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330" r:id="rId2"/>
    <p:sldId id="648" r:id="rId3"/>
    <p:sldId id="580" r:id="rId4"/>
    <p:sldId id="574" r:id="rId5"/>
    <p:sldId id="581" r:id="rId6"/>
    <p:sldId id="582" r:id="rId7"/>
    <p:sldId id="583" r:id="rId8"/>
    <p:sldId id="585" r:id="rId9"/>
    <p:sldId id="586" r:id="rId10"/>
    <p:sldId id="588" r:id="rId11"/>
    <p:sldId id="589" r:id="rId12"/>
    <p:sldId id="590" r:id="rId13"/>
    <p:sldId id="591" r:id="rId14"/>
    <p:sldId id="592" r:id="rId15"/>
    <p:sldId id="593" r:id="rId16"/>
    <p:sldId id="594" r:id="rId17"/>
    <p:sldId id="595" r:id="rId18"/>
    <p:sldId id="596" r:id="rId19"/>
    <p:sldId id="644" r:id="rId20"/>
    <p:sldId id="645" r:id="rId21"/>
    <p:sldId id="600" r:id="rId22"/>
    <p:sldId id="602" r:id="rId23"/>
    <p:sldId id="603" r:id="rId24"/>
    <p:sldId id="604" r:id="rId25"/>
    <p:sldId id="606" r:id="rId26"/>
    <p:sldId id="649" r:id="rId27"/>
    <p:sldId id="607" r:id="rId28"/>
    <p:sldId id="609" r:id="rId29"/>
    <p:sldId id="610" r:id="rId30"/>
    <p:sldId id="611" r:id="rId31"/>
    <p:sldId id="612" r:id="rId32"/>
    <p:sldId id="613" r:id="rId33"/>
    <p:sldId id="614" r:id="rId34"/>
    <p:sldId id="615" r:id="rId35"/>
    <p:sldId id="616" r:id="rId36"/>
    <p:sldId id="617" r:id="rId37"/>
    <p:sldId id="620" r:id="rId38"/>
    <p:sldId id="618" r:id="rId39"/>
    <p:sldId id="619" r:id="rId40"/>
    <p:sldId id="621" r:id="rId41"/>
    <p:sldId id="622" r:id="rId42"/>
    <p:sldId id="624" r:id="rId43"/>
    <p:sldId id="625" r:id="rId44"/>
    <p:sldId id="627" r:id="rId45"/>
    <p:sldId id="628" r:id="rId46"/>
    <p:sldId id="629" r:id="rId47"/>
    <p:sldId id="630" r:id="rId48"/>
    <p:sldId id="631" r:id="rId49"/>
    <p:sldId id="632" r:id="rId50"/>
    <p:sldId id="633" r:id="rId51"/>
    <p:sldId id="634" r:id="rId52"/>
    <p:sldId id="635" r:id="rId53"/>
    <p:sldId id="636" r:id="rId54"/>
    <p:sldId id="637" r:id="rId55"/>
    <p:sldId id="638" r:id="rId56"/>
    <p:sldId id="639" r:id="rId57"/>
    <p:sldId id="646" r:id="rId58"/>
    <p:sldId id="640" r:id="rId59"/>
    <p:sldId id="641" r:id="rId60"/>
    <p:sldId id="642" r:id="rId61"/>
    <p:sldId id="643" r:id="rId62"/>
    <p:sldId id="647" r:id="rId63"/>
    <p:sldId id="650" r:id="rId64"/>
    <p:sldId id="651" r:id="rId65"/>
    <p:sldId id="652" r:id="rId66"/>
  </p:sldIdLst>
  <p:sldSz cx="9144000" cy="6858000" type="screen4x3"/>
  <p:notesSz cx="7099300" cy="10234613"/>
  <p:defaultTextStyle>
    <a:defPPr>
      <a:defRPr lang="zh-CN"/>
    </a:defPPr>
    <a:lvl1pPr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000000"/>
    <a:srgbClr val="0000FF"/>
    <a:srgbClr val="CC3300"/>
    <a:srgbClr val="660066"/>
    <a:srgbClr val="FF0000"/>
    <a:srgbClr val="FFFF00"/>
    <a:srgbClr val="99FFCC"/>
    <a:srgbClr val="FFFFFF"/>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66" autoAdjust="0"/>
    <p:restoredTop sz="93997" autoAdjust="0"/>
  </p:normalViewPr>
  <p:slideViewPr>
    <p:cSldViewPr>
      <p:cViewPr varScale="1">
        <p:scale>
          <a:sx n="107" d="100"/>
          <a:sy n="107" d="100"/>
        </p:scale>
        <p:origin x="1257"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 Id="rId6" Type="http://schemas.openxmlformats.org/officeDocument/2006/relationships/image" Target="../media/image54.wmf"/><Relationship Id="rId5" Type="http://schemas.openxmlformats.org/officeDocument/2006/relationships/image" Target="../media/image53.emf"/><Relationship Id="rId4"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 Id="rId5" Type="http://schemas.openxmlformats.org/officeDocument/2006/relationships/image" Target="../media/image70.emf"/><Relationship Id="rId4" Type="http://schemas.openxmlformats.org/officeDocument/2006/relationships/image" Target="../media/image69.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image" Target="../media/image93.emf"/><Relationship Id="rId4" Type="http://schemas.openxmlformats.org/officeDocument/2006/relationships/image" Target="../media/image96.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image" Target="../media/image98.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image" Target="../media/image10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image" Target="../media/image114.emf"/><Relationship Id="rId5" Type="http://schemas.openxmlformats.org/officeDocument/2006/relationships/image" Target="../media/image118.emf"/><Relationship Id="rId4" Type="http://schemas.openxmlformats.org/officeDocument/2006/relationships/image" Target="../media/image117.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wmf"/><Relationship Id="rId1" Type="http://schemas.openxmlformats.org/officeDocument/2006/relationships/image" Target="../media/image1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 Id="rId5" Type="http://schemas.openxmlformats.org/officeDocument/2006/relationships/image" Target="../media/image20.wmf"/><Relationship Id="rId4"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9EDCB35E-1619-4ED2-933F-1200B5074644}"/>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eaLnBrk="1" hangingPunct="1">
              <a:spcBef>
                <a:spcPct val="20000"/>
              </a:spcBef>
              <a:buFontTx/>
              <a:buChar char="•"/>
              <a:defRPr sz="1300">
                <a:solidFill>
                  <a:srgbClr val="336600"/>
                </a:solidFill>
                <a:latin typeface="宋体" pitchFamily="2" charset="-122"/>
                <a:ea typeface="宋体" pitchFamily="2" charset="-122"/>
              </a:defRPr>
            </a:lvl1pPr>
          </a:lstStyle>
          <a:p>
            <a:pPr>
              <a:defRPr/>
            </a:pPr>
            <a:endParaRPr lang="en-US" altLang="zh-CN"/>
          </a:p>
        </p:txBody>
      </p:sp>
      <p:sp>
        <p:nvSpPr>
          <p:cNvPr id="43011" name="Rectangle 3">
            <a:extLst>
              <a:ext uri="{FF2B5EF4-FFF2-40B4-BE49-F238E27FC236}">
                <a16:creationId xmlns:a16="http://schemas.microsoft.com/office/drawing/2014/main" id="{492118D0-0284-4BE3-9931-0217EEA66ADA}"/>
              </a:ext>
            </a:extLst>
          </p:cNvPr>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eaLnBrk="1" hangingPunct="1">
              <a:spcBef>
                <a:spcPct val="20000"/>
              </a:spcBef>
              <a:buFontTx/>
              <a:buChar char="•"/>
              <a:defRPr sz="1300">
                <a:solidFill>
                  <a:srgbClr val="336600"/>
                </a:solidFill>
                <a:latin typeface="宋体" pitchFamily="2" charset="-122"/>
                <a:ea typeface="宋体" pitchFamily="2" charset="-122"/>
              </a:defRPr>
            </a:lvl1pPr>
          </a:lstStyle>
          <a:p>
            <a:pPr>
              <a:defRPr/>
            </a:pPr>
            <a:endParaRPr lang="en-US" altLang="zh-CN"/>
          </a:p>
        </p:txBody>
      </p:sp>
      <p:sp>
        <p:nvSpPr>
          <p:cNvPr id="43012" name="Rectangle 4">
            <a:extLst>
              <a:ext uri="{FF2B5EF4-FFF2-40B4-BE49-F238E27FC236}">
                <a16:creationId xmlns:a16="http://schemas.microsoft.com/office/drawing/2014/main" id="{59899A4B-5918-493C-9DBD-9BB38E1F29AD}"/>
              </a:ext>
            </a:extLst>
          </p:cNvPr>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eaLnBrk="1" hangingPunct="1">
              <a:spcBef>
                <a:spcPct val="20000"/>
              </a:spcBef>
              <a:buFontTx/>
              <a:buChar char="•"/>
              <a:defRPr sz="1300">
                <a:solidFill>
                  <a:srgbClr val="336600"/>
                </a:solidFill>
                <a:latin typeface="宋体" pitchFamily="2" charset="-122"/>
                <a:ea typeface="宋体" pitchFamily="2" charset="-122"/>
              </a:defRPr>
            </a:lvl1pPr>
          </a:lstStyle>
          <a:p>
            <a:pPr>
              <a:defRPr/>
            </a:pPr>
            <a:endParaRPr lang="en-US" altLang="zh-CN"/>
          </a:p>
        </p:txBody>
      </p:sp>
      <p:sp>
        <p:nvSpPr>
          <p:cNvPr id="43013" name="Rectangle 5">
            <a:extLst>
              <a:ext uri="{FF2B5EF4-FFF2-40B4-BE49-F238E27FC236}">
                <a16:creationId xmlns:a16="http://schemas.microsoft.com/office/drawing/2014/main" id="{E1579818-744A-4440-A466-9CCA154AC165}"/>
              </a:ext>
            </a:extLst>
          </p:cNvPr>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eaLnBrk="1" hangingPunct="1">
              <a:spcBef>
                <a:spcPct val="20000"/>
              </a:spcBef>
              <a:buFontTx/>
              <a:buChar char="•"/>
              <a:defRPr sz="1300">
                <a:solidFill>
                  <a:srgbClr val="336600"/>
                </a:solidFill>
                <a:latin typeface="宋体" panose="02010600030101010101" pitchFamily="2" charset="-122"/>
              </a:defRPr>
            </a:lvl1pPr>
          </a:lstStyle>
          <a:p>
            <a:pPr>
              <a:defRPr/>
            </a:pPr>
            <a:fld id="{DBFF4B61-A53D-4834-9D71-57A23123F53B}"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FA16A55-90A2-4CCE-88C2-8C59AF3C9AB3}"/>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eaLnBrk="1" hangingPunct="1">
              <a:defRPr sz="1300" b="0">
                <a:ea typeface="宋体" pitchFamily="2" charset="-122"/>
              </a:defRPr>
            </a:lvl1pPr>
          </a:lstStyle>
          <a:p>
            <a:pPr>
              <a:defRPr/>
            </a:pPr>
            <a:endParaRPr lang="en-US" altLang="zh-CN"/>
          </a:p>
        </p:txBody>
      </p:sp>
      <p:sp>
        <p:nvSpPr>
          <p:cNvPr id="27651" name="Rectangle 3">
            <a:extLst>
              <a:ext uri="{FF2B5EF4-FFF2-40B4-BE49-F238E27FC236}">
                <a16:creationId xmlns:a16="http://schemas.microsoft.com/office/drawing/2014/main" id="{F13909EF-44E4-4DE2-A49E-5AD92673B804}"/>
              </a:ext>
            </a:extLst>
          </p:cNvPr>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eaLnBrk="1" hangingPunct="1">
              <a:defRPr sz="1300" b="0">
                <a:ea typeface="宋体" pitchFamily="2" charset="-122"/>
              </a:defRPr>
            </a:lvl1pPr>
          </a:lstStyle>
          <a:p>
            <a:pPr>
              <a:defRPr/>
            </a:pPr>
            <a:endParaRPr lang="en-US" altLang="zh-CN"/>
          </a:p>
        </p:txBody>
      </p:sp>
      <p:sp>
        <p:nvSpPr>
          <p:cNvPr id="2052" name="Rectangle 4">
            <a:extLst>
              <a:ext uri="{FF2B5EF4-FFF2-40B4-BE49-F238E27FC236}">
                <a16:creationId xmlns:a16="http://schemas.microsoft.com/office/drawing/2014/main" id="{CB1834CC-58EA-448E-A067-5B0CE4F9278A}"/>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a:extLst>
              <a:ext uri="{FF2B5EF4-FFF2-40B4-BE49-F238E27FC236}">
                <a16:creationId xmlns:a16="http://schemas.microsoft.com/office/drawing/2014/main" id="{021D2D58-EEDE-434A-A756-054E54D55CC6}"/>
              </a:ext>
            </a:extLst>
          </p:cNvPr>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7654" name="Rectangle 6">
            <a:extLst>
              <a:ext uri="{FF2B5EF4-FFF2-40B4-BE49-F238E27FC236}">
                <a16:creationId xmlns:a16="http://schemas.microsoft.com/office/drawing/2014/main" id="{CBC2A28F-0A27-44E6-8FF6-9FB17E97BA88}"/>
              </a:ext>
            </a:extLst>
          </p:cNvPr>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eaLnBrk="1" hangingPunct="1">
              <a:defRPr sz="1300" b="0">
                <a:ea typeface="宋体" pitchFamily="2" charset="-122"/>
              </a:defRPr>
            </a:lvl1pPr>
          </a:lstStyle>
          <a:p>
            <a:pPr>
              <a:defRPr/>
            </a:pPr>
            <a:endParaRPr lang="en-US" altLang="zh-CN"/>
          </a:p>
        </p:txBody>
      </p:sp>
      <p:sp>
        <p:nvSpPr>
          <p:cNvPr id="27655" name="Rectangle 7">
            <a:extLst>
              <a:ext uri="{FF2B5EF4-FFF2-40B4-BE49-F238E27FC236}">
                <a16:creationId xmlns:a16="http://schemas.microsoft.com/office/drawing/2014/main" id="{6B26BF78-3017-4613-AE75-E226407F65CF}"/>
              </a:ext>
            </a:extLst>
          </p:cNvPr>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eaLnBrk="1" hangingPunct="1">
              <a:defRPr sz="1300" b="0"/>
            </a:lvl1pPr>
          </a:lstStyle>
          <a:p>
            <a:pPr>
              <a:defRPr/>
            </a:pPr>
            <a:fld id="{8027A164-67CB-4F13-A84E-664DB2C51FD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4595CCE0-FBBF-4720-B538-5B4B070AEEEF}"/>
              </a:ext>
            </a:extLst>
          </p:cNvPr>
          <p:cNvSpPr>
            <a:spLocks noGrp="1" noRot="1" noChangeAspect="1" noChangeArrowheads="1" noTextEdit="1"/>
          </p:cNvSpPr>
          <p:nvPr>
            <p:ph type="sldImg"/>
          </p:nvPr>
        </p:nvSpPr>
        <p:spPr>
          <a:xfrm>
            <a:off x="992188" y="768350"/>
            <a:ext cx="5114925" cy="3836988"/>
          </a:xfrm>
          <a:ln/>
        </p:spPr>
      </p:sp>
      <p:sp>
        <p:nvSpPr>
          <p:cNvPr id="32771" name="备注占位符 2">
            <a:extLst>
              <a:ext uri="{FF2B5EF4-FFF2-40B4-BE49-F238E27FC236}">
                <a16:creationId xmlns:a16="http://schemas.microsoft.com/office/drawing/2014/main" id="{BCD95320-172E-4455-8BB7-D6827E8D9C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a:extLst>
              <a:ext uri="{FF2B5EF4-FFF2-40B4-BE49-F238E27FC236}">
                <a16:creationId xmlns:a16="http://schemas.microsoft.com/office/drawing/2014/main" id="{F3319386-F44D-4A98-B89E-F29426C0BD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659AF79-0818-4731-90DE-71F593A1FAB1}" type="slidenum">
              <a:rPr lang="en-US" altLang="zh-CN" sz="1300" smtClean="0"/>
              <a:pPr>
                <a:spcBef>
                  <a:spcPct val="0"/>
                </a:spcBef>
              </a:pPr>
              <a:t>28</a:t>
            </a:fld>
            <a:endParaRPr lang="en-US" altLang="zh-CN"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027A164-67CB-4F13-A84E-664DB2C51FDD}" type="slidenum">
              <a:rPr lang="en-US" altLang="zh-CN" smtClean="0"/>
              <a:pPr>
                <a:defRPr/>
              </a:pPr>
              <a:t>61</a:t>
            </a:fld>
            <a:endParaRPr lang="en-US" altLang="zh-CN"/>
          </a:p>
        </p:txBody>
      </p:sp>
    </p:spTree>
    <p:extLst>
      <p:ext uri="{BB962C8B-B14F-4D97-AF65-F5344CB8AC3E}">
        <p14:creationId xmlns:p14="http://schemas.microsoft.com/office/powerpoint/2010/main" val="289120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4102515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55043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1327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0873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05203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9845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7527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4958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885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63936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05976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1026" name="Text Box 8">
            <a:extLst>
              <a:ext uri="{FF2B5EF4-FFF2-40B4-BE49-F238E27FC236}">
                <a16:creationId xmlns:a16="http://schemas.microsoft.com/office/drawing/2014/main" id="{E8724BA3-287E-412C-829E-090C387F0D9A}"/>
              </a:ext>
            </a:extLst>
          </p:cNvPr>
          <p:cNvSpPr txBox="1">
            <a:spLocks noChangeArrowheads="1"/>
          </p:cNvSpPr>
          <p:nvPr/>
        </p:nvSpPr>
        <p:spPr bwMode="auto">
          <a:xfrm>
            <a:off x="4267200" y="57912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Char char="•"/>
              <a:defRPr/>
            </a:pPr>
            <a:endParaRPr lang="zh-CN" altLang="zh-CN">
              <a:solidFill>
                <a:srgbClr val="336600"/>
              </a:solidFill>
              <a:latin typeface="宋体" panose="02010600030101010101" pitchFamily="2" charset="-122"/>
            </a:endParaRPr>
          </a:p>
        </p:txBody>
      </p:sp>
      <p:sp>
        <p:nvSpPr>
          <p:cNvPr id="1027" name="Text Box 9">
            <a:extLst>
              <a:ext uri="{FF2B5EF4-FFF2-40B4-BE49-F238E27FC236}">
                <a16:creationId xmlns:a16="http://schemas.microsoft.com/office/drawing/2014/main" id="{FF534C9C-2B23-483F-A6EF-859267C81E3C}"/>
              </a:ext>
            </a:extLst>
          </p:cNvPr>
          <p:cNvSpPr txBox="1">
            <a:spLocks noChangeArrowheads="1"/>
          </p:cNvSpPr>
          <p:nvPr/>
        </p:nvSpPr>
        <p:spPr bwMode="auto">
          <a:xfrm>
            <a:off x="3276600" y="58674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endParaRPr lang="zh-CN" altLang="zh-CN">
              <a:solidFill>
                <a:srgbClr val="336600"/>
              </a:solidFill>
              <a:latin typeface="宋体" panose="02010600030101010101" pitchFamily="2" charset="-122"/>
            </a:endParaRPr>
          </a:p>
        </p:txBody>
      </p:sp>
      <p:sp>
        <p:nvSpPr>
          <p:cNvPr id="1028" name="Text Box 10">
            <a:extLst>
              <a:ext uri="{FF2B5EF4-FFF2-40B4-BE49-F238E27FC236}">
                <a16:creationId xmlns:a16="http://schemas.microsoft.com/office/drawing/2014/main" id="{7E6A44CE-70DE-4E2B-B730-792CFA18E923}"/>
              </a:ext>
            </a:extLst>
          </p:cNvPr>
          <p:cNvSpPr txBox="1">
            <a:spLocks noChangeArrowheads="1"/>
          </p:cNvSpPr>
          <p:nvPr/>
        </p:nvSpPr>
        <p:spPr bwMode="auto">
          <a:xfrm>
            <a:off x="50800" y="6650038"/>
            <a:ext cx="9093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1200" b="0">
                <a:solidFill>
                  <a:srgbClr val="33CCCC"/>
                </a:solidFill>
                <a:latin typeface="Monotype Corsiva" panose="03010101010201010101" pitchFamily="66" charset="0"/>
              </a:rPr>
              <a:t>Wei , dongxing   </a:t>
            </a:r>
            <a:r>
              <a:rPr lang="en-US" altLang="zh-CN" sz="1000" b="0">
                <a:solidFill>
                  <a:srgbClr val="33CCCC"/>
                </a:solidFill>
                <a:latin typeface="Tahoma" panose="020B0604030504040204" pitchFamily="34" charset="0"/>
              </a:rPr>
              <a:t>Institute of Communication Technology, School of information and communication Engineering , Dalian Univ. of Tech. (DUT),  P. R. China.</a:t>
            </a:r>
          </a:p>
        </p:txBody>
      </p:sp>
      <p:sp>
        <p:nvSpPr>
          <p:cNvPr id="1029" name="Text Box 11">
            <a:extLst>
              <a:ext uri="{FF2B5EF4-FFF2-40B4-BE49-F238E27FC236}">
                <a16:creationId xmlns:a16="http://schemas.microsoft.com/office/drawing/2014/main" id="{07725B09-2098-4C22-9CDC-4671C52FB43E}"/>
              </a:ext>
            </a:extLst>
          </p:cNvPr>
          <p:cNvSpPr txBox="1">
            <a:spLocks noChangeArrowheads="1"/>
          </p:cNvSpPr>
          <p:nvPr/>
        </p:nvSpPr>
        <p:spPr bwMode="auto">
          <a:xfrm>
            <a:off x="280988" y="-26988"/>
            <a:ext cx="652303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1200" b="0">
                <a:solidFill>
                  <a:srgbClr val="808080"/>
                </a:solidFill>
                <a:latin typeface="隶书" panose="02010509060101010101" pitchFamily="49" charset="-122"/>
                <a:ea typeface="隶书" panose="02010509060101010101" pitchFamily="49" charset="-122"/>
              </a:rPr>
              <a:t>大连理工大学 电子信息与电气工程学部 信息与通信工程学院 通信技术研究所</a:t>
            </a:r>
          </a:p>
        </p:txBody>
      </p:sp>
      <p:sp>
        <p:nvSpPr>
          <p:cNvPr id="1030" name="Rectangle 13">
            <a:extLst>
              <a:ext uri="{FF2B5EF4-FFF2-40B4-BE49-F238E27FC236}">
                <a16:creationId xmlns:a16="http://schemas.microsoft.com/office/drawing/2014/main" id="{75A00C9D-F717-4024-8517-65277F9B8A4C}"/>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1" name="Rectangle 14">
            <a:extLst>
              <a:ext uri="{FF2B5EF4-FFF2-40B4-BE49-F238E27FC236}">
                <a16:creationId xmlns:a16="http://schemas.microsoft.com/office/drawing/2014/main" id="{95DC5D02-6004-4919-8DCA-B5AE6CBF70CF}"/>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32" name="图片 8" descr="banner.jpg">
            <a:extLst>
              <a:ext uri="{FF2B5EF4-FFF2-40B4-BE49-F238E27FC236}">
                <a16:creationId xmlns:a16="http://schemas.microsoft.com/office/drawing/2014/main" id="{38A6607B-D50C-4ED5-A4EB-61EEF4CC167D}"/>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75" y="4763"/>
            <a:ext cx="358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20.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7.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19.emf"/><Relationship Id="rId4" Type="http://schemas.openxmlformats.org/officeDocument/2006/relationships/image" Target="../media/image16.emf"/><Relationship Id="rId9"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31.jpeg"/><Relationship Id="rId7" Type="http://schemas.openxmlformats.org/officeDocument/2006/relationships/image" Target="../media/image29.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7.bin"/><Relationship Id="rId5" Type="http://schemas.openxmlformats.org/officeDocument/2006/relationships/image" Target="../media/image28.emf"/><Relationship Id="rId10" Type="http://schemas.openxmlformats.org/officeDocument/2006/relationships/image" Target="../media/image33.png"/><Relationship Id="rId4" Type="http://schemas.openxmlformats.org/officeDocument/2006/relationships/oleObject" Target="../embeddings/oleObject16.bin"/><Relationship Id="rId9" Type="http://schemas.openxmlformats.org/officeDocument/2006/relationships/image" Target="../media/image30.emf"/></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7.emf"/><Relationship Id="rId5" Type="http://schemas.openxmlformats.org/officeDocument/2006/relationships/oleObject" Target="../embeddings/oleObject20.bin"/><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380.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7.png"/><Relationship Id="rId5" Type="http://schemas.openxmlformats.org/officeDocument/2006/relationships/image" Target="../media/image38.emf"/><Relationship Id="rId4" Type="http://schemas.openxmlformats.org/officeDocument/2006/relationships/oleObject" Target="../embeddings/oleObject21.bin"/></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44.jpe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3.emf"/><Relationship Id="rId5" Type="http://schemas.openxmlformats.org/officeDocument/2006/relationships/oleObject" Target="../embeddings/oleObject23.bin"/><Relationship Id="rId4" Type="http://schemas.openxmlformats.org/officeDocument/2006/relationships/image" Target="../media/image42.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jpeg"/><Relationship Id="rId7" Type="http://schemas.openxmlformats.org/officeDocument/2006/relationships/image" Target="../media/image47.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26.bin"/><Relationship Id="rId5" Type="http://schemas.openxmlformats.org/officeDocument/2006/relationships/image" Target="../media/image46.emf"/><Relationship Id="rId4" Type="http://schemas.openxmlformats.org/officeDocument/2006/relationships/oleObject" Target="../embeddings/oleObject25.bin"/></Relationships>
</file>

<file path=ppt/slides/_rels/slide25.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oleObject" Target="../embeddings/oleObject30.bin"/><Relationship Id="rId18" Type="http://schemas.openxmlformats.org/officeDocument/2006/relationships/image" Target="../media/image54.wmf"/><Relationship Id="rId3" Type="http://schemas.openxmlformats.org/officeDocument/2006/relationships/image" Target="../media/image65.png"/><Relationship Id="rId7" Type="http://schemas.openxmlformats.org/officeDocument/2006/relationships/oleObject" Target="../embeddings/oleObject27.bin"/><Relationship Id="rId12" Type="http://schemas.openxmlformats.org/officeDocument/2006/relationships/image" Target="../media/image51.emf"/><Relationship Id="rId17" Type="http://schemas.openxmlformats.org/officeDocument/2006/relationships/oleObject" Target="../embeddings/oleObject32.bin"/><Relationship Id="rId2" Type="http://schemas.openxmlformats.org/officeDocument/2006/relationships/slideLayout" Target="../slideLayouts/slideLayout7.xml"/><Relationship Id="rId16" Type="http://schemas.openxmlformats.org/officeDocument/2006/relationships/image" Target="../media/image53.emf"/><Relationship Id="rId1" Type="http://schemas.openxmlformats.org/officeDocument/2006/relationships/vmlDrawing" Target="../drawings/vmlDrawing13.vml"/><Relationship Id="rId6" Type="http://schemas.openxmlformats.org/officeDocument/2006/relationships/image" Target="../media/image68.png"/><Relationship Id="rId11" Type="http://schemas.openxmlformats.org/officeDocument/2006/relationships/oleObject" Target="../embeddings/oleObject29.bin"/><Relationship Id="rId5" Type="http://schemas.openxmlformats.org/officeDocument/2006/relationships/image" Target="../media/image67.png"/><Relationship Id="rId15" Type="http://schemas.openxmlformats.org/officeDocument/2006/relationships/oleObject" Target="../embeddings/oleObject31.bin"/><Relationship Id="rId10" Type="http://schemas.openxmlformats.org/officeDocument/2006/relationships/image" Target="../media/image50.emf"/><Relationship Id="rId4" Type="http://schemas.openxmlformats.org/officeDocument/2006/relationships/image" Target="../media/image56.png"/><Relationship Id="rId9" Type="http://schemas.openxmlformats.org/officeDocument/2006/relationships/oleObject" Target="../embeddings/oleObject28.bin"/><Relationship Id="rId14" Type="http://schemas.openxmlformats.org/officeDocument/2006/relationships/image" Target="../media/image52.emf"/></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56.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34.bin"/><Relationship Id="rId5" Type="http://schemas.openxmlformats.org/officeDocument/2006/relationships/image" Target="../media/image55.emf"/><Relationship Id="rId4" Type="http://schemas.openxmlformats.org/officeDocument/2006/relationships/oleObject" Target="../embeddings/oleObject33.bin"/></Relationships>
</file>

<file path=ppt/slides/_rels/slide28.xml.rels><?xml version="1.0" encoding="UTF-8" standalone="yes"?>
<Relationships xmlns="http://schemas.openxmlformats.org/package/2006/relationships"><Relationship Id="rId8" Type="http://schemas.openxmlformats.org/officeDocument/2006/relationships/hyperlink" Target="MC1648.pdf" TargetMode="External"/><Relationship Id="rId3" Type="http://schemas.openxmlformats.org/officeDocument/2006/relationships/notesSlide" Target="../notesSlides/notesSlide1.xml"/><Relationship Id="rId7" Type="http://schemas.openxmlformats.org/officeDocument/2006/relationships/image" Target="../media/image59.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36.bin"/><Relationship Id="rId5" Type="http://schemas.openxmlformats.org/officeDocument/2006/relationships/image" Target="../media/image58.wmf"/><Relationship Id="rId10" Type="http://schemas.openxmlformats.org/officeDocument/2006/relationships/hyperlink" Target="Atmel_32-bit-ARM7TDMI-Flash-Microcontroller_SAM7X512-256-128_Datasheet.pdf" TargetMode="External"/><Relationship Id="rId4" Type="http://schemas.openxmlformats.org/officeDocument/2006/relationships/oleObject" Target="../embeddings/oleObject35.bin"/><Relationship Id="rId9" Type="http://schemas.openxmlformats.org/officeDocument/2006/relationships/hyperlink" Target="MAX2605-MAX2609.pdf"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1.emf"/><Relationship Id="rId5" Type="http://schemas.openxmlformats.org/officeDocument/2006/relationships/oleObject" Target="../embeddings/oleObject38.bin"/><Relationship Id="rId4" Type="http://schemas.openxmlformats.org/officeDocument/2006/relationships/image" Target="../media/image60.emf"/></Relationships>
</file>

<file path=ppt/slides/_rels/slide3.xml.rels><?xml version="1.0" encoding="UTF-8" standalone="yes"?>
<Relationships xmlns="http://schemas.openxmlformats.org/package/2006/relationships"><Relationship Id="rId13" Type="http://schemas.openxmlformats.org/officeDocument/2006/relationships/image" Target="../media/image9.png"/><Relationship Id="rId7" Type="http://schemas.openxmlformats.org/officeDocument/2006/relationships/image" Target="../media/image5.png"/><Relationship Id="rId12"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6.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emf"/></Relationships>
</file>

<file path=ppt/slides/_rels/slide32.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1.png"/><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70.e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67.emf"/><Relationship Id="rId11" Type="http://schemas.openxmlformats.org/officeDocument/2006/relationships/oleObject" Target="../embeddings/oleObject45.bin"/><Relationship Id="rId5" Type="http://schemas.openxmlformats.org/officeDocument/2006/relationships/oleObject" Target="../embeddings/oleObject42.bin"/><Relationship Id="rId10" Type="http://schemas.openxmlformats.org/officeDocument/2006/relationships/image" Target="../media/image69.emf"/><Relationship Id="rId4" Type="http://schemas.openxmlformats.org/officeDocument/2006/relationships/image" Target="../media/image66.emf"/><Relationship Id="rId9" Type="http://schemas.openxmlformats.org/officeDocument/2006/relationships/oleObject" Target="../embeddings/oleObject44.bin"/></Relationships>
</file>

<file path=ppt/slides/_rels/slide33.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73.emf"/><Relationship Id="rId5" Type="http://schemas.openxmlformats.org/officeDocument/2006/relationships/oleObject" Target="../embeddings/oleObject47.bin"/><Relationship Id="rId4" Type="http://schemas.openxmlformats.org/officeDocument/2006/relationships/image" Target="../media/image72.emf"/><Relationship Id="rId9" Type="http://schemas.openxmlformats.org/officeDocument/2006/relationships/image" Target="../media/image75.jpeg"/></Relationships>
</file>

<file path=ppt/slides/_rels/slide34.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oleObject" Target="../embeddings/oleObject49.bin"/><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77.emf"/><Relationship Id="rId5" Type="http://schemas.openxmlformats.org/officeDocument/2006/relationships/oleObject" Target="../embeddings/oleObject50.bin"/><Relationship Id="rId4" Type="http://schemas.openxmlformats.org/officeDocument/2006/relationships/image" Target="../media/image76.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image" Target="../media/image81.jpe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80.emf"/><Relationship Id="rId5" Type="http://schemas.openxmlformats.org/officeDocument/2006/relationships/oleObject" Target="../embeddings/oleObject52.bin"/><Relationship Id="rId4" Type="http://schemas.openxmlformats.org/officeDocument/2006/relationships/image" Target="../media/image7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8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84.emf"/><Relationship Id="rId5" Type="http://schemas.openxmlformats.org/officeDocument/2006/relationships/oleObject" Target="../embeddings/oleObject55.bin"/><Relationship Id="rId4" Type="http://schemas.openxmlformats.org/officeDocument/2006/relationships/image" Target="../media/image83.emf"/></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1.png"/><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emf"/><Relationship Id="rId11" Type="http://schemas.openxmlformats.org/officeDocument/2006/relationships/image" Target="../media/image17.png"/><Relationship Id="rId5" Type="http://schemas.openxmlformats.org/officeDocument/2006/relationships/oleObject" Target="../embeddings/oleObject1.bin"/><Relationship Id="rId10" Type="http://schemas.openxmlformats.org/officeDocument/2006/relationships/image" Target="../media/image6.emf"/><Relationship Id="rId4" Type="http://schemas.openxmlformats.org/officeDocument/2006/relationships/image" Target="../media/image16.png"/><Relationship Id="rId9"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86.emf"/><Relationship Id="rId5" Type="http://schemas.openxmlformats.org/officeDocument/2006/relationships/oleObject" Target="../embeddings/oleObject57.bin"/><Relationship Id="rId4" Type="http://schemas.openxmlformats.org/officeDocument/2006/relationships/image" Target="../media/image8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91.emf"/><Relationship Id="rId4" Type="http://schemas.openxmlformats.org/officeDocument/2006/relationships/oleObject" Target="../embeddings/oleObject58.bin"/></Relationships>
</file>

<file path=ppt/slides/_rels/slide46.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97.jpg"/><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94.emf"/><Relationship Id="rId11" Type="http://schemas.openxmlformats.org/officeDocument/2006/relationships/image" Target="../media/image96.emf"/><Relationship Id="rId5" Type="http://schemas.openxmlformats.org/officeDocument/2006/relationships/oleObject" Target="../embeddings/oleObject60.bin"/><Relationship Id="rId10" Type="http://schemas.openxmlformats.org/officeDocument/2006/relationships/oleObject" Target="../embeddings/oleObject62.bin"/><Relationship Id="rId4" Type="http://schemas.openxmlformats.org/officeDocument/2006/relationships/image" Target="../media/image93.emf"/><Relationship Id="rId9"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3.bin"/><Relationship Id="rId7" Type="http://schemas.openxmlformats.org/officeDocument/2006/relationships/image" Target="../media/image97.jpg"/><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99.emf"/><Relationship Id="rId5" Type="http://schemas.openxmlformats.org/officeDocument/2006/relationships/oleObject" Target="../embeddings/oleObject64.bin"/><Relationship Id="rId4" Type="http://schemas.openxmlformats.org/officeDocument/2006/relationships/image" Target="../media/image98.emf"/></Relationships>
</file>

<file path=ppt/slides/_rels/slide4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7.xml"/><Relationship Id="rId4" Type="http://schemas.openxmlformats.org/officeDocument/2006/relationships/hyperlink" Target="MCS51%20MICROCONTROLLER%20FAMILY%20USER&#8217;S%20MANUAL.pdf" TargetMode="Externa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5.bin"/><Relationship Id="rId7" Type="http://schemas.openxmlformats.org/officeDocument/2006/relationships/image" Target="../media/image109.jpeg"/><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08.emf"/><Relationship Id="rId5" Type="http://schemas.openxmlformats.org/officeDocument/2006/relationships/oleObject" Target="../embeddings/oleObject66.bin"/><Relationship Id="rId4" Type="http://schemas.openxmlformats.org/officeDocument/2006/relationships/image" Target="../media/image107.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111.jpeg"/><Relationship Id="rId4" Type="http://schemas.openxmlformats.org/officeDocument/2006/relationships/image" Target="../media/image110.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113.png"/><Relationship Id="rId4" Type="http://schemas.openxmlformats.org/officeDocument/2006/relationships/image" Target="../media/image112.emf"/></Relationships>
</file>

<file path=ppt/slides/_rels/slide54.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118.e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15.emf"/><Relationship Id="rId11" Type="http://schemas.openxmlformats.org/officeDocument/2006/relationships/oleObject" Target="../embeddings/oleObject73.bin"/><Relationship Id="rId5" Type="http://schemas.openxmlformats.org/officeDocument/2006/relationships/oleObject" Target="../embeddings/oleObject70.bin"/><Relationship Id="rId10" Type="http://schemas.openxmlformats.org/officeDocument/2006/relationships/image" Target="../media/image117.emf"/><Relationship Id="rId4" Type="http://schemas.openxmlformats.org/officeDocument/2006/relationships/image" Target="../media/image114.emf"/><Relationship Id="rId9" Type="http://schemas.openxmlformats.org/officeDocument/2006/relationships/oleObject" Target="../embeddings/oleObject72.bin"/></Relationships>
</file>

<file path=ppt/slides/_rels/slide55.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20.wmf"/><Relationship Id="rId5" Type="http://schemas.openxmlformats.org/officeDocument/2006/relationships/oleObject" Target="../embeddings/oleObject75.bin"/><Relationship Id="rId4" Type="http://schemas.openxmlformats.org/officeDocument/2006/relationships/image" Target="../media/image11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oleObject" Target="../embeddings/oleObject6.bin"/><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7.bin"/><Relationship Id="rId10" Type="http://schemas.openxmlformats.org/officeDocument/2006/relationships/image" Target="../media/image23.png"/><Relationship Id="rId4" Type="http://schemas.openxmlformats.org/officeDocument/2006/relationships/image" Target="../media/image8.wmf"/><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34.png"/><Relationship Id="rId4" Type="http://schemas.openxmlformats.org/officeDocument/2006/relationships/image" Target="../media/image1330.png"/></Relationships>
</file>

<file path=ppt/slides/_rels/slide62.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7.xml"/><Relationship Id="rId5" Type="http://schemas.openxmlformats.org/officeDocument/2006/relationships/image" Target="../media/image1380.png"/><Relationship Id="rId4" Type="http://schemas.openxmlformats.org/officeDocument/2006/relationships/image" Target="../media/image1370.png"/></Relationships>
</file>

<file path=ppt/slides/_rels/slide63.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0.jpg"/></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Chapter5%20&#35843;&#21046;&#35299;&#35843;%20Modulation%20and%20Demodulation.pptx" TargetMode="Externa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90.png"/><Relationship Id="rId3" Type="http://schemas.openxmlformats.org/officeDocument/2006/relationships/image" Target="../media/image18.png"/><Relationship Id="rId7" Type="http://schemas.openxmlformats.org/officeDocument/2006/relationships/image" Target="../media/image131.png"/><Relationship Id="rId12" Type="http://schemas.openxmlformats.org/officeDocument/2006/relationships/image" Target="../media/image32.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image" Target="../media/image180.png"/><Relationship Id="rId5" Type="http://schemas.openxmlformats.org/officeDocument/2006/relationships/image" Target="../media/image24.png"/><Relationship Id="rId10" Type="http://schemas.openxmlformats.org/officeDocument/2006/relationships/image" Target="../media/image14.png"/><Relationship Id="rId4" Type="http://schemas.openxmlformats.org/officeDocument/2006/relationships/image" Target="../media/image19.pn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2.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1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4.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1A5A88B-D254-49CB-889B-FD7057DC63B3}"/>
              </a:ext>
            </a:extLst>
          </p:cNvPr>
          <p:cNvSpPr>
            <a:spLocks noGrp="1" noChangeArrowheads="1"/>
          </p:cNvSpPr>
          <p:nvPr>
            <p:ph type="title" idx="4294967295"/>
          </p:nvPr>
        </p:nvSpPr>
        <p:spPr>
          <a:xfrm>
            <a:off x="395288" y="188913"/>
            <a:ext cx="8641208" cy="647700"/>
          </a:xfrm>
        </p:spPr>
        <p:txBody>
          <a:bodyPr/>
          <a:lstStyle/>
          <a:p>
            <a:pPr algn="l" eaLnBrk="1" hangingPunct="1"/>
            <a:r>
              <a:rPr lang="en-US" altLang="zh-CN" sz="3600" b="1">
                <a:solidFill>
                  <a:srgbClr val="0000FF"/>
                </a:solidFill>
                <a:ea typeface="仿宋_GB2312" panose="02010609030101010101" pitchFamily="49" charset="-122"/>
              </a:rPr>
              <a:t>4   </a:t>
            </a:r>
            <a:r>
              <a:rPr lang="en-US" altLang="en-US" sz="3600" b="1">
                <a:solidFill>
                  <a:srgbClr val="0000FF"/>
                </a:solidFill>
                <a:ea typeface="仿宋_GB2312" panose="02010609030101010101" pitchFamily="49" charset="-122"/>
              </a:rPr>
              <a:t>正弦波振荡器   Oscillator</a:t>
            </a:r>
            <a:endParaRPr lang="zh-CN" altLang="en-US" sz="3600" b="1" dirty="0">
              <a:solidFill>
                <a:srgbClr val="0000FF"/>
              </a:solidFill>
              <a:ea typeface="仿宋_GB2312" panose="02010609030101010101" pitchFamily="49" charset="-122"/>
            </a:endParaRPr>
          </a:p>
        </p:txBody>
      </p:sp>
      <p:grpSp>
        <p:nvGrpSpPr>
          <p:cNvPr id="6" name="组合 5">
            <a:extLst>
              <a:ext uri="{FF2B5EF4-FFF2-40B4-BE49-F238E27FC236}">
                <a16:creationId xmlns:a16="http://schemas.microsoft.com/office/drawing/2014/main" id="{C17CBF4C-AADE-4B25-A806-6B4C72C02FE0}"/>
              </a:ext>
            </a:extLst>
          </p:cNvPr>
          <p:cNvGrpSpPr/>
          <p:nvPr/>
        </p:nvGrpSpPr>
        <p:grpSpPr>
          <a:xfrm>
            <a:off x="215739" y="1249224"/>
            <a:ext cx="8712522" cy="4680520"/>
            <a:chOff x="215739" y="1412776"/>
            <a:chExt cx="8712522" cy="4680520"/>
          </a:xfrm>
        </p:grpSpPr>
        <p:sp>
          <p:nvSpPr>
            <p:cNvPr id="4099" name="Rectangle 21">
              <a:extLst>
                <a:ext uri="{FF2B5EF4-FFF2-40B4-BE49-F238E27FC236}">
                  <a16:creationId xmlns:a16="http://schemas.microsoft.com/office/drawing/2014/main" id="{E58F36EE-8EFD-4C33-A752-AACFEE68867B}"/>
                </a:ext>
              </a:extLst>
            </p:cNvPr>
            <p:cNvSpPr>
              <a:spLocks noChangeArrowheads="1"/>
            </p:cNvSpPr>
            <p:nvPr/>
          </p:nvSpPr>
          <p:spPr bwMode="auto">
            <a:xfrm>
              <a:off x="215739" y="1412776"/>
              <a:ext cx="8712522"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2667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buFontTx/>
                <a:buNone/>
              </a:pPr>
              <a:r>
                <a:rPr lang="zh-CN" altLang="en-US" sz="2000" dirty="0">
                  <a:solidFill>
                    <a:schemeClr val="accent6"/>
                  </a:solidFill>
                  <a:ea typeface="仿宋_GB2312" panose="02010609030101010101" pitchFamily="49" charset="-122"/>
                </a:rPr>
                <a:t>  定义：即自激式振荡器，无外加激励信号，就能将直流电转换程具有一定波形、频率和幅度的交变能量电路；</a:t>
              </a:r>
            </a:p>
            <a:p>
              <a:pPr>
                <a:lnSpc>
                  <a:spcPct val="120000"/>
                </a:lnSpc>
                <a:buFontTx/>
                <a:buNone/>
              </a:pPr>
              <a:r>
                <a:rPr lang="zh-CN" altLang="en-US" sz="2000" dirty="0">
                  <a:solidFill>
                    <a:srgbClr val="0000FF"/>
                  </a:solidFill>
                  <a:ea typeface="仿宋_GB2312" panose="02010609030101010101" pitchFamily="49" charset="-122"/>
                </a:rPr>
                <a:t>  技术指标：</a:t>
              </a:r>
              <a:r>
                <a:rPr lang="zh-CN" altLang="en-US" sz="2000" dirty="0">
                  <a:solidFill>
                    <a:srgbClr val="000000"/>
                  </a:solidFill>
                  <a:ea typeface="仿宋_GB2312" panose="02010609030101010101" pitchFamily="49" charset="-122"/>
                </a:rPr>
                <a:t>振荡频率、振荡频率范围、振荡频率的准确度和稳定度以及频谱的纯度；</a:t>
              </a:r>
              <a:endParaRPr lang="en-US" altLang="zh-CN" sz="2000" dirty="0">
                <a:solidFill>
                  <a:srgbClr val="000000"/>
                </a:solidFill>
                <a:ea typeface="仿宋_GB2312" panose="02010609030101010101" pitchFamily="49" charset="-122"/>
              </a:endParaRPr>
            </a:p>
            <a:p>
              <a:pPr>
                <a:lnSpc>
                  <a:spcPct val="120000"/>
                </a:lnSpc>
                <a:buFontTx/>
                <a:buNone/>
              </a:pPr>
              <a:endParaRPr lang="en-US" altLang="zh-CN" sz="2000" dirty="0">
                <a:solidFill>
                  <a:srgbClr val="000000"/>
                </a:solidFill>
                <a:ea typeface="仿宋_GB2312" panose="02010609030101010101" pitchFamily="49" charset="-122"/>
              </a:endParaRPr>
            </a:p>
            <a:p>
              <a:pPr>
                <a:lnSpc>
                  <a:spcPct val="120000"/>
                </a:lnSpc>
                <a:buFontTx/>
                <a:buNone/>
              </a:pPr>
              <a:r>
                <a:rPr lang="zh-CN" altLang="en-US" sz="2000" dirty="0">
                  <a:solidFill>
                    <a:srgbClr val="000000"/>
                  </a:solidFill>
                  <a:ea typeface="仿宋_GB2312" panose="02010609030101010101" pitchFamily="49" charset="-122"/>
                </a:rPr>
                <a:t>类型：</a:t>
              </a:r>
              <a:endParaRPr lang="en-US" altLang="zh-CN" sz="2000" dirty="0">
                <a:solidFill>
                  <a:srgbClr val="000000"/>
                </a:solidFill>
                <a:ea typeface="仿宋_GB2312" panose="02010609030101010101" pitchFamily="49" charset="-122"/>
              </a:endParaRPr>
            </a:p>
            <a:p>
              <a:pPr>
                <a:lnSpc>
                  <a:spcPct val="120000"/>
                </a:lnSpc>
                <a:buFontTx/>
                <a:buNone/>
              </a:pPr>
              <a:r>
                <a:rPr lang="zh-CN" altLang="en-US" sz="2000" dirty="0">
                  <a:solidFill>
                    <a:srgbClr val="000000"/>
                  </a:solidFill>
                  <a:ea typeface="仿宋_GB2312" panose="02010609030101010101" pitchFamily="49" charset="-122"/>
                </a:rPr>
                <a:t>（</a:t>
              </a:r>
              <a:r>
                <a:rPr lang="en-US" altLang="zh-CN" sz="2000" dirty="0">
                  <a:solidFill>
                    <a:srgbClr val="000000"/>
                  </a:solidFill>
                  <a:ea typeface="仿宋_GB2312" panose="02010609030101010101" pitchFamily="49" charset="-122"/>
                </a:rPr>
                <a:t>1</a:t>
              </a:r>
              <a:r>
                <a:rPr lang="zh-CN" altLang="en-US" sz="2000" dirty="0">
                  <a:solidFill>
                    <a:srgbClr val="000000"/>
                  </a:solidFill>
                  <a:ea typeface="仿宋_GB2312" panose="02010609030101010101" pitchFamily="49" charset="-122"/>
                </a:rPr>
                <a:t>）按波形分：正弦波</a:t>
              </a:r>
              <a:endParaRPr lang="en-US" altLang="zh-CN" sz="2000" dirty="0">
                <a:solidFill>
                  <a:srgbClr val="000000"/>
                </a:solidFill>
                <a:ea typeface="仿宋_GB2312" panose="02010609030101010101" pitchFamily="49" charset="-122"/>
              </a:endParaRPr>
            </a:p>
            <a:p>
              <a:pPr>
                <a:lnSpc>
                  <a:spcPct val="120000"/>
                </a:lnSpc>
                <a:buFontTx/>
                <a:buNone/>
              </a:pPr>
              <a:r>
                <a:rPr lang="en-US" altLang="zh-CN" sz="2000" dirty="0">
                  <a:solidFill>
                    <a:srgbClr val="000000"/>
                  </a:solidFill>
                  <a:ea typeface="仿宋_GB2312" panose="02010609030101010101" pitchFamily="49" charset="-122"/>
                </a:rPr>
                <a:t>                              </a:t>
              </a:r>
              <a:r>
                <a:rPr lang="zh-CN" altLang="en-US" sz="2000" dirty="0">
                  <a:solidFill>
                    <a:srgbClr val="000000"/>
                  </a:solidFill>
                  <a:ea typeface="仿宋_GB2312" panose="02010609030101010101" pitchFamily="49" charset="-122"/>
                </a:rPr>
                <a:t>非正弦波（如三角波、多谐振荡器</a:t>
              </a:r>
              <a:endParaRPr lang="en-US" altLang="zh-CN" sz="2000" dirty="0">
                <a:solidFill>
                  <a:srgbClr val="000000"/>
                </a:solidFill>
                <a:ea typeface="仿宋_GB2312" panose="02010609030101010101" pitchFamily="49" charset="-122"/>
              </a:endParaRPr>
            </a:p>
            <a:p>
              <a:pPr>
                <a:lnSpc>
                  <a:spcPct val="120000"/>
                </a:lnSpc>
                <a:buFontTx/>
                <a:buNone/>
              </a:pPr>
              <a:r>
                <a:rPr lang="zh-CN" altLang="en-US" sz="2000" dirty="0">
                  <a:solidFill>
                    <a:srgbClr val="000000"/>
                  </a:solidFill>
                  <a:ea typeface="仿宋_GB2312" panose="02010609030101010101" pitchFamily="49" charset="-122"/>
                </a:rPr>
                <a:t>（</a:t>
              </a:r>
              <a:r>
                <a:rPr lang="en-US" altLang="zh-CN" sz="2000" dirty="0">
                  <a:solidFill>
                    <a:srgbClr val="000000"/>
                  </a:solidFill>
                  <a:ea typeface="仿宋_GB2312" panose="02010609030101010101" pitchFamily="49" charset="-122"/>
                </a:rPr>
                <a:t>2</a:t>
              </a:r>
              <a:r>
                <a:rPr lang="zh-CN" altLang="en-US" sz="2000" dirty="0">
                  <a:solidFill>
                    <a:srgbClr val="000000"/>
                  </a:solidFill>
                  <a:ea typeface="仿宋_GB2312" panose="02010609030101010101" pitchFamily="49" charset="-122"/>
                </a:rPr>
                <a:t>）按产生机理分：反馈式：</a:t>
              </a:r>
              <a:r>
                <a:rPr lang="en-US" altLang="zh-CN" sz="2000" dirty="0">
                  <a:solidFill>
                    <a:srgbClr val="000000"/>
                  </a:solidFill>
                  <a:ea typeface="仿宋_GB2312" panose="02010609030101010101" pitchFamily="49" charset="-122"/>
                </a:rPr>
                <a:t>RC</a:t>
              </a:r>
              <a:r>
                <a:rPr lang="zh-CN" altLang="en-US" sz="2000" dirty="0">
                  <a:solidFill>
                    <a:srgbClr val="000000"/>
                  </a:solidFill>
                  <a:ea typeface="仿宋_GB2312" panose="02010609030101010101" pitchFamily="49" charset="-122"/>
                </a:rPr>
                <a:t>反馈、</a:t>
              </a:r>
              <a:r>
                <a:rPr lang="en-US" altLang="zh-CN" sz="2000" dirty="0">
                  <a:solidFill>
                    <a:srgbClr val="000000"/>
                  </a:solidFill>
                  <a:ea typeface="仿宋_GB2312" panose="02010609030101010101" pitchFamily="49" charset="-122"/>
                </a:rPr>
                <a:t>LC</a:t>
              </a:r>
              <a:r>
                <a:rPr lang="zh-CN" altLang="en-US" sz="2000" dirty="0">
                  <a:solidFill>
                    <a:srgbClr val="000000"/>
                  </a:solidFill>
                  <a:ea typeface="仿宋_GB2312" panose="02010609030101010101" pitchFamily="49" charset="-122"/>
                </a:rPr>
                <a:t>反馈、石英晶体反馈</a:t>
              </a:r>
              <a:endParaRPr lang="en-US" altLang="zh-CN" sz="2000" dirty="0">
                <a:solidFill>
                  <a:srgbClr val="000000"/>
                </a:solidFill>
                <a:ea typeface="仿宋_GB2312" panose="02010609030101010101" pitchFamily="49" charset="-122"/>
              </a:endParaRPr>
            </a:p>
            <a:p>
              <a:pPr>
                <a:lnSpc>
                  <a:spcPct val="120000"/>
                </a:lnSpc>
                <a:buFontTx/>
                <a:buNone/>
              </a:pPr>
              <a:r>
                <a:rPr lang="en-US" altLang="zh-CN" sz="2000" dirty="0">
                  <a:solidFill>
                    <a:srgbClr val="000000"/>
                  </a:solidFill>
                  <a:ea typeface="仿宋_GB2312" panose="02010609030101010101" pitchFamily="49" charset="-122"/>
                </a:rPr>
                <a:t>                                      </a:t>
              </a:r>
            </a:p>
            <a:p>
              <a:pPr>
                <a:lnSpc>
                  <a:spcPct val="120000"/>
                </a:lnSpc>
                <a:buFontTx/>
                <a:buNone/>
              </a:pPr>
              <a:r>
                <a:rPr lang="en-US" altLang="zh-CN" sz="2000" dirty="0">
                  <a:solidFill>
                    <a:srgbClr val="000000"/>
                  </a:solidFill>
                  <a:ea typeface="仿宋_GB2312" panose="02010609030101010101" pitchFamily="49" charset="-122"/>
                </a:rPr>
                <a:t>                                      </a:t>
              </a:r>
              <a:r>
                <a:rPr lang="zh-CN" altLang="en-US" sz="2000" dirty="0">
                  <a:solidFill>
                    <a:srgbClr val="000000"/>
                  </a:solidFill>
                  <a:ea typeface="仿宋_GB2312" panose="02010609030101010101" pitchFamily="49" charset="-122"/>
                </a:rPr>
                <a:t>负阻式</a:t>
              </a:r>
              <a:endParaRPr lang="en-US" altLang="zh-CN" sz="2000" dirty="0">
                <a:solidFill>
                  <a:srgbClr val="000000"/>
                </a:solidFill>
                <a:ea typeface="仿宋_GB2312" panose="02010609030101010101" pitchFamily="49" charset="-122"/>
              </a:endParaRPr>
            </a:p>
            <a:p>
              <a:pPr>
                <a:lnSpc>
                  <a:spcPct val="120000"/>
                </a:lnSpc>
                <a:buFontTx/>
                <a:buNone/>
              </a:pPr>
              <a:endParaRPr lang="en-US" altLang="zh-CN" sz="2000" dirty="0">
                <a:solidFill>
                  <a:srgbClr val="000000"/>
                </a:solidFill>
                <a:ea typeface="仿宋_GB2312" panose="02010609030101010101" pitchFamily="49" charset="-122"/>
              </a:endParaRPr>
            </a:p>
            <a:p>
              <a:pPr>
                <a:lnSpc>
                  <a:spcPct val="120000"/>
                </a:lnSpc>
                <a:buFontTx/>
                <a:buNone/>
              </a:pPr>
              <a:endParaRPr lang="zh-CN" altLang="en-US" sz="2000" dirty="0">
                <a:solidFill>
                  <a:srgbClr val="000000"/>
                </a:solidFill>
                <a:ea typeface="仿宋_GB2312" panose="02010609030101010101" pitchFamily="49" charset="-122"/>
              </a:endParaRPr>
            </a:p>
          </p:txBody>
        </p:sp>
        <p:sp>
          <p:nvSpPr>
            <p:cNvPr id="2" name="左大括号 1">
              <a:extLst>
                <a:ext uri="{FF2B5EF4-FFF2-40B4-BE49-F238E27FC236}">
                  <a16:creationId xmlns:a16="http://schemas.microsoft.com/office/drawing/2014/main" id="{4EDEA335-C60D-456E-A570-02CF3AA9CDC6}"/>
                </a:ext>
              </a:extLst>
            </p:cNvPr>
            <p:cNvSpPr/>
            <p:nvPr/>
          </p:nvSpPr>
          <p:spPr bwMode="auto">
            <a:xfrm>
              <a:off x="2771800" y="4869160"/>
              <a:ext cx="216024" cy="864096"/>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w="57150">
                  <a:solidFill>
                    <a:srgbClr val="0000FF"/>
                  </a:solidFill>
                </a:ln>
                <a:solidFill>
                  <a:srgbClr val="660066"/>
                </a:solidFill>
                <a:effectLst/>
                <a:latin typeface="宋体" pitchFamily="2" charset="-122"/>
                <a:ea typeface="宋体" pitchFamily="2" charset="-122"/>
              </a:endParaRPr>
            </a:p>
          </p:txBody>
        </p:sp>
        <p:sp>
          <p:nvSpPr>
            <p:cNvPr id="3" name="左大括号 2">
              <a:extLst>
                <a:ext uri="{FF2B5EF4-FFF2-40B4-BE49-F238E27FC236}">
                  <a16:creationId xmlns:a16="http://schemas.microsoft.com/office/drawing/2014/main" id="{2B139A6C-5760-45D0-934C-54E391520E5E}"/>
                </a:ext>
              </a:extLst>
            </p:cNvPr>
            <p:cNvSpPr/>
            <p:nvPr/>
          </p:nvSpPr>
          <p:spPr bwMode="auto">
            <a:xfrm>
              <a:off x="2339752" y="4012665"/>
              <a:ext cx="144016" cy="576064"/>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w="57150">
                  <a:solidFill>
                    <a:srgbClr val="0000FF"/>
                  </a:solidFill>
                </a:ln>
                <a:solidFill>
                  <a:srgbClr val="660066"/>
                </a:solidFill>
                <a:effectLst/>
                <a:latin typeface="宋体" pitchFamily="2" charset="-122"/>
                <a:ea typeface="宋体" pitchFamily="2" charset="-122"/>
              </a:endParaRPr>
            </a:p>
          </p:txBody>
        </p:sp>
      </p:grpSp>
      <p:sp>
        <p:nvSpPr>
          <p:cNvPr id="8" name="文本框 7">
            <a:extLst>
              <a:ext uri="{FF2B5EF4-FFF2-40B4-BE49-F238E27FC236}">
                <a16:creationId xmlns:a16="http://schemas.microsoft.com/office/drawing/2014/main" id="{F1504528-EF29-4235-BFF2-29A82EE9DC98}"/>
              </a:ext>
            </a:extLst>
          </p:cNvPr>
          <p:cNvSpPr txBox="1"/>
          <p:nvPr/>
        </p:nvSpPr>
        <p:spPr>
          <a:xfrm>
            <a:off x="4715892" y="601524"/>
            <a:ext cx="3904812" cy="523220"/>
          </a:xfrm>
          <a:prstGeom prst="rect">
            <a:avLst/>
          </a:prstGeom>
          <a:noFill/>
        </p:spPr>
        <p:txBody>
          <a:bodyPr wrap="square">
            <a:spAutoFit/>
          </a:bodyPr>
          <a:lstStyle/>
          <a:p>
            <a:r>
              <a:rPr lang="zh-CN" altLang="en-US" sz="2800" b="1" dirty="0">
                <a:solidFill>
                  <a:srgbClr val="0000FF"/>
                </a:solidFill>
                <a:ea typeface="仿宋_GB2312" panose="02010609030101010101" pitchFamily="49" charset="-122"/>
              </a:rPr>
              <a:t> </a:t>
            </a:r>
            <a:r>
              <a:rPr lang="en-US" altLang="zh-CN" sz="2800" b="1" dirty="0">
                <a:solidFill>
                  <a:srgbClr val="0000FF"/>
                </a:solidFill>
                <a:ea typeface="仿宋_GB2312" panose="02010609030101010101" pitchFamily="49" charset="-122"/>
              </a:rPr>
              <a:t>(</a:t>
            </a:r>
            <a:r>
              <a:rPr lang="en-US" altLang="zh-CN" sz="2800" b="1" dirty="0">
                <a:solidFill>
                  <a:srgbClr val="00FF00"/>
                </a:solidFill>
                <a:ea typeface="仿宋_GB2312" panose="02010609030101010101" pitchFamily="49" charset="-122"/>
              </a:rPr>
              <a:t>P105</a:t>
            </a:r>
            <a:r>
              <a:rPr lang="en-US" altLang="zh-CN" sz="2800" b="1" dirty="0">
                <a:solidFill>
                  <a:srgbClr val="0000FF"/>
                </a:solidFill>
                <a:ea typeface="仿宋_GB2312" panose="02010609030101010101" pitchFamily="49" charset="-122"/>
              </a:rPr>
              <a:t>    </a:t>
            </a:r>
            <a:r>
              <a:rPr lang="en-US" altLang="zh-CN" sz="2800" b="1" dirty="0">
                <a:solidFill>
                  <a:srgbClr val="FF0000"/>
                </a:solidFill>
                <a:ea typeface="仿宋_GB2312" panose="02010609030101010101" pitchFamily="49" charset="-122"/>
              </a:rPr>
              <a:t>P108</a:t>
            </a:r>
            <a:r>
              <a:rPr lang="en-US" altLang="zh-CN" sz="2800" b="1" dirty="0">
                <a:solidFill>
                  <a:srgbClr val="0000FF"/>
                </a:solidFill>
                <a:ea typeface="仿宋_GB2312" panose="02010609030101010101" pitchFamily="49" charset="-122"/>
              </a:rPr>
              <a:t>     P114)</a:t>
            </a:r>
            <a:endParaRPr lang="zh-CN" altLang="en-US" dirty="0"/>
          </a:p>
        </p:txBody>
      </p:sp>
      <p:sp>
        <p:nvSpPr>
          <p:cNvPr id="7" name="文本框 6">
            <a:extLst>
              <a:ext uri="{FF2B5EF4-FFF2-40B4-BE49-F238E27FC236}">
                <a16:creationId xmlns:a16="http://schemas.microsoft.com/office/drawing/2014/main" id="{BC0F90FC-997C-4066-A243-4393610941FA}"/>
              </a:ext>
            </a:extLst>
          </p:cNvPr>
          <p:cNvSpPr txBox="1"/>
          <p:nvPr/>
        </p:nvSpPr>
        <p:spPr>
          <a:xfrm>
            <a:off x="293516" y="5688128"/>
            <a:ext cx="8641208" cy="954107"/>
          </a:xfrm>
          <a:prstGeom prst="rect">
            <a:avLst/>
          </a:prstGeom>
          <a:noFill/>
        </p:spPr>
        <p:txBody>
          <a:bodyPr wrap="square">
            <a:spAutoFit/>
          </a:bodyPr>
          <a:lstStyle/>
          <a:p>
            <a:r>
              <a:rPr lang="zh-CN" altLang="en-US" sz="2800" b="1" dirty="0">
                <a:solidFill>
                  <a:srgbClr val="0000FF"/>
                </a:solidFill>
                <a:ea typeface="仿宋_GB2312" panose="02010609030101010101" pitchFamily="49" charset="-122"/>
              </a:rPr>
              <a:t>应用、用途：</a:t>
            </a:r>
            <a:endParaRPr lang="en-US" altLang="zh-CN" sz="2800" b="1" dirty="0">
              <a:solidFill>
                <a:srgbClr val="0000FF"/>
              </a:solidFill>
              <a:ea typeface="仿宋_GB2312" panose="02010609030101010101" pitchFamily="49" charset="-122"/>
            </a:endParaRPr>
          </a:p>
          <a:p>
            <a:r>
              <a:rPr lang="zh-CN" altLang="en-US" sz="2800" b="1" dirty="0">
                <a:solidFill>
                  <a:srgbClr val="0000FF"/>
                </a:solidFill>
                <a:ea typeface="仿宋_GB2312" panose="02010609030101010101" pitchFamily="49" charset="-122"/>
              </a:rPr>
              <a:t>射频通信频率源、时钟参考（北斗</a:t>
            </a:r>
            <a:r>
              <a:rPr lang="en-US" altLang="zh-CN" sz="2800" b="1" dirty="0">
                <a:solidFill>
                  <a:srgbClr val="0000FF"/>
                </a:solidFill>
                <a:ea typeface="仿宋_GB2312" panose="02010609030101010101" pitchFamily="49" charset="-122"/>
              </a:rPr>
              <a:t>1</a:t>
            </a:r>
            <a:r>
              <a:rPr lang="zh-CN" altLang="en-US" sz="2800" b="1" dirty="0">
                <a:solidFill>
                  <a:srgbClr val="0000FF"/>
                </a:solidFill>
                <a:ea typeface="仿宋_GB2312" panose="02010609030101010101" pitchFamily="49" charset="-122"/>
              </a:rPr>
              <a:t>、</a:t>
            </a:r>
            <a:r>
              <a:rPr lang="en-US" altLang="zh-CN" sz="2800" b="1" dirty="0">
                <a:solidFill>
                  <a:srgbClr val="0000FF"/>
                </a:solidFill>
                <a:ea typeface="仿宋_GB2312" panose="02010609030101010101" pitchFamily="49" charset="-122"/>
              </a:rPr>
              <a:t>2</a:t>
            </a:r>
            <a:r>
              <a:rPr lang="zh-CN" altLang="en-US" sz="2800" b="1" dirty="0">
                <a:solidFill>
                  <a:srgbClr val="0000FF"/>
                </a:solidFill>
                <a:ea typeface="仿宋_GB2312" panose="02010609030101010101" pitchFamily="49" charset="-122"/>
              </a:rPr>
              <a:t>、</a:t>
            </a:r>
            <a:r>
              <a:rPr lang="en-US" altLang="zh-CN" sz="2800" b="1" dirty="0">
                <a:solidFill>
                  <a:srgbClr val="0000FF"/>
                </a:solidFill>
                <a:ea typeface="仿宋_GB2312" panose="02010609030101010101" pitchFamily="49" charset="-122"/>
              </a:rPr>
              <a:t>3</a:t>
            </a:r>
            <a:r>
              <a:rPr lang="zh-CN" altLang="en-US" sz="2800" b="1" dirty="0">
                <a:solidFill>
                  <a:srgbClr val="0000FF"/>
                </a:solidFill>
                <a:ea typeface="仿宋_GB2312" panose="02010609030101010101" pitchFamily="49" charset="-122"/>
              </a:rPr>
              <a:t>号）</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34B320E-2C75-4BF2-A7F3-F0BD6D0108AD}"/>
              </a:ext>
            </a:extLst>
          </p:cNvPr>
          <p:cNvSpPr>
            <a:spLocks noGrp="1" noChangeArrowheads="1"/>
          </p:cNvSpPr>
          <p:nvPr>
            <p:ph type="title" idx="4294967295"/>
          </p:nvPr>
        </p:nvSpPr>
        <p:spPr>
          <a:xfrm>
            <a:off x="228600" y="228600"/>
            <a:ext cx="8915400" cy="381000"/>
          </a:xfrm>
        </p:spPr>
        <p:txBody>
          <a:bodyPr/>
          <a:lstStyle/>
          <a:p>
            <a:pPr algn="l" eaLnBrk="1" hangingPunct="1"/>
            <a:r>
              <a:rPr lang="en-US" altLang="zh-CN" sz="3200" b="1" dirty="0">
                <a:solidFill>
                  <a:srgbClr val="0000FF"/>
                </a:solidFill>
                <a:ea typeface="仿宋_GB2312" panose="02010609030101010101" pitchFamily="49" charset="-122"/>
              </a:rPr>
              <a:t>4.4.2    </a:t>
            </a:r>
            <a:r>
              <a:rPr lang="zh-CN" altLang="en-US" sz="3200" b="1" dirty="0">
                <a:solidFill>
                  <a:srgbClr val="0000FF"/>
                </a:solidFill>
                <a:ea typeface="仿宋_GB2312" panose="02010609030101010101" pitchFamily="49" charset="-122"/>
              </a:rPr>
              <a:t>相位稳定的条件</a:t>
            </a:r>
            <a:r>
              <a:rPr lang="en-US" altLang="zh-CN" sz="3200" b="1" dirty="0">
                <a:solidFill>
                  <a:srgbClr val="0000FF"/>
                </a:solidFill>
                <a:ea typeface="仿宋_GB2312" panose="02010609030101010101" pitchFamily="49" charset="-122"/>
              </a:rPr>
              <a:t> </a:t>
            </a:r>
            <a:r>
              <a:rPr lang="zh-CN" altLang="en-US" sz="3200" b="1" dirty="0">
                <a:solidFill>
                  <a:srgbClr val="0000FF"/>
                </a:solidFill>
                <a:ea typeface="仿宋_GB2312" panose="02010609030101010101" pitchFamily="49" charset="-122"/>
              </a:rPr>
              <a:t>（</a:t>
            </a:r>
            <a:r>
              <a:rPr lang="en-US" altLang="zh-CN" sz="3200" b="1" dirty="0">
                <a:solidFill>
                  <a:srgbClr val="00B050"/>
                </a:solidFill>
                <a:ea typeface="仿宋_GB2312" panose="02010609030101010101" pitchFamily="49" charset="-122"/>
              </a:rPr>
              <a:t>P110</a:t>
            </a:r>
            <a:r>
              <a:rPr lang="zh-CN" altLang="en-US" sz="3200" b="1" dirty="0">
                <a:solidFill>
                  <a:srgbClr val="0000FF"/>
                </a:solidFill>
                <a:ea typeface="仿宋_GB2312" panose="02010609030101010101" pitchFamily="49" charset="-122"/>
              </a:rPr>
              <a:t>    </a:t>
            </a:r>
            <a:r>
              <a:rPr lang="en-US" altLang="zh-CN" sz="3200" b="1" dirty="0">
                <a:solidFill>
                  <a:srgbClr val="FF0000"/>
                </a:solidFill>
                <a:ea typeface="仿宋_GB2312" panose="02010609030101010101" pitchFamily="49" charset="-122"/>
              </a:rPr>
              <a:t>P113</a:t>
            </a:r>
            <a:r>
              <a:rPr lang="en-US" altLang="zh-CN" sz="3200" b="1" dirty="0">
                <a:solidFill>
                  <a:srgbClr val="0000FF"/>
                </a:solidFill>
                <a:ea typeface="仿宋_GB2312" panose="02010609030101010101" pitchFamily="49" charset="-122"/>
              </a:rPr>
              <a:t>    </a:t>
            </a:r>
            <a:r>
              <a:rPr lang="zh-CN" altLang="en-US" sz="3200" b="1" dirty="0">
                <a:solidFill>
                  <a:srgbClr val="0000FF"/>
                </a:solidFill>
                <a:ea typeface="仿宋_GB2312" panose="02010609030101010101" pitchFamily="49" charset="-122"/>
              </a:rPr>
              <a:t> </a:t>
            </a:r>
            <a:r>
              <a:rPr lang="en-US" altLang="zh-CN" sz="3200" b="1" dirty="0">
                <a:solidFill>
                  <a:srgbClr val="0000FF"/>
                </a:solidFill>
                <a:ea typeface="仿宋_GB2312" panose="02010609030101010101" pitchFamily="49" charset="-122"/>
              </a:rPr>
              <a:t>P119</a:t>
            </a:r>
            <a:endParaRPr lang="zh-CN" altLang="en-US" sz="3200" b="1" dirty="0">
              <a:solidFill>
                <a:srgbClr val="0000FF"/>
              </a:solidFill>
              <a:ea typeface="仿宋_GB2312" panose="02010609030101010101" pitchFamily="49" charset="-122"/>
            </a:endParaRPr>
          </a:p>
        </p:txBody>
      </p:sp>
      <p:grpSp>
        <p:nvGrpSpPr>
          <p:cNvPr id="13315" name="Group 8">
            <a:extLst>
              <a:ext uri="{FF2B5EF4-FFF2-40B4-BE49-F238E27FC236}">
                <a16:creationId xmlns:a16="http://schemas.microsoft.com/office/drawing/2014/main" id="{2A6CE3CB-0C15-4EF3-8390-45BF8C098866}"/>
              </a:ext>
            </a:extLst>
          </p:cNvPr>
          <p:cNvGrpSpPr>
            <a:grpSpLocks/>
          </p:cNvGrpSpPr>
          <p:nvPr/>
        </p:nvGrpSpPr>
        <p:grpSpPr bwMode="auto">
          <a:xfrm>
            <a:off x="468313" y="836612"/>
            <a:ext cx="8002588" cy="5246685"/>
            <a:chOff x="295" y="346"/>
            <a:chExt cx="5041" cy="3305"/>
          </a:xfrm>
        </p:grpSpPr>
        <p:sp>
          <p:nvSpPr>
            <p:cNvPr id="9222" name="Rectangle 3">
              <a:extLst>
                <a:ext uri="{FF2B5EF4-FFF2-40B4-BE49-F238E27FC236}">
                  <a16:creationId xmlns:a16="http://schemas.microsoft.com/office/drawing/2014/main" id="{8E38A15C-0EA2-4013-865D-39F05F42C8F8}"/>
                </a:ext>
              </a:extLst>
            </p:cNvPr>
            <p:cNvSpPr>
              <a:spLocks noChangeArrowheads="1"/>
            </p:cNvSpPr>
            <p:nvPr/>
          </p:nvSpPr>
          <p:spPr bwMode="auto">
            <a:xfrm>
              <a:off x="295" y="346"/>
              <a:ext cx="5041" cy="3305"/>
            </a:xfrm>
            <a:prstGeom prst="rect">
              <a:avLst/>
            </a:prstGeom>
            <a:noFill/>
            <a:ln w="9525">
              <a:noFill/>
              <a:miter lim="800000"/>
              <a:headEnd/>
              <a:tailEnd/>
            </a:ln>
          </p:spPr>
          <p:txBody>
            <a:bodyPr/>
            <a:lstStyle/>
            <a:p>
              <a:pPr>
                <a:spcBef>
                  <a:spcPct val="20000"/>
                </a:spcBef>
                <a:defRPr/>
              </a:pPr>
              <a:endParaRPr lang="en-US" altLang="zh-CN" sz="2400" dirty="0">
                <a:solidFill>
                  <a:schemeClr val="accent1">
                    <a:lumMod val="20000"/>
                    <a:lumOff val="80000"/>
                  </a:schemeClr>
                </a:solidFill>
                <a:ea typeface="仿宋_GB2312" pitchFamily="49" charset="-122"/>
              </a:endParaRPr>
            </a:p>
            <a:p>
              <a:pPr>
                <a:spcBef>
                  <a:spcPct val="20000"/>
                </a:spcBef>
                <a:defRPr/>
              </a:pPr>
              <a:r>
                <a:rPr lang="en-US" altLang="zh-CN" sz="2400" dirty="0">
                  <a:solidFill>
                    <a:schemeClr val="accent1">
                      <a:lumMod val="20000"/>
                      <a:lumOff val="80000"/>
                    </a:schemeClr>
                  </a:solidFill>
                  <a:ea typeface="仿宋_GB2312" pitchFamily="49" charset="-122"/>
                </a:rPr>
                <a:t>    </a:t>
              </a:r>
              <a:r>
                <a:rPr lang="zh-CN" altLang="en-US" sz="2400" dirty="0">
                  <a:solidFill>
                    <a:srgbClr val="CC3300"/>
                  </a:solidFill>
                  <a:ea typeface="仿宋_GB2312" pitchFamily="49" charset="-122"/>
                </a:rPr>
                <a:t>相位稳定条件</a:t>
              </a:r>
              <a:r>
                <a:rPr lang="zh-CN" altLang="en-US" sz="2400" dirty="0">
                  <a:solidFill>
                    <a:srgbClr val="000000"/>
                  </a:solidFill>
                  <a:ea typeface="仿宋_GB2312" pitchFamily="49" charset="-122"/>
                </a:rPr>
                <a:t>是指振荡器相位平衡状态在外界因素作用下受到破坏时，可以重新建立新的平衡所需要的条件。</a:t>
              </a:r>
            </a:p>
            <a:p>
              <a:pPr>
                <a:spcBef>
                  <a:spcPct val="20000"/>
                </a:spcBef>
                <a:defRPr/>
              </a:pPr>
              <a:endParaRPr lang="zh-CN" altLang="en-US" sz="2400" dirty="0">
                <a:solidFill>
                  <a:schemeClr val="bg1"/>
                </a:solidFill>
                <a:ea typeface="仿宋_GB2312" pitchFamily="49" charset="-122"/>
              </a:endParaRPr>
            </a:p>
            <a:p>
              <a:pPr>
                <a:spcBef>
                  <a:spcPct val="20000"/>
                </a:spcBef>
                <a:defRPr/>
              </a:pPr>
              <a:r>
                <a:rPr lang="zh-CN" altLang="en-US" sz="2400" dirty="0">
                  <a:solidFill>
                    <a:srgbClr val="000000"/>
                  </a:solidFill>
                  <a:ea typeface="仿宋_GB2312" pitchFamily="49" charset="-122"/>
                  <a:cs typeface="Times New Roman" pitchFamily="18" charset="0"/>
                </a:rPr>
                <a:t>∵</a:t>
              </a:r>
              <a:r>
                <a:rPr lang="zh-CN" altLang="en-US" sz="2400" dirty="0">
                  <a:solidFill>
                    <a:schemeClr val="bg1"/>
                  </a:solidFill>
                  <a:ea typeface="仿宋_GB2312" pitchFamily="49" charset="-122"/>
                  <a:cs typeface="Times New Roman" pitchFamily="18" charset="0"/>
                </a:rPr>
                <a:t>                   </a:t>
              </a:r>
              <a:r>
                <a:rPr lang="zh-CN" altLang="en-US" sz="2400" dirty="0">
                  <a:solidFill>
                    <a:srgbClr val="000000"/>
                  </a:solidFill>
                  <a:ea typeface="仿宋_GB2312" pitchFamily="49" charset="-122"/>
                  <a:cs typeface="Times New Roman" pitchFamily="18" charset="0"/>
                </a:rPr>
                <a:t>∴</a:t>
              </a:r>
              <a:r>
                <a:rPr lang="zh-CN" altLang="en-US" sz="2400" dirty="0">
                  <a:solidFill>
                    <a:srgbClr val="000000"/>
                  </a:solidFill>
                  <a:ea typeface="仿宋_GB2312" pitchFamily="49" charset="-122"/>
                </a:rPr>
                <a:t>相位发生变化时，导致频率发生变化。</a:t>
              </a:r>
            </a:p>
            <a:p>
              <a:pPr>
                <a:spcBef>
                  <a:spcPct val="20000"/>
                </a:spcBef>
                <a:defRPr/>
              </a:pPr>
              <a:endParaRPr lang="zh-CN" altLang="en-US" sz="2400" dirty="0">
                <a:solidFill>
                  <a:schemeClr val="bg1"/>
                </a:solidFill>
                <a:ea typeface="仿宋_GB2312" pitchFamily="49" charset="-122"/>
              </a:endParaRPr>
            </a:p>
            <a:p>
              <a:pPr>
                <a:spcBef>
                  <a:spcPct val="20000"/>
                </a:spcBef>
                <a:defRPr/>
              </a:pPr>
              <a:r>
                <a:rPr lang="zh-CN" altLang="en-US" sz="2400" dirty="0">
                  <a:solidFill>
                    <a:srgbClr val="000000"/>
                  </a:solidFill>
                  <a:ea typeface="仿宋_GB2312" pitchFamily="49" charset="-122"/>
                </a:rPr>
                <a:t>所以</a:t>
              </a:r>
              <a:r>
                <a:rPr lang="zh-CN" altLang="en-US" sz="2400" dirty="0">
                  <a:solidFill>
                    <a:srgbClr val="0000FF"/>
                  </a:solidFill>
                  <a:ea typeface="仿宋_GB2312" pitchFamily="49" charset="-122"/>
                </a:rPr>
                <a:t>相位稳定条件</a:t>
              </a:r>
              <a:r>
                <a:rPr lang="zh-CN" altLang="en-US" sz="2400" dirty="0">
                  <a:solidFill>
                    <a:srgbClr val="000000"/>
                  </a:solidFill>
                  <a:ea typeface="仿宋_GB2312" pitchFamily="49" charset="-122"/>
                </a:rPr>
                <a:t>又称</a:t>
              </a:r>
              <a:r>
                <a:rPr lang="zh-CN" altLang="en-US" dirty="0">
                  <a:solidFill>
                    <a:srgbClr val="0000FF"/>
                  </a:solidFill>
                  <a:ea typeface="仿宋_GB2312" pitchFamily="49" charset="-122"/>
                </a:rPr>
                <a:t>频率</a:t>
              </a:r>
              <a:r>
                <a:rPr lang="zh-CN" altLang="en-US" sz="2400" dirty="0">
                  <a:solidFill>
                    <a:srgbClr val="0000FF"/>
                  </a:solidFill>
                  <a:ea typeface="仿宋_GB2312" pitchFamily="49" charset="-122"/>
                </a:rPr>
                <a:t>稳定条件</a:t>
              </a:r>
              <a:r>
                <a:rPr lang="en-US" altLang="zh-CN" sz="2400" dirty="0">
                  <a:solidFill>
                    <a:schemeClr val="bg1"/>
                  </a:solidFill>
                  <a:ea typeface="仿宋_GB2312" pitchFamily="49" charset="-122"/>
                </a:rPr>
                <a:t>:</a:t>
              </a:r>
            </a:p>
            <a:p>
              <a:pPr>
                <a:spcBef>
                  <a:spcPct val="20000"/>
                </a:spcBef>
                <a:defRPr/>
              </a:pPr>
              <a:endParaRPr lang="en-US" altLang="zh-CN" sz="2400" dirty="0">
                <a:solidFill>
                  <a:schemeClr val="bg1"/>
                </a:solidFill>
                <a:ea typeface="仿宋_GB2312" pitchFamily="49" charset="-122"/>
              </a:endParaRPr>
            </a:p>
            <a:p>
              <a:pPr>
                <a:spcBef>
                  <a:spcPct val="20000"/>
                </a:spcBef>
                <a:defRPr/>
              </a:pPr>
              <a:r>
                <a:rPr lang="en-US" altLang="zh-CN" sz="2400" dirty="0">
                  <a:solidFill>
                    <a:schemeClr val="bg1"/>
                  </a:solidFill>
                  <a:ea typeface="仿宋_GB2312" pitchFamily="49" charset="-122"/>
                </a:rPr>
                <a:t>        </a:t>
              </a:r>
            </a:p>
            <a:p>
              <a:pPr>
                <a:spcBef>
                  <a:spcPct val="20000"/>
                </a:spcBef>
                <a:defRPr/>
              </a:pPr>
              <a:r>
                <a:rPr lang="en-US" altLang="zh-CN" sz="2400" dirty="0">
                  <a:solidFill>
                    <a:schemeClr val="bg1"/>
                  </a:solidFill>
                  <a:ea typeface="仿宋_GB2312" pitchFamily="49" charset="-122"/>
                </a:rPr>
                <a:t>  </a:t>
              </a:r>
              <a:r>
                <a:rPr lang="zh-CN" altLang="en-US" sz="2400" dirty="0">
                  <a:solidFill>
                    <a:srgbClr val="000000"/>
                  </a:solidFill>
                  <a:ea typeface="仿宋_GB2312" pitchFamily="49" charset="-122"/>
                </a:rPr>
                <a:t>在外界因素作用下，上述相位平衡条件遭到破坏，则产生一个</a:t>
              </a:r>
              <a:r>
                <a:rPr lang="zh-CN" altLang="en-US" sz="2400" dirty="0">
                  <a:solidFill>
                    <a:srgbClr val="000000"/>
                  </a:solidFill>
                  <a:ea typeface="仿宋_GB2312" pitchFamily="49" charset="-122"/>
                  <a:sym typeface="Symbol" pitchFamily="18" charset="2"/>
                </a:rPr>
                <a:t></a:t>
              </a:r>
              <a:r>
                <a:rPr lang="zh-CN" altLang="en-US" sz="2400" i="1" dirty="0">
                  <a:solidFill>
                    <a:srgbClr val="000000"/>
                  </a:solidFill>
                  <a:ea typeface="仿宋_GB2312" pitchFamily="49" charset="-122"/>
                  <a:sym typeface="Symbol" pitchFamily="18" charset="2"/>
                </a:rPr>
                <a:t></a:t>
              </a:r>
              <a:r>
                <a:rPr lang="zh-CN" altLang="en-US" sz="2400" dirty="0">
                  <a:solidFill>
                    <a:srgbClr val="000000"/>
                  </a:solidFill>
                  <a:ea typeface="仿宋_GB2312" pitchFamily="49" charset="-122"/>
                </a:rPr>
                <a:t>，由此了产生一个</a:t>
              </a:r>
              <a:r>
                <a:rPr lang="zh-CN" altLang="en-US" sz="2400" dirty="0">
                  <a:solidFill>
                    <a:srgbClr val="000000"/>
                  </a:solidFill>
                  <a:ea typeface="仿宋_GB2312" pitchFamily="49" charset="-122"/>
                  <a:sym typeface="Symbol" pitchFamily="18" charset="2"/>
                </a:rPr>
                <a:t></a:t>
              </a:r>
              <a:r>
                <a:rPr lang="zh-CN" altLang="en-US" sz="2400" i="1" dirty="0">
                  <a:solidFill>
                    <a:srgbClr val="000000"/>
                  </a:solidFill>
                  <a:ea typeface="仿宋_GB2312" pitchFamily="49" charset="-122"/>
                  <a:sym typeface="Symbol" pitchFamily="18" charset="2"/>
                </a:rPr>
                <a:t></a:t>
              </a:r>
              <a:r>
                <a:rPr lang="zh-CN" altLang="en-US" sz="2400" dirty="0">
                  <a:solidFill>
                    <a:srgbClr val="000000"/>
                  </a:solidFill>
                  <a:ea typeface="仿宋_GB2312" pitchFamily="49" charset="-122"/>
                </a:rPr>
                <a:t>，导致频率发生变化。</a:t>
              </a:r>
            </a:p>
          </p:txBody>
        </p:sp>
        <mc:AlternateContent xmlns:mc="http://schemas.openxmlformats.org/markup-compatibility/2006" xmlns:a14="http://schemas.microsoft.com/office/drawing/2010/main">
          <mc:Choice Requires="a14">
            <p:sp>
              <p:nvSpPr>
                <p:cNvPr id="13317" name="Object 4">
                  <a:extLst>
                    <a:ext uri="{FF2B5EF4-FFF2-40B4-BE49-F238E27FC236}">
                      <a16:creationId xmlns:a16="http://schemas.microsoft.com/office/drawing/2014/main" id="{489244B3-AB4C-4CAE-A19A-F60473A29C20}"/>
                    </a:ext>
                  </a:extLst>
                </p:cNvPr>
                <p:cNvSpPr txBox="1"/>
                <p:nvPr/>
              </p:nvSpPr>
              <p:spPr bwMode="auto">
                <a:xfrm>
                  <a:off x="567" y="1253"/>
                  <a:ext cx="830" cy="573"/>
                </a:xfrm>
                <a:prstGeom prst="rect">
                  <a:avLst/>
                </a:prstGeom>
                <a:solidFill>
                  <a:schemeClr val="bg1"/>
                </a:solidFill>
                <a:ln>
                  <a:noFill/>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b="0" i="1" dirty="0" smtClean="0">
                            <a:solidFill>
                              <a:schemeClr val="tx1"/>
                            </a:solidFill>
                            <a:ea typeface="仿宋_GB2312" pitchFamily="49" charset="-122"/>
                            <a:sym typeface="Symbol" pitchFamily="18" charset="2"/>
                          </a:rPr>
                          <m:t></m:t>
                        </m:r>
                        <m:r>
                          <m:rPr>
                            <m:nor/>
                          </m:rPr>
                          <a:rPr lang="en-US" altLang="zh-CN" b="0" i="1" dirty="0" smtClean="0">
                            <a:solidFill>
                              <a:schemeClr val="tx1"/>
                            </a:solidFill>
                            <a:ea typeface="仿宋_GB2312" pitchFamily="49" charset="-122"/>
                            <a:sym typeface="Symbol" pitchFamily="18" charset="2"/>
                          </a:rPr>
                          <m:t> </m:t>
                        </m:r>
                        <m:r>
                          <m:rPr>
                            <m:nor/>
                          </m:rPr>
                          <a:rPr lang="en-US" altLang="zh-CN" b="0" dirty="0" smtClean="0">
                            <a:solidFill>
                              <a:schemeClr val="tx1"/>
                            </a:solidFill>
                            <a:ea typeface="仿宋_GB2312" panose="02010609030101010101" pitchFamily="49" charset="-122"/>
                            <a:sym typeface="Symbol" panose="05050102010706020507" pitchFamily="18" charset="2"/>
                          </a:rPr>
                          <m:t>=</m:t>
                        </m:r>
                        <m:f>
                          <m:fPr>
                            <m:ctrlPr>
                              <a:rPr lang="zh-CN" altLang="en-US" b="0" i="1" smtClean="0">
                                <a:solidFill>
                                  <a:schemeClr val="tx1"/>
                                </a:solidFill>
                                <a:latin typeface="Cambria Math" panose="02040503050406030204" pitchFamily="18" charset="0"/>
                              </a:rPr>
                            </m:ctrlPr>
                          </m:fPr>
                          <m:num>
                            <m:r>
                              <m:rPr>
                                <m:nor/>
                              </m:rPr>
                              <a:rPr lang="en-US" altLang="zh-CN" b="0" dirty="0">
                                <a:solidFill>
                                  <a:schemeClr val="tx1"/>
                                </a:solidFill>
                                <a:ea typeface="仿宋_GB2312" pitchFamily="49" charset="-122"/>
                              </a:rPr>
                              <m:t>d</m:t>
                            </m:r>
                            <m:r>
                              <m:rPr>
                                <m:nor/>
                              </m:rPr>
                              <a:rPr lang="zh-CN" altLang="en-US" b="0" i="1" dirty="0">
                                <a:solidFill>
                                  <a:schemeClr val="tx1"/>
                                </a:solidFill>
                                <a:ea typeface="仿宋_GB2312" panose="02010609030101010101" pitchFamily="49" charset="-122"/>
                                <a:sym typeface="Symbol" panose="05050102010706020507" pitchFamily="18" charset="2"/>
                              </a:rPr>
                              <m:t></m:t>
                            </m:r>
                          </m:num>
                          <m:den>
                            <m:r>
                              <m:rPr>
                                <m:nor/>
                              </m:rPr>
                              <a:rPr lang="en-US" altLang="zh-CN" b="0" dirty="0">
                                <a:solidFill>
                                  <a:schemeClr val="tx1"/>
                                </a:solidFill>
                                <a:ea typeface="仿宋_GB2312" pitchFamily="49" charset="-122"/>
                              </a:rPr>
                              <m:t>d</m:t>
                            </m:r>
                            <m:r>
                              <m:rPr>
                                <m:nor/>
                              </m:rPr>
                              <a:rPr lang="en-US" altLang="zh-CN" b="0" i="1" dirty="0">
                                <a:solidFill>
                                  <a:schemeClr val="tx1"/>
                                </a:solidFill>
                                <a:ea typeface="仿宋_GB2312" pitchFamily="49" charset="-122"/>
                              </a:rPr>
                              <m:t>t</m:t>
                            </m:r>
                          </m:den>
                        </m:f>
                      </m:oMath>
                    </m:oMathPara>
                  </a14:m>
                  <a:endParaRPr lang="zh-CN" altLang="en-US" b="0" dirty="0">
                    <a:solidFill>
                      <a:schemeClr val="tx1"/>
                    </a:solidFill>
                  </a:endParaRPr>
                </a:p>
              </p:txBody>
            </p:sp>
          </mc:Choice>
          <mc:Fallback xmlns="">
            <p:sp>
              <p:nvSpPr>
                <p:cNvPr id="13317" name="Object 4">
                  <a:extLst>
                    <a:ext uri="{FF2B5EF4-FFF2-40B4-BE49-F238E27FC236}">
                      <a16:creationId xmlns:a16="http://schemas.microsoft.com/office/drawing/2014/main" id="{489244B3-AB4C-4CAE-A19A-F60473A29C20}"/>
                    </a:ext>
                  </a:extLst>
                </p:cNvPr>
                <p:cNvSpPr txBox="1">
                  <a:spLocks noRot="1" noChangeAspect="1" noMove="1" noResize="1" noEditPoints="1" noAdjustHandles="1" noChangeArrowheads="1" noChangeShapeType="1" noTextEdit="1"/>
                </p:cNvSpPr>
                <p:nvPr/>
              </p:nvSpPr>
              <p:spPr bwMode="auto">
                <a:xfrm>
                  <a:off x="567" y="1253"/>
                  <a:ext cx="830" cy="573"/>
                </a:xfrm>
                <a:prstGeom prst="rect">
                  <a:avLst/>
                </a:prstGeom>
                <a:blipFill>
                  <a:blip r:embed="rId2"/>
                  <a:stretch>
                    <a:fillRect/>
                  </a:stretch>
                </a:blipFill>
                <a:ln>
                  <a:noFill/>
                </a:ln>
              </p:spPr>
              <p:txBody>
                <a:bodyPr/>
                <a:lstStyle/>
                <a:p>
                  <a:r>
                    <a:rPr lang="zh-CN" altLang="en-US">
                      <a:noFill/>
                    </a:rPr>
                    <a:t> </a:t>
                  </a:r>
                </a:p>
              </p:txBody>
            </p:sp>
          </mc:Fallback>
        </mc:AlternateContent>
      </p:grpSp>
      <p:sp>
        <p:nvSpPr>
          <p:cNvPr id="2" name="矩形 1">
            <a:extLst>
              <a:ext uri="{FF2B5EF4-FFF2-40B4-BE49-F238E27FC236}">
                <a16:creationId xmlns:a16="http://schemas.microsoft.com/office/drawing/2014/main" id="{7E62D5C1-281C-4899-A80C-1CDAEE2E5320}"/>
              </a:ext>
            </a:extLst>
          </p:cNvPr>
          <p:cNvSpPr/>
          <p:nvPr/>
        </p:nvSpPr>
        <p:spPr>
          <a:xfrm>
            <a:off x="1763688" y="4005064"/>
            <a:ext cx="6184900" cy="523220"/>
          </a:xfrm>
          <a:prstGeom prst="rect">
            <a:avLst/>
          </a:prstGeom>
        </p:spPr>
        <p:txBody>
          <a:bodyPr wrap="square">
            <a:spAutoFit/>
          </a:bodyPr>
          <a:lstStyle/>
          <a:p>
            <a:r>
              <a:rPr lang="zh-CN" altLang="en-US" b="0" i="1" dirty="0">
                <a:solidFill>
                  <a:srgbClr val="CC3300"/>
                </a:solidFill>
                <a:ea typeface="仿宋_GB2312" panose="02010609030101010101" pitchFamily="49" charset="-122"/>
                <a:sym typeface="Symbol" panose="05050102010706020507" pitchFamily="18" charset="2"/>
              </a:rPr>
              <a:t></a:t>
            </a:r>
            <a:r>
              <a:rPr lang="en-US" altLang="zh-CN" b="0" baseline="-25000" dirty="0">
                <a:solidFill>
                  <a:srgbClr val="CC3300"/>
                </a:solidFill>
                <a:ea typeface="仿宋_GB2312" panose="02010609030101010101" pitchFamily="49" charset="-122"/>
                <a:sym typeface="Symbol" panose="05050102010706020507" pitchFamily="18" charset="2"/>
              </a:rPr>
              <a:t>Y</a:t>
            </a:r>
            <a:r>
              <a:rPr lang="en-US" altLang="zh-CN" b="0" dirty="0">
                <a:solidFill>
                  <a:srgbClr val="CC3300"/>
                </a:solidFill>
                <a:ea typeface="仿宋_GB2312" panose="02010609030101010101" pitchFamily="49" charset="-122"/>
                <a:sym typeface="Symbol" panose="05050102010706020507" pitchFamily="18" charset="2"/>
              </a:rPr>
              <a:t>+</a:t>
            </a:r>
            <a:r>
              <a:rPr lang="zh-CN" altLang="en-US" b="0" i="1" dirty="0">
                <a:solidFill>
                  <a:srgbClr val="CC3300"/>
                </a:solidFill>
                <a:ea typeface="仿宋_GB2312" panose="02010609030101010101" pitchFamily="49" charset="-122"/>
                <a:sym typeface="Symbol" panose="05050102010706020507" pitchFamily="18" charset="2"/>
              </a:rPr>
              <a:t> </a:t>
            </a:r>
            <a:r>
              <a:rPr lang="en-US" altLang="zh-CN" b="0" baseline="-25000" dirty="0">
                <a:solidFill>
                  <a:srgbClr val="CC3300"/>
                </a:solidFill>
                <a:ea typeface="仿宋_GB2312" panose="02010609030101010101" pitchFamily="49" charset="-122"/>
                <a:sym typeface="Symbol" panose="05050102010706020507" pitchFamily="18" charset="2"/>
              </a:rPr>
              <a:t>F</a:t>
            </a:r>
            <a:r>
              <a:rPr lang="en-US" altLang="zh-CN" b="0" dirty="0">
                <a:solidFill>
                  <a:srgbClr val="CC3300"/>
                </a:solidFill>
                <a:ea typeface="仿宋_GB2312" panose="02010609030101010101" pitchFamily="49" charset="-122"/>
                <a:sym typeface="Symbol" panose="05050102010706020507" pitchFamily="18" charset="2"/>
              </a:rPr>
              <a:t> +</a:t>
            </a:r>
            <a:r>
              <a:rPr lang="zh-CN" altLang="en-US" b="0" i="1" dirty="0">
                <a:solidFill>
                  <a:srgbClr val="CC3300"/>
                </a:solidFill>
                <a:ea typeface="仿宋_GB2312" panose="02010609030101010101" pitchFamily="49" charset="-122"/>
                <a:sym typeface="Symbol" panose="05050102010706020507" pitchFamily="18" charset="2"/>
              </a:rPr>
              <a:t> </a:t>
            </a:r>
            <a:r>
              <a:rPr lang="en-US" altLang="zh-CN" b="0" baseline="-25000" dirty="0">
                <a:solidFill>
                  <a:srgbClr val="CC3300"/>
                </a:solidFill>
                <a:ea typeface="仿宋_GB2312" panose="02010609030101010101" pitchFamily="49" charset="-122"/>
                <a:sym typeface="Symbol" panose="05050102010706020507" pitchFamily="18" charset="2"/>
              </a:rPr>
              <a:t>Z </a:t>
            </a:r>
            <a:r>
              <a:rPr lang="en-US" altLang="zh-CN" b="0" dirty="0">
                <a:solidFill>
                  <a:srgbClr val="CC3300"/>
                </a:solidFill>
                <a:ea typeface="仿宋_GB2312" panose="02010609030101010101" pitchFamily="49" charset="-122"/>
                <a:sym typeface="Symbol" panose="05050102010706020507" pitchFamily="18" charset="2"/>
              </a:rPr>
              <a:t>=2</a:t>
            </a:r>
            <a:r>
              <a:rPr lang="en-US" altLang="zh-CN" b="0" i="1" dirty="0">
                <a:solidFill>
                  <a:srgbClr val="CC3300"/>
                </a:solidFill>
                <a:ea typeface="仿宋_GB2312" panose="02010609030101010101" pitchFamily="49" charset="-122"/>
                <a:sym typeface="Symbol" panose="05050102010706020507" pitchFamily="18" charset="2"/>
              </a:rPr>
              <a:t>n</a:t>
            </a:r>
            <a:r>
              <a:rPr lang="en-US" altLang="zh-CN" b="0" dirty="0">
                <a:solidFill>
                  <a:srgbClr val="CC3300"/>
                </a:solidFill>
                <a:ea typeface="仿宋_GB2312" panose="02010609030101010101" pitchFamily="49" charset="-122"/>
                <a:sym typeface="Symbol" panose="05050102010706020507" pitchFamily="18" charset="2"/>
              </a:rPr>
              <a:t>,      </a:t>
            </a:r>
            <a:r>
              <a:rPr lang="en-US" altLang="zh-CN" b="0" i="1" dirty="0">
                <a:solidFill>
                  <a:srgbClr val="CC3300"/>
                </a:solidFill>
                <a:ea typeface="仿宋_GB2312" panose="02010609030101010101" pitchFamily="49" charset="-122"/>
                <a:sym typeface="Symbol" panose="05050102010706020507" pitchFamily="18" charset="2"/>
              </a:rPr>
              <a:t>n</a:t>
            </a:r>
            <a:r>
              <a:rPr lang="en-US" altLang="zh-CN" b="0" dirty="0">
                <a:solidFill>
                  <a:srgbClr val="CC3300"/>
                </a:solidFill>
                <a:ea typeface="仿宋_GB2312" panose="02010609030101010101" pitchFamily="49" charset="-122"/>
                <a:sym typeface="Symbol" panose="05050102010706020507" pitchFamily="18" charset="2"/>
              </a:rPr>
              <a:t>=0,1,2,…</a:t>
            </a:r>
            <a:endParaRPr lang="zh-CN" altLang="en-US" dirty="0"/>
          </a:p>
        </p:txBody>
      </p:sp>
      <p:sp>
        <p:nvSpPr>
          <p:cNvPr id="3" name="矩形 2">
            <a:extLst>
              <a:ext uri="{FF2B5EF4-FFF2-40B4-BE49-F238E27FC236}">
                <a16:creationId xmlns:a16="http://schemas.microsoft.com/office/drawing/2014/main" id="{1376D5BB-D6F7-4E59-952B-1BA4EBE9DA2D}"/>
              </a:ext>
            </a:extLst>
          </p:cNvPr>
          <p:cNvSpPr/>
          <p:nvPr/>
        </p:nvSpPr>
        <p:spPr>
          <a:xfrm>
            <a:off x="6816281" y="4028063"/>
            <a:ext cx="1654620" cy="523220"/>
          </a:xfrm>
          <a:prstGeom prst="rect">
            <a:avLst/>
          </a:prstGeom>
        </p:spPr>
        <p:txBody>
          <a:bodyPr wrap="none">
            <a:spAutoFit/>
          </a:bodyPr>
          <a:lstStyle/>
          <a:p>
            <a:r>
              <a:rPr lang="zh-CN" altLang="en-US" dirty="0">
                <a:solidFill>
                  <a:srgbClr val="0000FF"/>
                </a:solidFill>
                <a:ea typeface="仿宋_GB2312" panose="02010609030101010101" pitchFamily="49" charset="-122"/>
              </a:rPr>
              <a:t> （</a:t>
            </a:r>
            <a:r>
              <a:rPr lang="en-US" altLang="zh-CN" dirty="0">
                <a:solidFill>
                  <a:srgbClr val="0000FF"/>
                </a:solidFill>
                <a:ea typeface="仿宋_GB2312" panose="02010609030101010101" pitchFamily="49" charset="-122"/>
              </a:rPr>
              <a:t>5-19</a:t>
            </a:r>
            <a:r>
              <a:rPr lang="zh-CN" altLang="en-US" dirty="0">
                <a:solidFill>
                  <a:srgbClr val="0000FF"/>
                </a:solidFill>
                <a:ea typeface="仿宋_GB2312" panose="02010609030101010101" pitchFamily="49" charset="-122"/>
              </a:rPr>
              <a:t>）</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8D64E76-64F4-4E64-B571-ABC31C409436}"/>
              </a:ext>
            </a:extLst>
          </p:cNvPr>
          <p:cNvSpPr>
            <a:spLocks noGrp="1" noChangeArrowheads="1"/>
          </p:cNvSpPr>
          <p:nvPr>
            <p:ph type="title" idx="4294967295"/>
          </p:nvPr>
        </p:nvSpPr>
        <p:spPr>
          <a:xfrm>
            <a:off x="228600" y="228600"/>
            <a:ext cx="8519864" cy="381000"/>
          </a:xfrm>
        </p:spPr>
        <p:txBody>
          <a:bodyPr/>
          <a:lstStyle/>
          <a:p>
            <a:pPr algn="l" eaLnBrk="1" hangingPunct="1">
              <a:defRPr/>
            </a:pPr>
            <a:r>
              <a:rPr lang="en-US" altLang="zh-CN" sz="3200" b="1" dirty="0">
                <a:solidFill>
                  <a:srgbClr val="0000FF"/>
                </a:solidFill>
                <a:ea typeface="仿宋_GB2312" panose="02010609030101010101" pitchFamily="49" charset="-122"/>
              </a:rPr>
              <a:t>4.4.2    </a:t>
            </a:r>
            <a:r>
              <a:rPr lang="zh-CN" altLang="en-US" sz="3200" b="1" dirty="0">
                <a:solidFill>
                  <a:srgbClr val="0000FF"/>
                </a:solidFill>
                <a:ea typeface="仿宋_GB2312" panose="02010609030101010101" pitchFamily="49" charset="-122"/>
              </a:rPr>
              <a:t>相位稳定的条件 </a:t>
            </a:r>
            <a:r>
              <a:rPr lang="en-US" altLang="zh-CN" sz="3200" b="1" dirty="0">
                <a:solidFill>
                  <a:srgbClr val="00B050"/>
                </a:solidFill>
                <a:ea typeface="仿宋_GB2312" panose="02010609030101010101" pitchFamily="49" charset="-122"/>
              </a:rPr>
              <a:t>P110</a:t>
            </a:r>
            <a:r>
              <a:rPr lang="zh-CN" altLang="en-US" sz="3200" b="1" dirty="0">
                <a:solidFill>
                  <a:srgbClr val="0000FF"/>
                </a:solidFill>
                <a:ea typeface="仿宋_GB2312" panose="02010609030101010101" pitchFamily="49" charset="-122"/>
              </a:rPr>
              <a:t>   </a:t>
            </a:r>
            <a:r>
              <a:rPr lang="en-US" altLang="zh-CN" sz="3200" b="1" dirty="0">
                <a:solidFill>
                  <a:srgbClr val="FF0000"/>
                </a:solidFill>
                <a:ea typeface="仿宋_GB2312" panose="02010609030101010101" pitchFamily="49" charset="-122"/>
              </a:rPr>
              <a:t>P113</a:t>
            </a:r>
            <a:r>
              <a:rPr lang="en-US" altLang="zh-CN" sz="3200" b="1" dirty="0">
                <a:solidFill>
                  <a:srgbClr val="0000FF"/>
                </a:solidFill>
                <a:ea typeface="仿宋_GB2312" panose="02010609030101010101" pitchFamily="49" charset="-122"/>
              </a:rPr>
              <a:t>    P119</a:t>
            </a:r>
            <a:endParaRPr lang="zh-CN" altLang="en-US" sz="3200" b="1" dirty="0">
              <a:solidFill>
                <a:srgbClr val="0000FF"/>
              </a:solidFill>
              <a:ea typeface="仿宋_GB2312" panose="02010609030101010101" pitchFamily="49" charset="-122"/>
            </a:endParaRPr>
          </a:p>
        </p:txBody>
      </p:sp>
      <p:sp>
        <p:nvSpPr>
          <p:cNvPr id="14339" name="Rectangle 3">
            <a:extLst>
              <a:ext uri="{FF2B5EF4-FFF2-40B4-BE49-F238E27FC236}">
                <a16:creationId xmlns:a16="http://schemas.microsoft.com/office/drawing/2014/main" id="{EC94FF23-AD1B-45E4-B74A-DDECAF8D5D8A}"/>
              </a:ext>
            </a:extLst>
          </p:cNvPr>
          <p:cNvSpPr>
            <a:spLocks noChangeArrowheads="1"/>
          </p:cNvSpPr>
          <p:nvPr/>
        </p:nvSpPr>
        <p:spPr bwMode="auto">
          <a:xfrm>
            <a:off x="214313" y="520700"/>
            <a:ext cx="8358187"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ts val="3363"/>
              </a:lnSpc>
              <a:spcBef>
                <a:spcPct val="0"/>
              </a:spcBef>
              <a:buFontTx/>
              <a:buNone/>
            </a:pPr>
            <a:r>
              <a:rPr lang="zh-CN" altLang="en-US" sz="2400" dirty="0">
                <a:solidFill>
                  <a:schemeClr val="bg1"/>
                </a:solidFill>
                <a:ea typeface="仿宋_GB2312" panose="02010609030101010101" pitchFamily="49" charset="-122"/>
              </a:rPr>
              <a:t>        </a:t>
            </a:r>
            <a:r>
              <a:rPr lang="zh-CN" altLang="en-US" sz="2400" dirty="0">
                <a:solidFill>
                  <a:srgbClr val="000000"/>
                </a:solidFill>
                <a:ea typeface="仿宋_GB2312" panose="02010609030101010101" pitchFamily="49" charset="-122"/>
              </a:rPr>
              <a:t>如果振荡器本身能够在</a:t>
            </a:r>
            <a:r>
              <a:rPr lang="zh-CN" altLang="en-US" sz="2800" dirty="0">
                <a:solidFill>
                  <a:srgbClr val="000000"/>
                </a:solidFill>
                <a:sym typeface="Symbol" panose="05050102010706020507" pitchFamily="18" charset="2"/>
              </a:rPr>
              <a:t></a:t>
            </a:r>
            <a:r>
              <a:rPr lang="zh-CN" altLang="en-US" sz="2800" b="0" i="1" dirty="0">
                <a:solidFill>
                  <a:srgbClr val="000000"/>
                </a:solidFill>
                <a:sym typeface="Symbol" panose="05050102010706020507" pitchFamily="18" charset="2"/>
              </a:rPr>
              <a:t></a:t>
            </a:r>
            <a:r>
              <a:rPr lang="zh-CN" altLang="en-US" sz="2400" dirty="0">
                <a:solidFill>
                  <a:srgbClr val="000000"/>
                </a:solidFill>
                <a:ea typeface="仿宋_GB2312" panose="02010609030101010101" pitchFamily="49" charset="-122"/>
              </a:rPr>
              <a:t> 作用下，再产生一个</a:t>
            </a:r>
            <a:r>
              <a:rPr lang="zh-CN" altLang="en-US" sz="2800" dirty="0">
                <a:solidFill>
                  <a:srgbClr val="000000"/>
                </a:solidFill>
                <a:sym typeface="Symbol" panose="05050102010706020507" pitchFamily="18" charset="2"/>
              </a:rPr>
              <a:t></a:t>
            </a:r>
            <a:r>
              <a:rPr lang="zh-CN" altLang="en-US" sz="2800" b="0" i="1" dirty="0">
                <a:solidFill>
                  <a:srgbClr val="000000"/>
                </a:solidFill>
                <a:sym typeface="Symbol" panose="05050102010706020507" pitchFamily="18" charset="2"/>
              </a:rPr>
              <a:t></a:t>
            </a:r>
            <a:r>
              <a:rPr lang="zh-CN" altLang="en-US" sz="2400" dirty="0">
                <a:solidFill>
                  <a:srgbClr val="000000"/>
                </a:solidFill>
                <a:ea typeface="仿宋_GB2312" panose="02010609030101010101" pitchFamily="49" charset="-122"/>
              </a:rPr>
              <a:t> </a:t>
            </a:r>
          </a:p>
          <a:p>
            <a:pPr>
              <a:lnSpc>
                <a:spcPts val="3363"/>
              </a:lnSpc>
              <a:spcBef>
                <a:spcPct val="0"/>
              </a:spcBef>
              <a:buFontTx/>
              <a:buNone/>
            </a:pPr>
            <a:r>
              <a:rPr lang="zh-CN" altLang="en-US" sz="2400" dirty="0">
                <a:solidFill>
                  <a:srgbClr val="000000"/>
                </a:solidFill>
                <a:ea typeface="仿宋_GB2312" panose="02010609030101010101" pitchFamily="49" charset="-122"/>
              </a:rPr>
              <a:t>来抵消上述的</a:t>
            </a:r>
            <a:r>
              <a:rPr lang="zh-CN" altLang="en-US" sz="2800" dirty="0">
                <a:solidFill>
                  <a:srgbClr val="000000"/>
                </a:solidFill>
                <a:sym typeface="Symbol" panose="05050102010706020507" pitchFamily="18" charset="2"/>
              </a:rPr>
              <a:t></a:t>
            </a:r>
            <a:r>
              <a:rPr lang="zh-CN" altLang="en-US" sz="2800" b="0" i="1" dirty="0">
                <a:solidFill>
                  <a:srgbClr val="000000"/>
                </a:solidFill>
                <a:sym typeface="Symbol" panose="05050102010706020507" pitchFamily="18" charset="2"/>
              </a:rPr>
              <a:t></a:t>
            </a:r>
            <a:r>
              <a:rPr lang="zh-CN" altLang="en-US" sz="2400" dirty="0">
                <a:solidFill>
                  <a:srgbClr val="000000"/>
                </a:solidFill>
                <a:ea typeface="仿宋_GB2312" panose="02010609030101010101" pitchFamily="49" charset="-122"/>
              </a:rPr>
              <a:t> ，则可稳定。</a:t>
            </a:r>
          </a:p>
          <a:p>
            <a:pPr>
              <a:spcBef>
                <a:spcPct val="0"/>
              </a:spcBef>
              <a:buFontTx/>
              <a:buNone/>
            </a:pPr>
            <a:r>
              <a:rPr lang="zh-CN" altLang="en-US" sz="2400" dirty="0">
                <a:solidFill>
                  <a:srgbClr val="000000"/>
                </a:solidFill>
                <a:ea typeface="仿宋_GB2312" panose="02010609030101010101" pitchFamily="49" charset="-122"/>
              </a:rPr>
              <a:t>            这时要求振荡器本身                  即：    </a:t>
            </a:r>
          </a:p>
          <a:p>
            <a:pPr>
              <a:spcBef>
                <a:spcPct val="0"/>
              </a:spcBef>
              <a:buFontTx/>
              <a:buNone/>
            </a:pPr>
            <a:endParaRPr lang="en-US" altLang="zh-CN" sz="2400" dirty="0">
              <a:solidFill>
                <a:srgbClr val="000000"/>
              </a:solidFill>
              <a:ea typeface="仿宋_GB2312" panose="02010609030101010101" pitchFamily="49" charset="-122"/>
            </a:endParaRPr>
          </a:p>
          <a:p>
            <a:pPr>
              <a:spcBef>
                <a:spcPct val="0"/>
              </a:spcBef>
              <a:buFontTx/>
              <a:buNone/>
            </a:pPr>
            <a:r>
              <a:rPr lang="zh-CN" altLang="en-US" sz="2400" dirty="0">
                <a:solidFill>
                  <a:srgbClr val="000000"/>
                </a:solidFill>
                <a:ea typeface="仿宋_GB2312" panose="02010609030101010101" pitchFamily="49" charset="-122"/>
              </a:rPr>
              <a:t>一般</a:t>
            </a:r>
            <a:r>
              <a:rPr lang="en-US" altLang="zh-CN" sz="2800" b="0" i="1" dirty="0">
                <a:solidFill>
                  <a:srgbClr val="000000"/>
                </a:solidFill>
                <a:sym typeface="Symbol" panose="05050102010706020507" pitchFamily="18" charset="2"/>
              </a:rPr>
              <a:t></a:t>
            </a:r>
            <a:r>
              <a:rPr lang="en-US" altLang="zh-CN" sz="2800" i="1" baseline="-25000" dirty="0">
                <a:solidFill>
                  <a:srgbClr val="000000"/>
                </a:solidFill>
                <a:sym typeface="Symbol" panose="05050102010706020507" pitchFamily="18" charset="2"/>
              </a:rPr>
              <a:t>Y</a:t>
            </a:r>
            <a:r>
              <a:rPr lang="zh-CN" altLang="en-US" sz="2400" dirty="0">
                <a:solidFill>
                  <a:srgbClr val="000000"/>
                </a:solidFill>
                <a:ea typeface="仿宋_GB2312" panose="02010609030101010101" pitchFamily="49" charset="-122"/>
              </a:rPr>
              <a:t>、</a:t>
            </a:r>
            <a:r>
              <a:rPr lang="en-US" altLang="zh-CN" sz="2800" b="0" i="1" dirty="0">
                <a:solidFill>
                  <a:srgbClr val="000000"/>
                </a:solidFill>
                <a:sym typeface="Symbol" panose="05050102010706020507" pitchFamily="18" charset="2"/>
              </a:rPr>
              <a:t></a:t>
            </a:r>
            <a:r>
              <a:rPr lang="en-US" altLang="zh-CN" sz="2800" b="0" i="1" baseline="-25000" dirty="0">
                <a:solidFill>
                  <a:srgbClr val="000000"/>
                </a:solidFill>
                <a:sym typeface="Symbol" panose="05050102010706020507" pitchFamily="18" charset="2"/>
              </a:rPr>
              <a:t>F</a:t>
            </a:r>
            <a:r>
              <a:rPr lang="zh-CN" altLang="en-US" sz="2400" dirty="0">
                <a:solidFill>
                  <a:srgbClr val="000000"/>
                </a:solidFill>
                <a:ea typeface="仿宋_GB2312" panose="02010609030101010101" pitchFamily="49" charset="-122"/>
              </a:rPr>
              <a:t>与</a:t>
            </a:r>
            <a:r>
              <a:rPr lang="zh-CN" altLang="en-US" sz="2800" b="0" i="1" dirty="0">
                <a:solidFill>
                  <a:srgbClr val="000000"/>
                </a:solidFill>
                <a:sym typeface="Symbol" panose="05050102010706020507" pitchFamily="18" charset="2"/>
              </a:rPr>
              <a:t></a:t>
            </a:r>
            <a:r>
              <a:rPr lang="zh-CN" altLang="en-US" sz="2400" dirty="0">
                <a:solidFill>
                  <a:srgbClr val="000000"/>
                </a:solidFill>
                <a:ea typeface="仿宋_GB2312" panose="02010609030101010101" pitchFamily="49" charset="-122"/>
              </a:rPr>
              <a:t>无关，即</a:t>
            </a:r>
            <a:r>
              <a:rPr lang="en-US" altLang="zh-CN" sz="2400" dirty="0">
                <a:solidFill>
                  <a:srgbClr val="000000"/>
                </a:solidFill>
                <a:ea typeface="仿宋_GB2312" panose="02010609030101010101" pitchFamily="49" charset="-122"/>
              </a:rPr>
              <a:t>:</a:t>
            </a:r>
          </a:p>
          <a:p>
            <a:pPr>
              <a:spcBef>
                <a:spcPct val="0"/>
              </a:spcBef>
              <a:buFontTx/>
              <a:buNone/>
            </a:pPr>
            <a:endParaRPr lang="en-US" altLang="zh-CN" sz="2400" dirty="0">
              <a:solidFill>
                <a:srgbClr val="000000"/>
              </a:solidFill>
              <a:ea typeface="仿宋_GB2312" panose="02010609030101010101" pitchFamily="49" charset="-122"/>
            </a:endParaRPr>
          </a:p>
          <a:p>
            <a:pPr>
              <a:spcBef>
                <a:spcPct val="0"/>
              </a:spcBef>
              <a:buFontTx/>
              <a:buNone/>
            </a:pPr>
            <a:r>
              <a:rPr lang="en-US" altLang="zh-CN" sz="2400" dirty="0">
                <a:solidFill>
                  <a:srgbClr val="000000"/>
                </a:solidFill>
                <a:ea typeface="仿宋_GB2312" panose="02010609030101010101" pitchFamily="49" charset="-122"/>
                <a:cs typeface="Times New Roman" panose="02020603050405020304" pitchFamily="18" charset="0"/>
              </a:rPr>
              <a:t>∴</a:t>
            </a:r>
            <a:r>
              <a:rPr lang="zh-CN" altLang="en-US" sz="2400" dirty="0">
                <a:solidFill>
                  <a:srgbClr val="000000"/>
                </a:solidFill>
                <a:ea typeface="仿宋_GB2312" panose="02010609030101010101" pitchFamily="49" charset="-122"/>
              </a:rPr>
              <a:t>相位稳定的条件是</a:t>
            </a:r>
            <a:r>
              <a:rPr lang="en-US" altLang="zh-CN" sz="2400" dirty="0">
                <a:solidFill>
                  <a:srgbClr val="000000"/>
                </a:solidFill>
                <a:ea typeface="仿宋_GB2312" panose="02010609030101010101" pitchFamily="49" charset="-122"/>
              </a:rPr>
              <a:t>:</a:t>
            </a:r>
          </a:p>
        </p:txBody>
      </p:sp>
      <p:graphicFrame>
        <p:nvGraphicFramePr>
          <p:cNvPr id="14340" name="Object 7">
            <a:extLst>
              <a:ext uri="{FF2B5EF4-FFF2-40B4-BE49-F238E27FC236}">
                <a16:creationId xmlns:a16="http://schemas.microsoft.com/office/drawing/2014/main" id="{D61B28B6-B195-41DF-91B5-142AF6C7D6AD}"/>
              </a:ext>
            </a:extLst>
          </p:cNvPr>
          <p:cNvGraphicFramePr>
            <a:graphicFrameLocks noChangeAspect="1"/>
          </p:cNvGraphicFramePr>
          <p:nvPr/>
        </p:nvGraphicFramePr>
        <p:xfrm>
          <a:off x="4013200" y="1397000"/>
          <a:ext cx="1052513" cy="642938"/>
        </p:xfrm>
        <a:graphic>
          <a:graphicData uri="http://schemas.openxmlformats.org/presentationml/2006/ole">
            <mc:AlternateContent xmlns:mc="http://schemas.openxmlformats.org/markup-compatibility/2006">
              <mc:Choice xmlns:v="urn:schemas-microsoft-com:vml" Requires="v">
                <p:oleObj spid="_x0000_s15237" name="公式" r:id="rId3" imgW="403875" imgH="320198" progId="Equation.3">
                  <p:embed/>
                </p:oleObj>
              </mc:Choice>
              <mc:Fallback>
                <p:oleObj name="公式" r:id="rId3" imgW="403875" imgH="320198"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3200" y="1397000"/>
                        <a:ext cx="1052513" cy="642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1" name="Object 8">
            <a:extLst>
              <a:ext uri="{FF2B5EF4-FFF2-40B4-BE49-F238E27FC236}">
                <a16:creationId xmlns:a16="http://schemas.microsoft.com/office/drawing/2014/main" id="{852C8B55-2F0F-4965-A8A3-6B3CC84E22B1}"/>
              </a:ext>
            </a:extLst>
          </p:cNvPr>
          <p:cNvGraphicFramePr>
            <a:graphicFrameLocks noChangeAspect="1"/>
          </p:cNvGraphicFramePr>
          <p:nvPr/>
        </p:nvGraphicFramePr>
        <p:xfrm>
          <a:off x="5857875" y="1357313"/>
          <a:ext cx="2286000" cy="642937"/>
        </p:xfrm>
        <a:graphic>
          <a:graphicData uri="http://schemas.openxmlformats.org/presentationml/2006/ole">
            <mc:AlternateContent xmlns:mc="http://schemas.openxmlformats.org/markup-compatibility/2006">
              <mc:Choice xmlns:v="urn:schemas-microsoft-com:vml" Requires="v">
                <p:oleObj spid="_x0000_s15238" name="公式" r:id="rId5" imgW="1165697" imgH="320198" progId="Equation.3">
                  <p:embed/>
                </p:oleObj>
              </mc:Choice>
              <mc:Fallback>
                <p:oleObj name="公式" r:id="rId5" imgW="1165697" imgH="320198"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5" y="1357313"/>
                        <a:ext cx="2286000" cy="642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2" name="Object 11">
            <a:extLst>
              <a:ext uri="{FF2B5EF4-FFF2-40B4-BE49-F238E27FC236}">
                <a16:creationId xmlns:a16="http://schemas.microsoft.com/office/drawing/2014/main" id="{1C3EA86D-B06C-4FC7-8A5F-222617027077}"/>
              </a:ext>
            </a:extLst>
          </p:cNvPr>
          <p:cNvGraphicFramePr>
            <a:graphicFrameLocks noChangeAspect="1"/>
          </p:cNvGraphicFramePr>
          <p:nvPr/>
        </p:nvGraphicFramePr>
        <p:xfrm>
          <a:off x="3929063" y="2146300"/>
          <a:ext cx="1571625" cy="601663"/>
        </p:xfrm>
        <a:graphic>
          <a:graphicData uri="http://schemas.openxmlformats.org/presentationml/2006/ole">
            <mc:AlternateContent xmlns:mc="http://schemas.openxmlformats.org/markup-compatibility/2006">
              <mc:Choice xmlns:v="urn:schemas-microsoft-com:vml" Requires="v">
                <p:oleObj spid="_x0000_s15239" name="公式" r:id="rId7" imgW="876404" imgH="320198" progId="Equation.3">
                  <p:embed/>
                </p:oleObj>
              </mc:Choice>
              <mc:Fallback>
                <p:oleObj name="公式" r:id="rId7" imgW="876404" imgH="320198"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9063" y="2146300"/>
                        <a:ext cx="1571625" cy="601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3" name="Object 12">
            <a:extLst>
              <a:ext uri="{FF2B5EF4-FFF2-40B4-BE49-F238E27FC236}">
                <a16:creationId xmlns:a16="http://schemas.microsoft.com/office/drawing/2014/main" id="{46AE4168-01B2-43D4-9675-08570C5F1375}"/>
              </a:ext>
            </a:extLst>
          </p:cNvPr>
          <p:cNvGraphicFramePr>
            <a:graphicFrameLocks noChangeAspect="1"/>
          </p:cNvGraphicFramePr>
          <p:nvPr/>
        </p:nvGraphicFramePr>
        <p:xfrm>
          <a:off x="3276600" y="2835275"/>
          <a:ext cx="1739900" cy="666750"/>
        </p:xfrm>
        <a:graphic>
          <a:graphicData uri="http://schemas.openxmlformats.org/presentationml/2006/ole">
            <mc:AlternateContent xmlns:mc="http://schemas.openxmlformats.org/markup-compatibility/2006">
              <mc:Choice xmlns:v="urn:schemas-microsoft-com:vml" Requires="v">
                <p:oleObj spid="_x0000_s15240" name="公式" r:id="rId9" imgW="1028863" imgH="350467" progId="Equation.3">
                  <p:embed/>
                </p:oleObj>
              </mc:Choice>
              <mc:Fallback>
                <p:oleObj name="公式" r:id="rId9" imgW="1028863" imgH="350467"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2835275"/>
                        <a:ext cx="1739900" cy="666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Text Box 13">
            <a:extLst>
              <a:ext uri="{FF2B5EF4-FFF2-40B4-BE49-F238E27FC236}">
                <a16:creationId xmlns:a16="http://schemas.microsoft.com/office/drawing/2014/main" id="{F8BC0C5A-AB9E-47E6-B48B-E63C1A3B7FA4}"/>
              </a:ext>
            </a:extLst>
          </p:cNvPr>
          <p:cNvSpPr txBox="1">
            <a:spLocks noChangeArrowheads="1"/>
          </p:cNvSpPr>
          <p:nvPr/>
        </p:nvSpPr>
        <p:spPr bwMode="auto">
          <a:xfrm>
            <a:off x="71438" y="3471863"/>
            <a:ext cx="88930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chemeClr val="bg1"/>
                </a:solidFill>
                <a:ea typeface="仿宋_GB2312" panose="02010609030101010101" pitchFamily="49" charset="-122"/>
              </a:rPr>
              <a:t>        </a:t>
            </a:r>
            <a:r>
              <a:rPr lang="zh-CN" altLang="en-US" sz="2400" dirty="0">
                <a:solidFill>
                  <a:srgbClr val="000000"/>
                </a:solidFill>
                <a:ea typeface="仿宋_GB2312" panose="02010609030101010101" pitchFamily="49" charset="-122"/>
              </a:rPr>
              <a:t>即要求回路的相频特性必须具有负的斜率，而</a:t>
            </a:r>
            <a:r>
              <a:rPr lang="zh-CN" altLang="en-US" sz="2800" dirty="0">
                <a:solidFill>
                  <a:srgbClr val="CC3300"/>
                </a:solidFill>
                <a:ea typeface="仿宋_GB2312" panose="02010609030101010101" pitchFamily="49" charset="-122"/>
              </a:rPr>
              <a:t>并联</a:t>
            </a:r>
            <a:r>
              <a:rPr lang="zh-CN" altLang="en-US" sz="2400" dirty="0">
                <a:solidFill>
                  <a:srgbClr val="000000"/>
                </a:solidFill>
                <a:ea typeface="仿宋_GB2312" panose="02010609030101010101" pitchFamily="49" charset="-122"/>
              </a:rPr>
              <a:t>振荡回路的相频特性曲线正好具有这样的特点（</a:t>
            </a:r>
            <a:r>
              <a:rPr lang="zh-CN" altLang="en-US" sz="2400" dirty="0">
                <a:solidFill>
                  <a:srgbClr val="0000FF"/>
                </a:solidFill>
                <a:ea typeface="仿宋_GB2312" panose="02010609030101010101" pitchFamily="49" charset="-122"/>
              </a:rPr>
              <a:t>见第</a:t>
            </a:r>
            <a:r>
              <a:rPr lang="en-US" altLang="zh-CN" sz="2400" dirty="0">
                <a:solidFill>
                  <a:srgbClr val="0000FF"/>
                </a:solidFill>
                <a:ea typeface="仿宋_GB2312" panose="02010609030101010101" pitchFamily="49" charset="-122"/>
              </a:rPr>
              <a:t>2</a:t>
            </a:r>
            <a:r>
              <a:rPr lang="zh-CN" altLang="en-US" sz="2400" dirty="0">
                <a:solidFill>
                  <a:srgbClr val="0000FF"/>
                </a:solidFill>
                <a:ea typeface="仿宋_GB2312" panose="02010609030101010101" pitchFamily="49" charset="-122"/>
              </a:rPr>
              <a:t>章课件</a:t>
            </a:r>
            <a:r>
              <a:rPr lang="zh-CN" altLang="en-US" sz="2400" dirty="0">
                <a:solidFill>
                  <a:srgbClr val="000000"/>
                </a:solidFill>
                <a:ea typeface="仿宋_GB2312" panose="02010609030101010101" pitchFamily="49" charset="-122"/>
              </a:rPr>
              <a:t>）。</a:t>
            </a:r>
          </a:p>
        </p:txBody>
      </p:sp>
      <p:graphicFrame>
        <p:nvGraphicFramePr>
          <p:cNvPr id="14345" name="Object 9">
            <a:extLst>
              <a:ext uri="{FF2B5EF4-FFF2-40B4-BE49-F238E27FC236}">
                <a16:creationId xmlns:a16="http://schemas.microsoft.com/office/drawing/2014/main" id="{2BABC841-F4FB-45CC-AFEC-D8AFAC1693E7}"/>
              </a:ext>
            </a:extLst>
          </p:cNvPr>
          <p:cNvGraphicFramePr>
            <a:graphicFrameLocks noChangeAspect="1"/>
          </p:cNvGraphicFramePr>
          <p:nvPr>
            <p:extLst>
              <p:ext uri="{D42A27DB-BD31-4B8C-83A1-F6EECF244321}">
                <p14:modId xmlns:p14="http://schemas.microsoft.com/office/powerpoint/2010/main" val="3720109889"/>
              </p:ext>
            </p:extLst>
          </p:nvPr>
        </p:nvGraphicFramePr>
        <p:xfrm>
          <a:off x="679450" y="4511675"/>
          <a:ext cx="6499225" cy="2117725"/>
        </p:xfrm>
        <a:graphic>
          <a:graphicData uri="http://schemas.openxmlformats.org/presentationml/2006/ole">
            <mc:AlternateContent xmlns:mc="http://schemas.openxmlformats.org/markup-compatibility/2006">
              <mc:Choice xmlns:v="urn:schemas-microsoft-com:vml" Requires="v">
                <p:oleObj spid="_x0000_s15241" name="VISIO" r:id="rId11" imgW="5433060" imgH="1670304" progId="">
                  <p:embed/>
                </p:oleObj>
              </mc:Choice>
              <mc:Fallback>
                <p:oleObj name="VISIO" r:id="rId11" imgW="5433060" imgH="1670304" progId="">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450" y="4511675"/>
                        <a:ext cx="6499225" cy="2117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2">
            <a:extLst>
              <a:ext uri="{FF2B5EF4-FFF2-40B4-BE49-F238E27FC236}">
                <a16:creationId xmlns:a16="http://schemas.microsoft.com/office/drawing/2014/main" id="{C3867A61-B700-4748-B1F2-1E237FD23973}"/>
              </a:ext>
            </a:extLst>
          </p:cNvPr>
          <p:cNvSpPr txBox="1">
            <a:spLocks noChangeArrowheads="1"/>
          </p:cNvSpPr>
          <p:nvPr/>
        </p:nvSpPr>
        <p:spPr bwMode="auto">
          <a:xfrm>
            <a:off x="5175250" y="3044825"/>
            <a:ext cx="1628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0000FF"/>
                </a:solidFill>
                <a:ea typeface="仿宋_GB2312" panose="02010609030101010101" pitchFamily="49" charset="-122"/>
              </a:rPr>
              <a:t>(5-18)</a:t>
            </a:r>
            <a:endParaRPr lang="zh-CN" altLang="en-US" sz="2800" kern="0" dirty="0">
              <a:solidFill>
                <a:srgbClr val="0000FF"/>
              </a:solidFill>
              <a:ea typeface="仿宋_GB2312" panose="0201060903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B395CF8-B998-45D3-A7A6-36F91850C105}"/>
              </a:ext>
            </a:extLst>
          </p:cNvPr>
          <p:cNvSpPr>
            <a:spLocks noGrp="1" noChangeArrowheads="1"/>
          </p:cNvSpPr>
          <p:nvPr>
            <p:ph type="title" idx="4294967295"/>
          </p:nvPr>
        </p:nvSpPr>
        <p:spPr>
          <a:xfrm>
            <a:off x="228600" y="228600"/>
            <a:ext cx="8374063" cy="381000"/>
          </a:xfrm>
        </p:spPr>
        <p:txBody>
          <a:bodyPr/>
          <a:lstStyle/>
          <a:p>
            <a:pPr algn="l" eaLnBrk="1" hangingPunct="1">
              <a:defRPr/>
            </a:pPr>
            <a:r>
              <a:rPr lang="en-US" altLang="zh-CN" sz="3200" b="1" dirty="0">
                <a:solidFill>
                  <a:srgbClr val="0000FF"/>
                </a:solidFill>
                <a:ea typeface="仿宋_GB2312" panose="02010609030101010101" pitchFamily="49" charset="-122"/>
              </a:rPr>
              <a:t>4.3.2    </a:t>
            </a:r>
            <a:r>
              <a:rPr lang="zh-CN" altLang="en-US" sz="3200" b="1" dirty="0">
                <a:solidFill>
                  <a:srgbClr val="0000FF"/>
                </a:solidFill>
                <a:ea typeface="仿宋_GB2312" panose="02010609030101010101" pitchFamily="49" charset="-122"/>
              </a:rPr>
              <a:t>相位稳定的条件 </a:t>
            </a:r>
            <a:r>
              <a:rPr lang="en-US" altLang="zh-CN" sz="3200" b="1" dirty="0">
                <a:solidFill>
                  <a:srgbClr val="00B050"/>
                </a:solidFill>
                <a:ea typeface="仿宋_GB2312" panose="02010609030101010101" pitchFamily="49" charset="-122"/>
              </a:rPr>
              <a:t>P111    </a:t>
            </a:r>
            <a:r>
              <a:rPr lang="zh-CN" altLang="en-US" sz="3200" b="1" dirty="0">
                <a:solidFill>
                  <a:srgbClr val="0000FF"/>
                </a:solidFill>
                <a:ea typeface="仿宋_GB2312" panose="02010609030101010101" pitchFamily="49" charset="-122"/>
              </a:rPr>
              <a:t> </a:t>
            </a:r>
            <a:r>
              <a:rPr lang="en-US" altLang="zh-CN" sz="3200" b="1" dirty="0">
                <a:solidFill>
                  <a:srgbClr val="FF0000"/>
                </a:solidFill>
                <a:ea typeface="仿宋_GB2312" panose="02010609030101010101" pitchFamily="49" charset="-122"/>
              </a:rPr>
              <a:t>P114</a:t>
            </a:r>
            <a:r>
              <a:rPr lang="en-US" altLang="zh-CN" sz="3200" b="1" dirty="0">
                <a:solidFill>
                  <a:srgbClr val="0000FF"/>
                </a:solidFill>
                <a:ea typeface="仿宋_GB2312" panose="02010609030101010101" pitchFamily="49" charset="-122"/>
              </a:rPr>
              <a:t>     P120</a:t>
            </a:r>
            <a:endParaRPr lang="zh-CN" altLang="en-US" sz="3200" b="1" dirty="0">
              <a:solidFill>
                <a:srgbClr val="0000FF"/>
              </a:solidFill>
              <a:ea typeface="仿宋_GB2312" panose="02010609030101010101" pitchFamily="49" charset="-122"/>
            </a:endParaRPr>
          </a:p>
        </p:txBody>
      </p:sp>
      <p:sp>
        <p:nvSpPr>
          <p:cNvPr id="15364" name="Text Box 6">
            <a:extLst>
              <a:ext uri="{FF2B5EF4-FFF2-40B4-BE49-F238E27FC236}">
                <a16:creationId xmlns:a16="http://schemas.microsoft.com/office/drawing/2014/main" id="{B5EB2CAC-743C-461F-A3D5-8CEC5EDE13C1}"/>
              </a:ext>
            </a:extLst>
          </p:cNvPr>
          <p:cNvSpPr txBox="1">
            <a:spLocks noChangeArrowheads="1"/>
          </p:cNvSpPr>
          <p:nvPr/>
        </p:nvSpPr>
        <p:spPr bwMode="auto">
          <a:xfrm>
            <a:off x="4572000" y="686098"/>
            <a:ext cx="29520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见图：</a:t>
            </a:r>
            <a:r>
              <a:rPr lang="zh-CN" altLang="en-US" sz="2400" i="1" dirty="0">
                <a:solidFill>
                  <a:srgbClr val="CC3300"/>
                </a:solidFill>
                <a:ea typeface="仿宋_GB2312" panose="02010609030101010101" pitchFamily="49" charset="-122"/>
                <a:sym typeface="Symbol" panose="05050102010706020507" pitchFamily="18" charset="2"/>
              </a:rPr>
              <a:t> </a:t>
            </a:r>
            <a:r>
              <a:rPr lang="en-US" altLang="zh-CN" sz="2400" baseline="-25000" dirty="0">
                <a:solidFill>
                  <a:srgbClr val="CC3300"/>
                </a:solidFill>
                <a:ea typeface="仿宋_GB2312" panose="02010609030101010101" pitchFamily="49" charset="-122"/>
                <a:sym typeface="Symbol" panose="05050102010706020507" pitchFamily="18" charset="2"/>
              </a:rPr>
              <a:t>YF </a:t>
            </a:r>
            <a:r>
              <a:rPr lang="en-US" altLang="zh-CN" sz="2400" dirty="0">
                <a:solidFill>
                  <a:srgbClr val="CC3300"/>
                </a:solidFill>
                <a:ea typeface="仿宋_GB2312" panose="02010609030101010101" pitchFamily="49" charset="-122"/>
                <a:sym typeface="Symbol" panose="05050102010706020507" pitchFamily="18" charset="2"/>
              </a:rPr>
              <a:t>= </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Y</a:t>
            </a:r>
            <a:r>
              <a:rPr lang="en-US" altLang="zh-CN" sz="2400" dirty="0">
                <a:solidFill>
                  <a:srgbClr val="CC3300"/>
                </a:solidFill>
                <a:ea typeface="仿宋_GB2312" panose="02010609030101010101" pitchFamily="49" charset="-122"/>
                <a:sym typeface="Symbol" panose="05050102010706020507" pitchFamily="18" charset="2"/>
              </a:rPr>
              <a:t> +</a:t>
            </a:r>
            <a:r>
              <a:rPr lang="zh-CN" altLang="en-US" sz="2400" i="1" dirty="0">
                <a:solidFill>
                  <a:srgbClr val="CC3300"/>
                </a:solidFill>
                <a:ea typeface="仿宋_GB2312" panose="02010609030101010101" pitchFamily="49" charset="-122"/>
                <a:sym typeface="Symbol" panose="05050102010706020507" pitchFamily="18" charset="2"/>
              </a:rPr>
              <a:t> </a:t>
            </a:r>
            <a:r>
              <a:rPr lang="en-US" altLang="zh-CN" sz="2400" baseline="-25000" dirty="0">
                <a:solidFill>
                  <a:srgbClr val="CC3300"/>
                </a:solidFill>
                <a:ea typeface="仿宋_GB2312" panose="02010609030101010101" pitchFamily="49" charset="-122"/>
                <a:sym typeface="Symbol" panose="05050102010706020507" pitchFamily="18" charset="2"/>
              </a:rPr>
              <a:t>F</a:t>
            </a:r>
            <a:endParaRPr lang="zh-CN" altLang="en-US" sz="2400" dirty="0">
              <a:solidFill>
                <a:schemeClr val="bg1"/>
              </a:solidFill>
              <a:ea typeface="仿宋_GB2312" panose="02010609030101010101" pitchFamily="49" charset="-122"/>
            </a:endParaRPr>
          </a:p>
        </p:txBody>
      </p:sp>
      <p:sp>
        <p:nvSpPr>
          <p:cNvPr id="15365" name="Text Box 10">
            <a:extLst>
              <a:ext uri="{FF2B5EF4-FFF2-40B4-BE49-F238E27FC236}">
                <a16:creationId xmlns:a16="http://schemas.microsoft.com/office/drawing/2014/main" id="{E70C6C94-F8A6-465C-841F-F90654DAD5B6}"/>
              </a:ext>
            </a:extLst>
          </p:cNvPr>
          <p:cNvSpPr txBox="1">
            <a:spLocks noChangeArrowheads="1"/>
          </p:cNvSpPr>
          <p:nvPr/>
        </p:nvSpPr>
        <p:spPr bwMode="auto">
          <a:xfrm>
            <a:off x="4427538" y="1268413"/>
            <a:ext cx="464343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是一条</a:t>
            </a:r>
            <a:r>
              <a:rPr lang="zh-CN" altLang="en-US" sz="2800" dirty="0">
                <a:solidFill>
                  <a:srgbClr val="CC3300"/>
                </a:solidFill>
                <a:ea typeface="仿宋_GB2312" panose="02010609030101010101" pitchFamily="49" charset="-122"/>
              </a:rPr>
              <a:t>水平直线</a:t>
            </a:r>
            <a:r>
              <a:rPr lang="zh-CN" altLang="en-US" sz="2400" dirty="0">
                <a:solidFill>
                  <a:srgbClr val="000000"/>
                </a:solidFill>
                <a:ea typeface="仿宋_GB2312" panose="02010609030101010101" pitchFamily="49" charset="-122"/>
              </a:rPr>
              <a:t>（ 因为</a:t>
            </a:r>
            <a:r>
              <a:rPr lang="zh-CN" altLang="en-US" sz="2400" i="1" dirty="0">
                <a:solidFill>
                  <a:srgbClr val="000000"/>
                </a:solidFill>
                <a:ea typeface="仿宋_GB2312" panose="02010609030101010101" pitchFamily="49" charset="-122"/>
                <a:sym typeface="Symbol" panose="05050102010706020507" pitchFamily="18" charset="2"/>
              </a:rPr>
              <a:t></a:t>
            </a:r>
            <a:r>
              <a:rPr lang="en-US" altLang="zh-CN" sz="2400" baseline="-25000" dirty="0">
                <a:solidFill>
                  <a:srgbClr val="000000"/>
                </a:solidFill>
                <a:ea typeface="仿宋_GB2312" panose="02010609030101010101" pitchFamily="49" charset="-122"/>
                <a:sym typeface="Symbol" panose="05050102010706020507" pitchFamily="18" charset="2"/>
              </a:rPr>
              <a:t>Y</a:t>
            </a:r>
            <a:r>
              <a:rPr lang="en-US" altLang="zh-CN" sz="2400" dirty="0">
                <a:solidFill>
                  <a:srgbClr val="000000"/>
                </a:solidFill>
                <a:ea typeface="仿宋_GB2312" panose="02010609030101010101" pitchFamily="49" charset="-122"/>
              </a:rPr>
              <a:t> </a:t>
            </a:r>
            <a:r>
              <a:rPr lang="zh-CN" altLang="en-US" sz="2400" dirty="0">
                <a:solidFill>
                  <a:srgbClr val="000000"/>
                </a:solidFill>
                <a:ea typeface="仿宋_GB2312" panose="02010609030101010101" pitchFamily="49" charset="-122"/>
              </a:rPr>
              <a:t>和</a:t>
            </a:r>
            <a:r>
              <a:rPr lang="zh-CN" altLang="en-US" sz="2400" i="1" dirty="0">
                <a:solidFill>
                  <a:srgbClr val="000000"/>
                </a:solidFill>
                <a:ea typeface="仿宋_GB2312" panose="02010609030101010101" pitchFamily="49" charset="-122"/>
                <a:sym typeface="Symbol" panose="05050102010706020507" pitchFamily="18" charset="2"/>
              </a:rPr>
              <a:t></a:t>
            </a:r>
            <a:r>
              <a:rPr lang="en-US" altLang="zh-CN" sz="2400" baseline="-25000" dirty="0">
                <a:solidFill>
                  <a:srgbClr val="000000"/>
                </a:solidFill>
                <a:ea typeface="仿宋_GB2312" panose="02010609030101010101" pitchFamily="49" charset="-122"/>
                <a:sym typeface="Symbol" panose="05050102010706020507" pitchFamily="18" charset="2"/>
              </a:rPr>
              <a:t>F</a:t>
            </a:r>
            <a:r>
              <a:rPr lang="en-US" altLang="zh-CN" sz="2400" dirty="0">
                <a:solidFill>
                  <a:srgbClr val="000000"/>
                </a:solidFill>
                <a:ea typeface="仿宋_GB2312" panose="02010609030101010101" pitchFamily="49" charset="-122"/>
              </a:rPr>
              <a:t>  </a:t>
            </a:r>
            <a:r>
              <a:rPr lang="zh-CN" altLang="en-US" sz="2400" dirty="0">
                <a:solidFill>
                  <a:srgbClr val="000000"/>
                </a:solidFill>
                <a:ea typeface="仿宋_GB2312" panose="02010609030101010101" pitchFamily="49" charset="-122"/>
              </a:rPr>
              <a:t>与</a:t>
            </a:r>
            <a:r>
              <a:rPr lang="zh-CN" altLang="en-US" sz="2400" i="1" dirty="0">
                <a:solidFill>
                  <a:srgbClr val="000000"/>
                </a:solidFill>
                <a:ea typeface="仿宋_GB2312" panose="02010609030101010101" pitchFamily="49" charset="-122"/>
                <a:sym typeface="Symbol" panose="05050102010706020507" pitchFamily="18" charset="2"/>
              </a:rPr>
              <a:t></a:t>
            </a:r>
            <a:r>
              <a:rPr lang="zh-CN" altLang="en-US" sz="2400" dirty="0">
                <a:solidFill>
                  <a:srgbClr val="000000"/>
                </a:solidFill>
                <a:ea typeface="仿宋_GB2312" panose="02010609030101010101" pitchFamily="49" charset="-122"/>
              </a:rPr>
              <a:t>无关）</a:t>
            </a:r>
          </a:p>
        </p:txBody>
      </p:sp>
      <p:sp>
        <p:nvSpPr>
          <p:cNvPr id="15366" name="Text Box 13">
            <a:extLst>
              <a:ext uri="{FF2B5EF4-FFF2-40B4-BE49-F238E27FC236}">
                <a16:creationId xmlns:a16="http://schemas.microsoft.com/office/drawing/2014/main" id="{1E585B72-5158-4899-8F2E-8E8C3A44B567}"/>
              </a:ext>
            </a:extLst>
          </p:cNvPr>
          <p:cNvSpPr txBox="1">
            <a:spLocks noChangeArrowheads="1"/>
          </p:cNvSpPr>
          <p:nvPr/>
        </p:nvSpPr>
        <p:spPr bwMode="auto">
          <a:xfrm>
            <a:off x="4448175" y="2193925"/>
            <a:ext cx="266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交点</a:t>
            </a:r>
            <a:r>
              <a:rPr lang="en-US" altLang="zh-CN" sz="2400" i="1" dirty="0">
                <a:solidFill>
                  <a:srgbClr val="000000"/>
                </a:solidFill>
                <a:ea typeface="仿宋_GB2312" panose="02010609030101010101" pitchFamily="49" charset="-122"/>
              </a:rPr>
              <a:t>Q</a:t>
            </a:r>
            <a:r>
              <a:rPr lang="en-US" altLang="zh-CN" sz="2400" baseline="-25000" dirty="0">
                <a:solidFill>
                  <a:srgbClr val="000000"/>
                </a:solidFill>
                <a:ea typeface="仿宋_GB2312" panose="02010609030101010101" pitchFamily="49" charset="-122"/>
              </a:rPr>
              <a:t>1</a:t>
            </a:r>
            <a:r>
              <a:rPr lang="en-US" altLang="zh-CN" sz="2400" dirty="0">
                <a:solidFill>
                  <a:srgbClr val="000000"/>
                </a:solidFill>
                <a:ea typeface="仿宋_GB2312" panose="02010609030101010101" pitchFamily="49" charset="-122"/>
              </a:rPr>
              <a:t>     </a:t>
            </a:r>
            <a:r>
              <a:rPr lang="zh-CN" altLang="en-US" sz="2400" dirty="0">
                <a:solidFill>
                  <a:srgbClr val="000000"/>
                </a:solidFill>
                <a:ea typeface="仿宋_GB2312" panose="02010609030101010101" pitchFamily="49" charset="-122"/>
              </a:rPr>
              <a:t>：</a:t>
            </a:r>
          </a:p>
        </p:txBody>
      </p:sp>
      <p:sp>
        <p:nvSpPr>
          <p:cNvPr id="15368" name="Text Box 15">
            <a:extLst>
              <a:ext uri="{FF2B5EF4-FFF2-40B4-BE49-F238E27FC236}">
                <a16:creationId xmlns:a16="http://schemas.microsoft.com/office/drawing/2014/main" id="{86C8331C-6FD6-4401-A779-EEA9C2D8C536}"/>
              </a:ext>
            </a:extLst>
          </p:cNvPr>
          <p:cNvSpPr txBox="1">
            <a:spLocks noChangeArrowheads="1"/>
          </p:cNvSpPr>
          <p:nvPr/>
        </p:nvSpPr>
        <p:spPr bwMode="auto">
          <a:xfrm>
            <a:off x="4572000" y="3470275"/>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在</a:t>
            </a:r>
            <a:r>
              <a:rPr lang="en-US" altLang="zh-CN" sz="2400" i="1" dirty="0">
                <a:solidFill>
                  <a:srgbClr val="000000"/>
                </a:solidFill>
                <a:ea typeface="仿宋_GB2312" panose="02010609030101010101" pitchFamily="49" charset="-122"/>
              </a:rPr>
              <a:t>Q</a:t>
            </a:r>
            <a:r>
              <a:rPr lang="en-US" altLang="zh-CN" sz="2400" baseline="-25000" dirty="0">
                <a:solidFill>
                  <a:srgbClr val="000000"/>
                </a:solidFill>
                <a:ea typeface="仿宋_GB2312" panose="02010609030101010101" pitchFamily="49" charset="-122"/>
              </a:rPr>
              <a:t>1</a:t>
            </a:r>
            <a:r>
              <a:rPr lang="zh-CN" altLang="en-US" sz="2400" dirty="0">
                <a:solidFill>
                  <a:srgbClr val="000000"/>
                </a:solidFill>
                <a:ea typeface="仿宋_GB2312" panose="02010609030101010101" pitchFamily="49" charset="-122"/>
              </a:rPr>
              <a:t>点上振荡器满足相位平衡条件，相应的振荡频率为：</a:t>
            </a:r>
            <a:r>
              <a:rPr lang="zh-CN" altLang="en-US" sz="2400" i="1" dirty="0">
                <a:solidFill>
                  <a:srgbClr val="000000"/>
                </a:solidFill>
                <a:ea typeface="仿宋_GB2312" panose="02010609030101010101" pitchFamily="49" charset="-122"/>
                <a:sym typeface="Symbol" panose="05050102010706020507" pitchFamily="18" charset="2"/>
              </a:rPr>
              <a:t></a:t>
            </a:r>
            <a:r>
              <a:rPr lang="en-US" altLang="zh-CN" sz="2400" baseline="-25000" dirty="0">
                <a:solidFill>
                  <a:srgbClr val="000000"/>
                </a:solidFill>
                <a:ea typeface="仿宋_GB2312" panose="02010609030101010101" pitchFamily="49" charset="-122"/>
                <a:sym typeface="Symbol" panose="05050102010706020507" pitchFamily="18" charset="2"/>
              </a:rPr>
              <a:t>1</a:t>
            </a:r>
          </a:p>
        </p:txBody>
      </p:sp>
      <p:sp>
        <p:nvSpPr>
          <p:cNvPr id="11273" name="Text Box 18">
            <a:extLst>
              <a:ext uri="{FF2B5EF4-FFF2-40B4-BE49-F238E27FC236}">
                <a16:creationId xmlns:a16="http://schemas.microsoft.com/office/drawing/2014/main" id="{9E639A28-500D-4A51-9AFC-A2A9F07FC3A7}"/>
              </a:ext>
            </a:extLst>
          </p:cNvPr>
          <p:cNvSpPr txBox="1">
            <a:spLocks noChangeArrowheads="1"/>
          </p:cNvSpPr>
          <p:nvPr/>
        </p:nvSpPr>
        <p:spPr bwMode="auto">
          <a:xfrm>
            <a:off x="179388" y="5340350"/>
            <a:ext cx="8964612" cy="1200150"/>
          </a:xfrm>
          <a:prstGeom prst="rect">
            <a:avLst/>
          </a:prstGeom>
          <a:noFill/>
          <a:ln w="9525">
            <a:noFill/>
            <a:miter lim="800000"/>
            <a:headEnd/>
            <a:tailEnd/>
          </a:ln>
        </p:spPr>
        <p:txBody>
          <a:bodyPr>
            <a:spAutoFit/>
          </a:bodyPr>
          <a:lstStyle/>
          <a:p>
            <a:pPr indent="717550" eaLnBrk="1" hangingPunct="1">
              <a:defRPr/>
            </a:pPr>
            <a:r>
              <a:rPr lang="zh-CN" altLang="en-US" sz="2400" dirty="0">
                <a:solidFill>
                  <a:srgbClr val="000000"/>
                </a:solidFill>
                <a:ea typeface="仿宋_GB2312" pitchFamily="49" charset="-122"/>
              </a:rPr>
              <a:t>如果在外界因素作用下，使</a:t>
            </a:r>
            <a:r>
              <a:rPr lang="zh-CN" altLang="en-US" sz="2400" i="1" dirty="0">
                <a:solidFill>
                  <a:srgbClr val="000000"/>
                </a:solidFill>
                <a:ea typeface="宋体" charset="-122"/>
                <a:sym typeface="Symbol" pitchFamily="18" charset="2"/>
              </a:rPr>
              <a:t></a:t>
            </a:r>
            <a:r>
              <a:rPr lang="en-US" altLang="zh-CN" sz="2400" baseline="-25000" dirty="0">
                <a:solidFill>
                  <a:srgbClr val="000000"/>
                </a:solidFill>
                <a:ea typeface="宋体" charset="-122"/>
                <a:sym typeface="Symbol" pitchFamily="18" charset="2"/>
              </a:rPr>
              <a:t>YF</a:t>
            </a:r>
            <a:r>
              <a:rPr lang="zh-CN" altLang="en-US" sz="2400" dirty="0">
                <a:solidFill>
                  <a:srgbClr val="000000"/>
                </a:solidFill>
                <a:ea typeface="仿宋_GB2312" pitchFamily="49" charset="-122"/>
              </a:rPr>
              <a:t> 产生一个正的增量</a:t>
            </a:r>
            <a:r>
              <a:rPr lang="en-US" altLang="zh-CN" sz="2400" dirty="0">
                <a:solidFill>
                  <a:srgbClr val="000000"/>
                </a:solidFill>
                <a:ea typeface="仿宋_GB2312" pitchFamily="49" charset="-122"/>
              </a:rPr>
              <a:t>+</a:t>
            </a:r>
            <a:r>
              <a:rPr lang="en-US" altLang="zh-CN" sz="2400" dirty="0">
                <a:solidFill>
                  <a:srgbClr val="000000"/>
                </a:solidFill>
                <a:ea typeface="仿宋_GB2312" pitchFamily="49" charset="-122"/>
                <a:sym typeface="Symbol" pitchFamily="18" charset="2"/>
              </a:rPr>
              <a:t></a:t>
            </a:r>
            <a:r>
              <a:rPr lang="en-US" altLang="zh-CN" sz="2400" i="1" dirty="0">
                <a:solidFill>
                  <a:srgbClr val="000000"/>
                </a:solidFill>
                <a:ea typeface="宋体" charset="-122"/>
                <a:sym typeface="Symbol" pitchFamily="18" charset="2"/>
              </a:rPr>
              <a:t></a:t>
            </a:r>
            <a:r>
              <a:rPr lang="en-US" altLang="zh-CN" sz="2400" baseline="-25000" dirty="0">
                <a:solidFill>
                  <a:srgbClr val="000000"/>
                </a:solidFill>
                <a:ea typeface="宋体" charset="-122"/>
                <a:sym typeface="Symbol" pitchFamily="18" charset="2"/>
              </a:rPr>
              <a:t>YF</a:t>
            </a:r>
            <a:r>
              <a:rPr lang="en-US" altLang="zh-CN" sz="2400" dirty="0">
                <a:solidFill>
                  <a:srgbClr val="000000"/>
                </a:solidFill>
                <a:ea typeface="仿宋_GB2312" pitchFamily="49" charset="-122"/>
              </a:rPr>
              <a:t>(</a:t>
            </a:r>
            <a:r>
              <a:rPr lang="zh-CN" altLang="en-US" sz="2400" dirty="0">
                <a:solidFill>
                  <a:srgbClr val="CC3300"/>
                </a:solidFill>
                <a:ea typeface="仿宋_GB2312" pitchFamily="49" charset="-122"/>
              </a:rPr>
              <a:t>向下变化为正</a:t>
            </a:r>
            <a:r>
              <a:rPr lang="en-US" altLang="zh-CN" sz="2400" dirty="0">
                <a:solidFill>
                  <a:srgbClr val="000000"/>
                </a:solidFill>
                <a:ea typeface="仿宋_GB2312" pitchFamily="49" charset="-122"/>
              </a:rPr>
              <a:t>)</a:t>
            </a:r>
            <a:r>
              <a:rPr lang="zh-CN" altLang="en-US" sz="2400" dirty="0">
                <a:solidFill>
                  <a:srgbClr val="000000"/>
                </a:solidFill>
                <a:ea typeface="仿宋_GB2312" pitchFamily="49" charset="-122"/>
              </a:rPr>
              <a:t>，振荡器回路便产生一个负的增量</a:t>
            </a:r>
            <a:r>
              <a:rPr lang="en-US" altLang="zh-CN" sz="2400" dirty="0">
                <a:solidFill>
                  <a:srgbClr val="000000"/>
                </a:solidFill>
                <a:ea typeface="仿宋_GB2312" pitchFamily="49" charset="-122"/>
                <a:sym typeface="Symbol" pitchFamily="18" charset="2"/>
              </a:rPr>
              <a:t></a:t>
            </a:r>
            <a:r>
              <a:rPr lang="en-US" altLang="zh-CN" sz="2400" dirty="0">
                <a:solidFill>
                  <a:srgbClr val="000000"/>
                </a:solidFill>
                <a:ea typeface="宋体" charset="-122"/>
                <a:sym typeface="Symbol" pitchFamily="18" charset="2"/>
              </a:rPr>
              <a:t></a:t>
            </a:r>
            <a:r>
              <a:rPr lang="en-US" altLang="zh-CN" sz="2400" i="1" dirty="0">
                <a:solidFill>
                  <a:srgbClr val="000000"/>
                </a:solidFill>
                <a:ea typeface="宋体" charset="-122"/>
                <a:sym typeface="Symbol" pitchFamily="18" charset="2"/>
              </a:rPr>
              <a:t></a:t>
            </a:r>
            <a:r>
              <a:rPr lang="en-US" altLang="zh-CN" sz="2400" baseline="-25000" dirty="0">
                <a:solidFill>
                  <a:srgbClr val="000000"/>
                </a:solidFill>
                <a:ea typeface="宋体" charset="-122"/>
                <a:sym typeface="Symbol" pitchFamily="18" charset="2"/>
              </a:rPr>
              <a:t>Z</a:t>
            </a:r>
            <a:r>
              <a:rPr lang="zh-CN" altLang="en-US" sz="2400" dirty="0">
                <a:solidFill>
                  <a:srgbClr val="000000"/>
                </a:solidFill>
                <a:ea typeface="仿宋_GB2312" pitchFamily="49" charset="-122"/>
              </a:rPr>
              <a:t> ，抵消</a:t>
            </a:r>
            <a:r>
              <a:rPr lang="en-US" altLang="zh-CN" sz="2400" dirty="0">
                <a:solidFill>
                  <a:srgbClr val="000000"/>
                </a:solidFill>
                <a:ea typeface="宋体" charset="-122"/>
                <a:sym typeface="Symbol" pitchFamily="18" charset="2"/>
              </a:rPr>
              <a:t></a:t>
            </a:r>
            <a:r>
              <a:rPr lang="en-US" altLang="zh-CN" sz="2400" i="1" dirty="0">
                <a:solidFill>
                  <a:srgbClr val="000000"/>
                </a:solidFill>
                <a:ea typeface="宋体" charset="-122"/>
                <a:sym typeface="Symbol" pitchFamily="18" charset="2"/>
              </a:rPr>
              <a:t></a:t>
            </a:r>
            <a:r>
              <a:rPr lang="en-US" altLang="zh-CN" sz="2400" baseline="-25000" dirty="0">
                <a:solidFill>
                  <a:srgbClr val="000000"/>
                </a:solidFill>
                <a:ea typeface="宋体" charset="-122"/>
                <a:sym typeface="Symbol" pitchFamily="18" charset="2"/>
              </a:rPr>
              <a:t>YF</a:t>
            </a:r>
            <a:r>
              <a:rPr lang="zh-CN" altLang="en-US" sz="2400" dirty="0">
                <a:solidFill>
                  <a:srgbClr val="000000"/>
                </a:solidFill>
                <a:ea typeface="仿宋_GB2312" pitchFamily="49" charset="-122"/>
              </a:rPr>
              <a:t> 的影响。</a:t>
            </a:r>
          </a:p>
        </p:txBody>
      </p:sp>
      <p:pic>
        <p:nvPicPr>
          <p:cNvPr id="15370" name="图片 11" descr="Image2.jpg">
            <a:extLst>
              <a:ext uri="{FF2B5EF4-FFF2-40B4-BE49-F238E27FC236}">
                <a16:creationId xmlns:a16="http://schemas.microsoft.com/office/drawing/2014/main" id="{F6A25A3D-A4D5-4F2F-A11B-C309BCEC9A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714375"/>
            <a:ext cx="4322763"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1" name="AutoShape 23">
            <a:extLst>
              <a:ext uri="{FF2B5EF4-FFF2-40B4-BE49-F238E27FC236}">
                <a16:creationId xmlns:a16="http://schemas.microsoft.com/office/drawing/2014/main" id="{C5B5A506-4F19-433C-A220-7044BE7EAAD1}"/>
              </a:ext>
            </a:extLst>
          </p:cNvPr>
          <p:cNvSpPr>
            <a:spLocks noChangeArrowheads="1"/>
          </p:cNvSpPr>
          <p:nvPr/>
        </p:nvSpPr>
        <p:spPr bwMode="auto">
          <a:xfrm>
            <a:off x="214313" y="4429125"/>
            <a:ext cx="4357687" cy="790575"/>
          </a:xfrm>
          <a:prstGeom prst="wedgeRectCallout">
            <a:avLst>
              <a:gd name="adj1" fmla="val -23250"/>
              <a:gd name="adj2" fmla="val -266065"/>
            </a:avLst>
          </a:prstGeom>
          <a:solidFill>
            <a:srgbClr val="003300">
              <a:alpha val="43921"/>
            </a:srgbClr>
          </a:solidFill>
          <a:ln w="15875">
            <a:solidFill>
              <a:srgbClr val="008000"/>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chemeClr val="bg1"/>
                </a:solidFill>
                <a:ea typeface="仿宋_GB2312" panose="02010609030101010101" pitchFamily="49" charset="-122"/>
              </a:rPr>
              <a:t> </a:t>
            </a:r>
            <a:r>
              <a:rPr lang="zh-CN" altLang="en-US" sz="2400" i="1" dirty="0">
                <a:solidFill>
                  <a:schemeClr val="bg1"/>
                </a:solidFill>
                <a:ea typeface="仿宋_GB2312" panose="02010609030101010101" pitchFamily="49" charset="-122"/>
                <a:sym typeface="Symbol" panose="05050102010706020507" pitchFamily="18" charset="2"/>
              </a:rPr>
              <a:t></a:t>
            </a:r>
            <a:r>
              <a:rPr lang="en-US" altLang="zh-CN" sz="2400" baseline="-25000" dirty="0">
                <a:solidFill>
                  <a:schemeClr val="bg1"/>
                </a:solidFill>
                <a:ea typeface="仿宋_GB2312" panose="02010609030101010101" pitchFamily="49" charset="-122"/>
                <a:sym typeface="Symbol" panose="05050102010706020507" pitchFamily="18" charset="2"/>
              </a:rPr>
              <a:t>YF</a:t>
            </a:r>
            <a:r>
              <a:rPr lang="en-US" altLang="zh-CN" sz="2400" dirty="0">
                <a:solidFill>
                  <a:schemeClr val="bg1"/>
                </a:solidFill>
                <a:ea typeface="仿宋_GB2312" panose="02010609030101010101" pitchFamily="49" charset="-122"/>
                <a:sym typeface="Symbol" panose="05050102010706020507" pitchFamily="18" charset="2"/>
              </a:rPr>
              <a:t>=</a:t>
            </a:r>
            <a:r>
              <a:rPr lang="en-US" altLang="zh-CN" sz="2400" i="1" dirty="0">
                <a:solidFill>
                  <a:schemeClr val="bg1"/>
                </a:solidFill>
                <a:ea typeface="仿宋_GB2312" panose="02010609030101010101" pitchFamily="49" charset="-122"/>
                <a:sym typeface="Symbol" panose="05050102010706020507" pitchFamily="18" charset="2"/>
              </a:rPr>
              <a:t></a:t>
            </a:r>
            <a:r>
              <a:rPr lang="en-US" altLang="zh-CN" sz="2400" baseline="-25000" dirty="0">
                <a:solidFill>
                  <a:schemeClr val="bg1"/>
                </a:solidFill>
                <a:ea typeface="仿宋_GB2312" panose="02010609030101010101" pitchFamily="49" charset="-122"/>
                <a:sym typeface="Symbol" panose="05050102010706020507" pitchFamily="18" charset="2"/>
              </a:rPr>
              <a:t>Y</a:t>
            </a:r>
            <a:r>
              <a:rPr lang="en-US" altLang="zh-CN" sz="2400" dirty="0">
                <a:solidFill>
                  <a:schemeClr val="bg1"/>
                </a:solidFill>
                <a:ea typeface="仿宋_GB2312" panose="02010609030101010101" pitchFamily="49" charset="-122"/>
                <a:sym typeface="Symbol" panose="05050102010706020507" pitchFamily="18" charset="2"/>
              </a:rPr>
              <a:t>+</a:t>
            </a:r>
            <a:r>
              <a:rPr lang="en-US" altLang="zh-CN" sz="2400" i="1" dirty="0">
                <a:solidFill>
                  <a:schemeClr val="bg1"/>
                </a:solidFill>
                <a:ea typeface="仿宋_GB2312" panose="02010609030101010101" pitchFamily="49" charset="-122"/>
                <a:sym typeface="Symbol" panose="05050102010706020507" pitchFamily="18" charset="2"/>
              </a:rPr>
              <a:t></a:t>
            </a:r>
            <a:r>
              <a:rPr lang="en-US" altLang="zh-CN" sz="2400" baseline="-25000" dirty="0">
                <a:solidFill>
                  <a:schemeClr val="bg1"/>
                </a:solidFill>
                <a:ea typeface="仿宋_GB2312" panose="02010609030101010101" pitchFamily="49" charset="-122"/>
                <a:sym typeface="Symbol" panose="05050102010706020507" pitchFamily="18" charset="2"/>
              </a:rPr>
              <a:t>F</a:t>
            </a:r>
            <a:r>
              <a:rPr lang="zh-CN" altLang="en-US" sz="2400" dirty="0">
                <a:solidFill>
                  <a:schemeClr val="bg1"/>
                </a:solidFill>
                <a:ea typeface="仿宋_GB2312" panose="02010609030101010101" pitchFamily="49" charset="-122"/>
              </a:rPr>
              <a:t>可产生变化，但</a:t>
            </a:r>
            <a:r>
              <a:rPr lang="zh-CN" altLang="en-US" sz="2400" dirty="0">
                <a:solidFill>
                  <a:schemeClr val="bg1"/>
                </a:solidFill>
                <a:ea typeface="仿宋_GB2312" panose="02010609030101010101" pitchFamily="49" charset="-122"/>
                <a:sym typeface="Symbol" panose="05050102010706020507" pitchFamily="18" charset="2"/>
              </a:rPr>
              <a:t></a:t>
            </a:r>
            <a:r>
              <a:rPr lang="zh-CN" altLang="en-US" sz="2400" i="1" dirty="0">
                <a:solidFill>
                  <a:schemeClr val="bg1"/>
                </a:solidFill>
                <a:ea typeface="仿宋_GB2312" panose="02010609030101010101" pitchFamily="49" charset="-122"/>
                <a:sym typeface="Symbol" panose="05050102010706020507" pitchFamily="18" charset="2"/>
              </a:rPr>
              <a:t></a:t>
            </a:r>
            <a:r>
              <a:rPr lang="zh-CN" altLang="en-US" sz="2400" dirty="0">
                <a:solidFill>
                  <a:schemeClr val="bg1"/>
                </a:solidFill>
                <a:ea typeface="仿宋_GB2312" panose="02010609030101010101" pitchFamily="49" charset="-122"/>
              </a:rPr>
              <a:t>         不能自身使其回归。 </a:t>
            </a:r>
          </a:p>
        </p:txBody>
      </p:sp>
      <p:sp>
        <p:nvSpPr>
          <p:cNvPr id="12" name="Text Box 7">
            <a:extLst>
              <a:ext uri="{FF2B5EF4-FFF2-40B4-BE49-F238E27FC236}">
                <a16:creationId xmlns:a16="http://schemas.microsoft.com/office/drawing/2014/main" id="{2579680C-7C58-4C54-A3B1-7AF406D89880}"/>
              </a:ext>
            </a:extLst>
          </p:cNvPr>
          <p:cNvSpPr txBox="1">
            <a:spLocks noChangeArrowheads="1"/>
          </p:cNvSpPr>
          <p:nvPr/>
        </p:nvSpPr>
        <p:spPr bwMode="auto">
          <a:xfrm>
            <a:off x="1908175" y="3589338"/>
            <a:ext cx="2557463" cy="536575"/>
          </a:xfrm>
          <a:prstGeom prst="rect">
            <a:avLst/>
          </a:prstGeom>
          <a:noFill/>
          <a:ln w="19050">
            <a:noFill/>
            <a:miter lim="800000"/>
            <a:headEnd/>
            <a:tailEnd/>
          </a:ln>
        </p:spPr>
        <p:txBody>
          <a:bodyPr>
            <a:spAutoFit/>
          </a:bodyPr>
          <a:lstStyle>
            <a:defPPr>
              <a:defRPr lang="zh-CN"/>
            </a:defPPr>
            <a:lvl1pPr algn="l" rtl="0" fontAlgn="base">
              <a:spcBef>
                <a:spcPct val="0"/>
              </a:spcBef>
              <a:spcAft>
                <a:spcPct val="0"/>
              </a:spcAft>
              <a:defRPr kumimoji="1" sz="2800" b="1" kern="1200">
                <a:solidFill>
                  <a:srgbClr val="336600"/>
                </a:solidFill>
                <a:latin typeface="Times New Roman" pitchFamily="18" charset="0"/>
                <a:ea typeface="宋体" charset="-122"/>
                <a:cs typeface="+mn-cs"/>
              </a:defRPr>
            </a:lvl1pPr>
            <a:lvl2pPr marL="457200" algn="l" rtl="0" fontAlgn="base">
              <a:spcBef>
                <a:spcPct val="0"/>
              </a:spcBef>
              <a:spcAft>
                <a:spcPct val="0"/>
              </a:spcAft>
              <a:defRPr kumimoji="1" sz="2800" b="1" kern="1200">
                <a:solidFill>
                  <a:srgbClr val="336600"/>
                </a:solidFill>
                <a:latin typeface="Times New Roman" pitchFamily="18" charset="0"/>
                <a:ea typeface="宋体" charset="-122"/>
                <a:cs typeface="+mn-cs"/>
              </a:defRPr>
            </a:lvl2pPr>
            <a:lvl3pPr marL="914400" algn="l" rtl="0" fontAlgn="base">
              <a:spcBef>
                <a:spcPct val="0"/>
              </a:spcBef>
              <a:spcAft>
                <a:spcPct val="0"/>
              </a:spcAft>
              <a:defRPr kumimoji="1" sz="2800" b="1" kern="1200">
                <a:solidFill>
                  <a:srgbClr val="336600"/>
                </a:solidFill>
                <a:latin typeface="Times New Roman" pitchFamily="18" charset="0"/>
                <a:ea typeface="宋体" charset="-122"/>
                <a:cs typeface="+mn-cs"/>
              </a:defRPr>
            </a:lvl3pPr>
            <a:lvl4pPr marL="1371600" algn="l" rtl="0" fontAlgn="base">
              <a:spcBef>
                <a:spcPct val="0"/>
              </a:spcBef>
              <a:spcAft>
                <a:spcPct val="0"/>
              </a:spcAft>
              <a:defRPr kumimoji="1" sz="2800" b="1" kern="1200">
                <a:solidFill>
                  <a:srgbClr val="336600"/>
                </a:solidFill>
                <a:latin typeface="Times New Roman" pitchFamily="18" charset="0"/>
                <a:ea typeface="宋体" charset="-122"/>
                <a:cs typeface="+mn-cs"/>
              </a:defRPr>
            </a:lvl4pPr>
            <a:lvl5pPr marL="1828800" algn="l" rtl="0" fontAlgn="base">
              <a:spcBef>
                <a:spcPct val="0"/>
              </a:spcBef>
              <a:spcAft>
                <a:spcPct val="0"/>
              </a:spcAft>
              <a:defRPr kumimoji="1" sz="2800" b="1" kern="1200">
                <a:solidFill>
                  <a:srgbClr val="336600"/>
                </a:solidFill>
                <a:latin typeface="Times New Roman" pitchFamily="18" charset="0"/>
                <a:ea typeface="宋体" charset="-122"/>
                <a:cs typeface="+mn-cs"/>
              </a:defRPr>
            </a:lvl5pPr>
            <a:lvl6pPr marL="2286000" algn="l" defTabSz="914400" rtl="0" eaLnBrk="1" latinLnBrk="0" hangingPunct="1">
              <a:defRPr kumimoji="1" sz="2800" b="1" kern="1200">
                <a:solidFill>
                  <a:srgbClr val="336600"/>
                </a:solidFill>
                <a:latin typeface="Times New Roman" pitchFamily="18" charset="0"/>
                <a:ea typeface="宋体" charset="-122"/>
                <a:cs typeface="+mn-cs"/>
              </a:defRPr>
            </a:lvl6pPr>
            <a:lvl7pPr marL="2743200" algn="l" defTabSz="914400" rtl="0" eaLnBrk="1" latinLnBrk="0" hangingPunct="1">
              <a:defRPr kumimoji="1" sz="2800" b="1" kern="1200">
                <a:solidFill>
                  <a:srgbClr val="336600"/>
                </a:solidFill>
                <a:latin typeface="Times New Roman" pitchFamily="18" charset="0"/>
                <a:ea typeface="宋体" charset="-122"/>
                <a:cs typeface="+mn-cs"/>
              </a:defRPr>
            </a:lvl7pPr>
            <a:lvl8pPr marL="3200400" algn="l" defTabSz="914400" rtl="0" eaLnBrk="1" latinLnBrk="0" hangingPunct="1">
              <a:defRPr kumimoji="1" sz="2800" b="1" kern="1200">
                <a:solidFill>
                  <a:srgbClr val="336600"/>
                </a:solidFill>
                <a:latin typeface="Times New Roman" pitchFamily="18" charset="0"/>
                <a:ea typeface="宋体" charset="-122"/>
                <a:cs typeface="+mn-cs"/>
              </a:defRPr>
            </a:lvl8pPr>
            <a:lvl9pPr marL="3657600" algn="l" defTabSz="914400" rtl="0" eaLnBrk="1" latinLnBrk="0" hangingPunct="1">
              <a:defRPr kumimoji="1" sz="2800" b="1" kern="1200">
                <a:solidFill>
                  <a:srgbClr val="336600"/>
                </a:solidFill>
                <a:latin typeface="Times New Roman" pitchFamily="18" charset="0"/>
                <a:ea typeface="宋体" charset="-122"/>
                <a:cs typeface="+mn-cs"/>
              </a:defRPr>
            </a:lvl9pPr>
          </a:lstStyle>
          <a:p>
            <a:pPr eaLnBrk="1" hangingPunct="1">
              <a:lnSpc>
                <a:spcPct val="120000"/>
              </a:lnSpc>
              <a:spcBef>
                <a:spcPct val="20000"/>
              </a:spcBef>
              <a:defRPr/>
            </a:pPr>
            <a:r>
              <a:rPr lang="en-US" altLang="zh-CN" sz="2400" dirty="0">
                <a:solidFill>
                  <a:srgbClr val="FF0000"/>
                </a:solidFill>
                <a:latin typeface="+mn-lt"/>
                <a:ea typeface="仿宋_GB2312" pitchFamily="49" charset="-122"/>
              </a:rPr>
              <a:t>P114   </a:t>
            </a:r>
            <a:r>
              <a:rPr lang="en-US" altLang="zh-CN" sz="2400" dirty="0">
                <a:solidFill>
                  <a:srgbClr val="0070C0"/>
                </a:solidFill>
                <a:latin typeface="+mn-lt"/>
                <a:ea typeface="仿宋_GB2312" pitchFamily="49" charset="-122"/>
              </a:rPr>
              <a:t>P120</a:t>
            </a:r>
            <a:r>
              <a:rPr lang="en-US" altLang="zh-CN" sz="2400" dirty="0">
                <a:solidFill>
                  <a:srgbClr val="FF0000"/>
                </a:solidFill>
                <a:latin typeface="+mn-lt"/>
                <a:ea typeface="仿宋_GB2312" pitchFamily="49" charset="-122"/>
              </a:rPr>
              <a:t> </a:t>
            </a:r>
            <a:r>
              <a:rPr lang="zh-CN" altLang="en-US" sz="2400" dirty="0">
                <a:solidFill>
                  <a:srgbClr val="FF0000"/>
                </a:solidFill>
                <a:latin typeface="+mn-lt"/>
                <a:ea typeface="仿宋_GB2312" pitchFamily="49" charset="-122"/>
              </a:rPr>
              <a:t>图</a:t>
            </a:r>
            <a:r>
              <a:rPr lang="en-US" altLang="zh-CN" sz="2400" dirty="0">
                <a:solidFill>
                  <a:srgbClr val="FF0000"/>
                </a:solidFill>
                <a:latin typeface="+mn-lt"/>
                <a:ea typeface="仿宋_GB2312" pitchFamily="49" charset="-122"/>
              </a:rPr>
              <a:t>5-7</a:t>
            </a:r>
            <a:endParaRPr lang="zh-CN" altLang="en-US" sz="2400" i="1" dirty="0">
              <a:solidFill>
                <a:srgbClr val="FF0000"/>
              </a:solidFill>
              <a:latin typeface="+mn-lt"/>
              <a:ea typeface="仿宋_GB2312" pitchFamily="49" charset="-122"/>
            </a:endParaRPr>
          </a:p>
        </p:txBody>
      </p:sp>
      <p:sp>
        <p:nvSpPr>
          <p:cNvPr id="15373" name="任意多边形: 形状 1">
            <a:extLst>
              <a:ext uri="{FF2B5EF4-FFF2-40B4-BE49-F238E27FC236}">
                <a16:creationId xmlns:a16="http://schemas.microsoft.com/office/drawing/2014/main" id="{6CA9A63D-3ADA-449B-BD45-86853D29986A}"/>
              </a:ext>
            </a:extLst>
          </p:cNvPr>
          <p:cNvSpPr>
            <a:spLocks/>
          </p:cNvSpPr>
          <p:nvPr/>
        </p:nvSpPr>
        <p:spPr bwMode="auto">
          <a:xfrm>
            <a:off x="1331913" y="1177925"/>
            <a:ext cx="4449762" cy="1209675"/>
          </a:xfrm>
          <a:custGeom>
            <a:avLst/>
            <a:gdLst>
              <a:gd name="T0" fmla="*/ 0 w 4257367"/>
              <a:gd name="T1" fmla="*/ 1531735 h 1140542"/>
              <a:gd name="T2" fmla="*/ 61318 w 4257367"/>
              <a:gd name="T3" fmla="*/ 1386484 h 1140542"/>
              <a:gd name="T4" fmla="*/ 85847 w 4257367"/>
              <a:gd name="T5" fmla="*/ 1307256 h 1140542"/>
              <a:gd name="T6" fmla="*/ 110373 w 4257367"/>
              <a:gd name="T7" fmla="*/ 1267643 h 1140542"/>
              <a:gd name="T8" fmla="*/ 147165 w 4257367"/>
              <a:gd name="T9" fmla="*/ 1148800 h 1140542"/>
              <a:gd name="T10" fmla="*/ 159427 w 4257367"/>
              <a:gd name="T11" fmla="*/ 1109187 h 1140542"/>
              <a:gd name="T12" fmla="*/ 208482 w 4257367"/>
              <a:gd name="T13" fmla="*/ 1016756 h 1140542"/>
              <a:gd name="T14" fmla="*/ 220745 w 4257367"/>
              <a:gd name="T15" fmla="*/ 977141 h 1140542"/>
              <a:gd name="T16" fmla="*/ 269800 w 4257367"/>
              <a:gd name="T17" fmla="*/ 897914 h 1140542"/>
              <a:gd name="T18" fmla="*/ 318854 w 4257367"/>
              <a:gd name="T19" fmla="*/ 818686 h 1140542"/>
              <a:gd name="T20" fmla="*/ 343383 w 4257367"/>
              <a:gd name="T21" fmla="*/ 779070 h 1140542"/>
              <a:gd name="T22" fmla="*/ 367910 w 4257367"/>
              <a:gd name="T23" fmla="*/ 739458 h 1140542"/>
              <a:gd name="T24" fmla="*/ 441493 w 4257367"/>
              <a:gd name="T25" fmla="*/ 660231 h 1140542"/>
              <a:gd name="T26" fmla="*/ 466020 w 4257367"/>
              <a:gd name="T27" fmla="*/ 620615 h 1140542"/>
              <a:gd name="T28" fmla="*/ 539602 w 4257367"/>
              <a:gd name="T29" fmla="*/ 581003 h 1140542"/>
              <a:gd name="T30" fmla="*/ 551864 w 4257367"/>
              <a:gd name="T31" fmla="*/ 541389 h 1140542"/>
              <a:gd name="T32" fmla="*/ 662239 w 4257367"/>
              <a:gd name="T33" fmla="*/ 475365 h 1140542"/>
              <a:gd name="T34" fmla="*/ 735820 w 4257367"/>
              <a:gd name="T35" fmla="*/ 422546 h 1140542"/>
              <a:gd name="T36" fmla="*/ 772612 w 4257367"/>
              <a:gd name="T37" fmla="*/ 409342 h 1140542"/>
              <a:gd name="T38" fmla="*/ 858457 w 4257367"/>
              <a:gd name="T39" fmla="*/ 356524 h 1140542"/>
              <a:gd name="T40" fmla="*/ 895248 w 4257367"/>
              <a:gd name="T41" fmla="*/ 343319 h 1140542"/>
              <a:gd name="T42" fmla="*/ 1017885 w 4257367"/>
              <a:gd name="T43" fmla="*/ 303707 h 1140542"/>
              <a:gd name="T44" fmla="*/ 1066939 w 4257367"/>
              <a:gd name="T45" fmla="*/ 277297 h 1140542"/>
              <a:gd name="T46" fmla="*/ 1103731 w 4257367"/>
              <a:gd name="T47" fmla="*/ 250888 h 1140542"/>
              <a:gd name="T48" fmla="*/ 1177313 w 4257367"/>
              <a:gd name="T49" fmla="*/ 224478 h 1140542"/>
              <a:gd name="T50" fmla="*/ 1263158 w 4257367"/>
              <a:gd name="T51" fmla="*/ 198070 h 1140542"/>
              <a:gd name="T52" fmla="*/ 1299950 w 4257367"/>
              <a:gd name="T53" fmla="*/ 171660 h 1140542"/>
              <a:gd name="T54" fmla="*/ 1336741 w 4257367"/>
              <a:gd name="T55" fmla="*/ 158455 h 1140542"/>
              <a:gd name="T56" fmla="*/ 1422587 w 4257367"/>
              <a:gd name="T57" fmla="*/ 132046 h 1140542"/>
              <a:gd name="T58" fmla="*/ 1471642 w 4257367"/>
              <a:gd name="T59" fmla="*/ 105637 h 1140542"/>
              <a:gd name="T60" fmla="*/ 1557487 w 4257367"/>
              <a:gd name="T61" fmla="*/ 79228 h 1140542"/>
              <a:gd name="T62" fmla="*/ 1753706 w 4257367"/>
              <a:gd name="T63" fmla="*/ 26410 h 1140542"/>
              <a:gd name="T64" fmla="*/ 1900871 w 4257367"/>
              <a:gd name="T65" fmla="*/ 0 h 1140542"/>
              <a:gd name="T66" fmla="*/ 2330100 w 4257367"/>
              <a:gd name="T67" fmla="*/ 13206 h 1140542"/>
              <a:gd name="T68" fmla="*/ 3433831 w 4257367"/>
              <a:gd name="T69" fmla="*/ 26410 h 1140542"/>
              <a:gd name="T70" fmla="*/ 3544202 w 4257367"/>
              <a:gd name="T71" fmla="*/ 39615 h 1140542"/>
              <a:gd name="T72" fmla="*/ 4022486 w 4257367"/>
              <a:gd name="T73" fmla="*/ 66023 h 1140542"/>
              <a:gd name="T74" fmla="*/ 4402660 w 4257367"/>
              <a:gd name="T75" fmla="*/ 92434 h 1140542"/>
              <a:gd name="T76" fmla="*/ 4672462 w 4257367"/>
              <a:gd name="T77" fmla="*/ 118842 h 1140542"/>
              <a:gd name="T78" fmla="*/ 4733781 w 4257367"/>
              <a:gd name="T79" fmla="*/ 132046 h 1140542"/>
              <a:gd name="T80" fmla="*/ 4807362 w 4257367"/>
              <a:gd name="T81" fmla="*/ 145251 h 1140542"/>
              <a:gd name="T82" fmla="*/ 4929999 w 4257367"/>
              <a:gd name="T83" fmla="*/ 171660 h 1140542"/>
              <a:gd name="T84" fmla="*/ 4966790 w 4257367"/>
              <a:gd name="T85" fmla="*/ 184864 h 1140542"/>
              <a:gd name="T86" fmla="*/ 5064900 w 4257367"/>
              <a:gd name="T87" fmla="*/ 211273 h 1140542"/>
              <a:gd name="T88" fmla="*/ 5113954 w 4257367"/>
              <a:gd name="T89" fmla="*/ 237683 h 1140542"/>
              <a:gd name="T90" fmla="*/ 5150744 w 4257367"/>
              <a:gd name="T91" fmla="*/ 250888 h 1140542"/>
              <a:gd name="T92" fmla="*/ 5187536 w 4257367"/>
              <a:gd name="T93" fmla="*/ 277297 h 1140542"/>
              <a:gd name="T94" fmla="*/ 5224328 w 4257367"/>
              <a:gd name="T95" fmla="*/ 290501 h 1140542"/>
              <a:gd name="T96" fmla="*/ 5273383 w 4257367"/>
              <a:gd name="T97" fmla="*/ 316909 h 1140542"/>
              <a:gd name="T98" fmla="*/ 5310173 w 4257367"/>
              <a:gd name="T99" fmla="*/ 330114 h 1140542"/>
              <a:gd name="T100" fmla="*/ 5310173 w 4257367"/>
              <a:gd name="T101" fmla="*/ 356524 h 11405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257367" h="1140542">
                <a:moveTo>
                  <a:pt x="0" y="1140542"/>
                </a:moveTo>
                <a:cubicBezTo>
                  <a:pt x="40160" y="1073608"/>
                  <a:pt x="23454" y="1109509"/>
                  <a:pt x="49161" y="1032387"/>
                </a:cubicBezTo>
                <a:cubicBezTo>
                  <a:pt x="49163" y="1032382"/>
                  <a:pt x="68822" y="973399"/>
                  <a:pt x="68826" y="973394"/>
                </a:cubicBezTo>
                <a:cubicBezTo>
                  <a:pt x="75381" y="963562"/>
                  <a:pt x="83691" y="954695"/>
                  <a:pt x="88490" y="943897"/>
                </a:cubicBezTo>
                <a:cubicBezTo>
                  <a:pt x="88495" y="943885"/>
                  <a:pt x="113069" y="870161"/>
                  <a:pt x="117987" y="855406"/>
                </a:cubicBezTo>
                <a:cubicBezTo>
                  <a:pt x="121264" y="845574"/>
                  <a:pt x="122070" y="834533"/>
                  <a:pt x="127819" y="825910"/>
                </a:cubicBezTo>
                <a:cubicBezTo>
                  <a:pt x="147569" y="796286"/>
                  <a:pt x="152178" y="792015"/>
                  <a:pt x="167148" y="757084"/>
                </a:cubicBezTo>
                <a:cubicBezTo>
                  <a:pt x="171231" y="747558"/>
                  <a:pt x="171947" y="736647"/>
                  <a:pt x="176980" y="727587"/>
                </a:cubicBezTo>
                <a:cubicBezTo>
                  <a:pt x="188457" y="706927"/>
                  <a:pt x="203199" y="688258"/>
                  <a:pt x="216309" y="668594"/>
                </a:cubicBezTo>
                <a:lnTo>
                  <a:pt x="255638" y="609600"/>
                </a:lnTo>
                <a:lnTo>
                  <a:pt x="275303" y="580103"/>
                </a:lnTo>
                <a:cubicBezTo>
                  <a:pt x="281858" y="570271"/>
                  <a:pt x="286611" y="558962"/>
                  <a:pt x="294967" y="550606"/>
                </a:cubicBezTo>
                <a:cubicBezTo>
                  <a:pt x="314632" y="530942"/>
                  <a:pt x="338535" y="514752"/>
                  <a:pt x="353961" y="491613"/>
                </a:cubicBezTo>
                <a:cubicBezTo>
                  <a:pt x="360516" y="481781"/>
                  <a:pt x="365270" y="470472"/>
                  <a:pt x="373626" y="462116"/>
                </a:cubicBezTo>
                <a:cubicBezTo>
                  <a:pt x="392685" y="443057"/>
                  <a:pt x="408630" y="440616"/>
                  <a:pt x="432619" y="432619"/>
                </a:cubicBezTo>
                <a:cubicBezTo>
                  <a:pt x="435896" y="422787"/>
                  <a:pt x="435123" y="410451"/>
                  <a:pt x="442451" y="403123"/>
                </a:cubicBezTo>
                <a:cubicBezTo>
                  <a:pt x="518549" y="327026"/>
                  <a:pt x="475305" y="384871"/>
                  <a:pt x="530942" y="353961"/>
                </a:cubicBezTo>
                <a:cubicBezTo>
                  <a:pt x="551601" y="342483"/>
                  <a:pt x="567514" y="322105"/>
                  <a:pt x="589935" y="314632"/>
                </a:cubicBezTo>
                <a:cubicBezTo>
                  <a:pt x="599767" y="311355"/>
                  <a:pt x="610162" y="309435"/>
                  <a:pt x="619432" y="304800"/>
                </a:cubicBezTo>
                <a:cubicBezTo>
                  <a:pt x="718184" y="255426"/>
                  <a:pt x="567585" y="317188"/>
                  <a:pt x="688258" y="265471"/>
                </a:cubicBezTo>
                <a:cubicBezTo>
                  <a:pt x="697784" y="261388"/>
                  <a:pt x="707790" y="258486"/>
                  <a:pt x="717755" y="255639"/>
                </a:cubicBezTo>
                <a:cubicBezTo>
                  <a:pt x="750679" y="246232"/>
                  <a:pt x="784934" y="241714"/>
                  <a:pt x="816077" y="226142"/>
                </a:cubicBezTo>
                <a:cubicBezTo>
                  <a:pt x="829187" y="219587"/>
                  <a:pt x="842680" y="213749"/>
                  <a:pt x="855406" y="206477"/>
                </a:cubicBezTo>
                <a:cubicBezTo>
                  <a:pt x="865666" y="200614"/>
                  <a:pt x="874105" y="191612"/>
                  <a:pt x="884903" y="186813"/>
                </a:cubicBezTo>
                <a:cubicBezTo>
                  <a:pt x="903845" y="178395"/>
                  <a:pt x="924232" y="173703"/>
                  <a:pt x="943896" y="167148"/>
                </a:cubicBezTo>
                <a:cubicBezTo>
                  <a:pt x="986205" y="153045"/>
                  <a:pt x="963348" y="159827"/>
                  <a:pt x="1012722" y="147484"/>
                </a:cubicBezTo>
                <a:cubicBezTo>
                  <a:pt x="1022554" y="140929"/>
                  <a:pt x="1031650" y="133104"/>
                  <a:pt x="1042219" y="127819"/>
                </a:cubicBezTo>
                <a:cubicBezTo>
                  <a:pt x="1051489" y="123184"/>
                  <a:pt x="1061751" y="120834"/>
                  <a:pt x="1071716" y="117987"/>
                </a:cubicBezTo>
                <a:cubicBezTo>
                  <a:pt x="1096659" y="110861"/>
                  <a:pt x="1116971" y="108425"/>
                  <a:pt x="1140542" y="98323"/>
                </a:cubicBezTo>
                <a:cubicBezTo>
                  <a:pt x="1154014" y="92549"/>
                  <a:pt x="1166399" y="84432"/>
                  <a:pt x="1179871" y="78658"/>
                </a:cubicBezTo>
                <a:cubicBezTo>
                  <a:pt x="1199618" y="70195"/>
                  <a:pt x="1228739" y="63983"/>
                  <a:pt x="1248696" y="58994"/>
                </a:cubicBezTo>
                <a:cubicBezTo>
                  <a:pt x="1329102" y="18791"/>
                  <a:pt x="1258842" y="49102"/>
                  <a:pt x="1406013" y="19665"/>
                </a:cubicBezTo>
                <a:cubicBezTo>
                  <a:pt x="1477899" y="5287"/>
                  <a:pt x="1438630" y="12195"/>
                  <a:pt x="1524000" y="0"/>
                </a:cubicBezTo>
                <a:lnTo>
                  <a:pt x="1868129" y="9832"/>
                </a:lnTo>
                <a:lnTo>
                  <a:pt x="2753032" y="19665"/>
                </a:lnTo>
                <a:cubicBezTo>
                  <a:pt x="2782704" y="20264"/>
                  <a:pt x="2811902" y="27646"/>
                  <a:pt x="2841522" y="29497"/>
                </a:cubicBezTo>
                <a:cubicBezTo>
                  <a:pt x="2969260" y="37480"/>
                  <a:pt x="3097435" y="38531"/>
                  <a:pt x="3224980" y="49161"/>
                </a:cubicBezTo>
                <a:cubicBezTo>
                  <a:pt x="3495494" y="71706"/>
                  <a:pt x="3160743" y="45018"/>
                  <a:pt x="3529780" y="68826"/>
                </a:cubicBezTo>
                <a:cubicBezTo>
                  <a:pt x="3600614" y="73396"/>
                  <a:pt x="3675246" y="81406"/>
                  <a:pt x="3746090" y="88490"/>
                </a:cubicBezTo>
                <a:lnTo>
                  <a:pt x="3795251" y="98323"/>
                </a:lnTo>
                <a:cubicBezTo>
                  <a:pt x="3814865" y="101889"/>
                  <a:pt x="3834651" y="104481"/>
                  <a:pt x="3854245" y="108155"/>
                </a:cubicBezTo>
                <a:cubicBezTo>
                  <a:pt x="3887096" y="114314"/>
                  <a:pt x="3920859" y="117249"/>
                  <a:pt x="3952567" y="127819"/>
                </a:cubicBezTo>
                <a:cubicBezTo>
                  <a:pt x="3962399" y="131097"/>
                  <a:pt x="3972009" y="135138"/>
                  <a:pt x="3982064" y="137652"/>
                </a:cubicBezTo>
                <a:cubicBezTo>
                  <a:pt x="4018999" y="146886"/>
                  <a:pt x="4029257" y="143831"/>
                  <a:pt x="4060722" y="157316"/>
                </a:cubicBezTo>
                <a:cubicBezTo>
                  <a:pt x="4074194" y="163090"/>
                  <a:pt x="4086579" y="171207"/>
                  <a:pt x="4100051" y="176981"/>
                </a:cubicBezTo>
                <a:cubicBezTo>
                  <a:pt x="4109577" y="181064"/>
                  <a:pt x="4120278" y="182178"/>
                  <a:pt x="4129548" y="186813"/>
                </a:cubicBezTo>
                <a:cubicBezTo>
                  <a:pt x="4140117" y="192098"/>
                  <a:pt x="4148476" y="201192"/>
                  <a:pt x="4159045" y="206477"/>
                </a:cubicBezTo>
                <a:cubicBezTo>
                  <a:pt x="4168315" y="211112"/>
                  <a:pt x="4179016" y="212227"/>
                  <a:pt x="4188542" y="216310"/>
                </a:cubicBezTo>
                <a:cubicBezTo>
                  <a:pt x="4202014" y="222084"/>
                  <a:pt x="4214399" y="230200"/>
                  <a:pt x="4227871" y="235974"/>
                </a:cubicBezTo>
                <a:cubicBezTo>
                  <a:pt x="4237397" y="240056"/>
                  <a:pt x="4250039" y="238478"/>
                  <a:pt x="4257367" y="245806"/>
                </a:cubicBezTo>
                <a:lnTo>
                  <a:pt x="4257367" y="265471"/>
                </a:lnTo>
              </a:path>
            </a:pathLst>
          </a:custGeom>
          <a:noFill/>
          <a:ln w="28575" cap="flat" cmpd="sng" algn="ctr">
            <a:solidFill>
              <a:srgbClr val="FF0000"/>
            </a:solidFill>
            <a:prstDash val="solid"/>
            <a:round/>
            <a:headEnd type="arrow"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Text Box 6">
            <a:extLst>
              <a:ext uri="{FF2B5EF4-FFF2-40B4-BE49-F238E27FC236}">
                <a16:creationId xmlns:a16="http://schemas.microsoft.com/office/drawing/2014/main" id="{F6FE3C75-5742-4E86-8B89-997446E7210E}"/>
              </a:ext>
            </a:extLst>
          </p:cNvPr>
          <p:cNvSpPr txBox="1">
            <a:spLocks noChangeArrowheads="1"/>
          </p:cNvSpPr>
          <p:nvPr/>
        </p:nvSpPr>
        <p:spPr bwMode="auto">
          <a:xfrm>
            <a:off x="4590752" y="2677180"/>
            <a:ext cx="43227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i="1" dirty="0">
                <a:solidFill>
                  <a:srgbClr val="CC3300"/>
                </a:solidFill>
                <a:ea typeface="仿宋_GB2312" panose="02010609030101010101" pitchFamily="49" charset="-122"/>
                <a:sym typeface="Symbol" panose="05050102010706020507" pitchFamily="18" charset="2"/>
              </a:rPr>
              <a:t></a:t>
            </a:r>
            <a:r>
              <a:rPr lang="en-US" altLang="zh-CN" sz="2800" baseline="-25000" dirty="0">
                <a:solidFill>
                  <a:srgbClr val="CC3300"/>
                </a:solidFill>
                <a:ea typeface="仿宋_GB2312" panose="02010609030101010101" pitchFamily="49" charset="-122"/>
                <a:sym typeface="Symbol" panose="05050102010706020507" pitchFamily="18" charset="2"/>
              </a:rPr>
              <a:t>YF </a:t>
            </a:r>
            <a:r>
              <a:rPr lang="en-US" altLang="zh-CN" sz="2800" dirty="0">
                <a:solidFill>
                  <a:srgbClr val="CC3300"/>
                </a:solidFill>
                <a:ea typeface="仿宋_GB2312" panose="02010609030101010101" pitchFamily="49" charset="-122"/>
                <a:sym typeface="Symbol" panose="05050102010706020507" pitchFamily="18" charset="2"/>
              </a:rPr>
              <a:t>= </a:t>
            </a:r>
            <a:r>
              <a:rPr lang="zh-CN" altLang="en-US" sz="2800" i="1" dirty="0">
                <a:solidFill>
                  <a:srgbClr val="CC3300"/>
                </a:solidFill>
                <a:ea typeface="仿宋_GB2312" panose="02010609030101010101" pitchFamily="49" charset="-122"/>
                <a:sym typeface="Symbol" panose="05050102010706020507" pitchFamily="18" charset="2"/>
              </a:rPr>
              <a:t></a:t>
            </a:r>
            <a:r>
              <a:rPr lang="en-US" altLang="zh-CN" sz="2800" baseline="-25000" dirty="0">
                <a:solidFill>
                  <a:srgbClr val="CC3300"/>
                </a:solidFill>
                <a:ea typeface="仿宋_GB2312" panose="02010609030101010101" pitchFamily="49" charset="-122"/>
                <a:sym typeface="Symbol" panose="05050102010706020507" pitchFamily="18" charset="2"/>
              </a:rPr>
              <a:t>Z</a:t>
            </a:r>
            <a:r>
              <a:rPr lang="en-US" altLang="zh-CN" sz="2800" dirty="0">
                <a:solidFill>
                  <a:srgbClr val="CC3300"/>
                </a:solidFill>
                <a:ea typeface="仿宋_GB2312" panose="02010609030101010101" pitchFamily="49" charset="-122"/>
                <a:sym typeface="Symbol" panose="05050102010706020507" pitchFamily="18" charset="2"/>
              </a:rPr>
              <a:t> ,   </a:t>
            </a:r>
            <a:r>
              <a:rPr lang="zh-CN" altLang="en-US" sz="2800" dirty="0">
                <a:solidFill>
                  <a:srgbClr val="CC3300"/>
                </a:solidFill>
                <a:ea typeface="仿宋_GB2312" panose="02010609030101010101" pitchFamily="49" charset="-122"/>
                <a:sym typeface="Symbol" panose="05050102010706020507" pitchFamily="18" charset="2"/>
              </a:rPr>
              <a:t>即</a:t>
            </a:r>
            <a:r>
              <a:rPr lang="zh-CN" altLang="en-US" sz="2800" i="1" dirty="0">
                <a:solidFill>
                  <a:srgbClr val="CC3300"/>
                </a:solidFill>
                <a:ea typeface="仿宋_GB2312" panose="02010609030101010101" pitchFamily="49" charset="-122"/>
                <a:sym typeface="Symbol" panose="05050102010706020507" pitchFamily="18" charset="2"/>
              </a:rPr>
              <a:t> </a:t>
            </a:r>
            <a:r>
              <a:rPr lang="en-US" altLang="zh-CN" sz="2800" baseline="-25000" dirty="0">
                <a:solidFill>
                  <a:srgbClr val="CC3300"/>
                </a:solidFill>
                <a:ea typeface="仿宋_GB2312" panose="02010609030101010101" pitchFamily="49" charset="-122"/>
                <a:sym typeface="Symbol" panose="05050102010706020507" pitchFamily="18" charset="2"/>
              </a:rPr>
              <a:t>YF </a:t>
            </a:r>
            <a:r>
              <a:rPr lang="en-US" altLang="zh-CN" sz="2800" dirty="0">
                <a:solidFill>
                  <a:srgbClr val="CC3300"/>
                </a:solidFill>
                <a:ea typeface="仿宋_GB2312" panose="02010609030101010101" pitchFamily="49" charset="-122"/>
                <a:sym typeface="Symbol" panose="05050102010706020507" pitchFamily="18" charset="2"/>
              </a:rPr>
              <a:t>+</a:t>
            </a:r>
            <a:r>
              <a:rPr lang="zh-CN" altLang="en-US" sz="2800" i="1" dirty="0">
                <a:solidFill>
                  <a:srgbClr val="CC3300"/>
                </a:solidFill>
                <a:ea typeface="仿宋_GB2312" panose="02010609030101010101" pitchFamily="49" charset="-122"/>
                <a:sym typeface="Symbol" panose="05050102010706020507" pitchFamily="18" charset="2"/>
              </a:rPr>
              <a:t></a:t>
            </a:r>
            <a:r>
              <a:rPr lang="en-US" altLang="zh-CN" sz="2800" baseline="-25000" dirty="0">
                <a:solidFill>
                  <a:srgbClr val="CC3300"/>
                </a:solidFill>
                <a:ea typeface="仿宋_GB2312" panose="02010609030101010101" pitchFamily="49" charset="-122"/>
                <a:sym typeface="Symbol" panose="05050102010706020507" pitchFamily="18" charset="2"/>
              </a:rPr>
              <a:t>Z</a:t>
            </a:r>
            <a:r>
              <a:rPr lang="en-US" altLang="zh-CN" sz="2800" dirty="0">
                <a:solidFill>
                  <a:srgbClr val="CC3300"/>
                </a:solidFill>
                <a:ea typeface="仿宋_GB2312" panose="02010609030101010101" pitchFamily="49" charset="-122"/>
                <a:sym typeface="Symbol" panose="05050102010706020507" pitchFamily="18" charset="2"/>
              </a:rPr>
              <a:t> = 0</a:t>
            </a:r>
            <a:endParaRPr lang="zh-CN" altLang="en-US" sz="2800" dirty="0">
              <a:solidFill>
                <a:schemeClr val="bg1"/>
              </a:solidFill>
              <a:ea typeface="仿宋_GB2312" panose="0201060903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568E02-6699-4A04-B352-B5B7B65D8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270" y="3220720"/>
            <a:ext cx="3413448" cy="3422337"/>
          </a:xfrm>
          <a:prstGeom prst="rect">
            <a:avLst/>
          </a:prstGeom>
        </p:spPr>
      </p:pic>
      <p:sp>
        <p:nvSpPr>
          <p:cNvPr id="16386" name="Rectangle 2">
            <a:extLst>
              <a:ext uri="{FF2B5EF4-FFF2-40B4-BE49-F238E27FC236}">
                <a16:creationId xmlns:a16="http://schemas.microsoft.com/office/drawing/2014/main" id="{F6EBDE05-A96F-467E-9960-6DA6D3225BDB}"/>
              </a:ext>
            </a:extLst>
          </p:cNvPr>
          <p:cNvSpPr>
            <a:spLocks noGrp="1" noChangeArrowheads="1"/>
          </p:cNvSpPr>
          <p:nvPr>
            <p:ph type="title" idx="4294967295"/>
          </p:nvPr>
        </p:nvSpPr>
        <p:spPr>
          <a:xfrm>
            <a:off x="228600" y="228600"/>
            <a:ext cx="8375848" cy="381000"/>
          </a:xfrm>
        </p:spPr>
        <p:txBody>
          <a:bodyPr/>
          <a:lstStyle/>
          <a:p>
            <a:pPr algn="l" eaLnBrk="1" hangingPunct="1">
              <a:defRPr/>
            </a:pPr>
            <a:r>
              <a:rPr lang="en-US" altLang="zh-CN" sz="3200" b="1" dirty="0">
                <a:solidFill>
                  <a:srgbClr val="0000FF"/>
                </a:solidFill>
                <a:ea typeface="仿宋_GB2312" panose="02010609030101010101" pitchFamily="49" charset="-122"/>
              </a:rPr>
              <a:t>4.4.2    </a:t>
            </a:r>
            <a:r>
              <a:rPr lang="zh-CN" altLang="en-US" sz="3200" b="1" dirty="0">
                <a:solidFill>
                  <a:srgbClr val="0000FF"/>
                </a:solidFill>
                <a:ea typeface="仿宋_GB2312" panose="02010609030101010101" pitchFamily="49" charset="-122"/>
              </a:rPr>
              <a:t>相位稳定的条件</a:t>
            </a:r>
            <a:r>
              <a:rPr lang="en-US" altLang="zh-CN" sz="3200" b="1" dirty="0">
                <a:solidFill>
                  <a:srgbClr val="00B050"/>
                </a:solidFill>
                <a:ea typeface="仿宋_GB2312" panose="02010609030101010101" pitchFamily="49" charset="-122"/>
              </a:rPr>
              <a:t>P110      </a:t>
            </a:r>
            <a:r>
              <a:rPr lang="zh-CN" altLang="en-US" sz="3200" b="1" dirty="0">
                <a:solidFill>
                  <a:srgbClr val="0000FF"/>
                </a:solidFill>
                <a:ea typeface="仿宋_GB2312" panose="02010609030101010101" pitchFamily="49" charset="-122"/>
              </a:rPr>
              <a:t> </a:t>
            </a:r>
            <a:r>
              <a:rPr lang="en-US" altLang="zh-CN" sz="3200" b="1" dirty="0">
                <a:solidFill>
                  <a:srgbClr val="FF0000"/>
                </a:solidFill>
                <a:ea typeface="仿宋_GB2312" panose="02010609030101010101" pitchFamily="49" charset="-122"/>
              </a:rPr>
              <a:t>P114</a:t>
            </a:r>
            <a:r>
              <a:rPr lang="en-US" altLang="zh-CN" sz="3200" b="1" dirty="0">
                <a:solidFill>
                  <a:srgbClr val="0000FF"/>
                </a:solidFill>
                <a:ea typeface="仿宋_GB2312" panose="02010609030101010101" pitchFamily="49" charset="-122"/>
              </a:rPr>
              <a:t>     P120</a:t>
            </a:r>
            <a:endParaRPr lang="zh-CN" altLang="en-US" sz="3200" b="1" dirty="0">
              <a:solidFill>
                <a:srgbClr val="0000FF"/>
              </a:solidFill>
              <a:ea typeface="仿宋_GB2312" panose="02010609030101010101" pitchFamily="49" charset="-122"/>
            </a:endParaRPr>
          </a:p>
        </p:txBody>
      </p:sp>
      <p:sp>
        <p:nvSpPr>
          <p:cNvPr id="16388" name="Text Box 20">
            <a:extLst>
              <a:ext uri="{FF2B5EF4-FFF2-40B4-BE49-F238E27FC236}">
                <a16:creationId xmlns:a16="http://schemas.microsoft.com/office/drawing/2014/main" id="{12E7A10A-2031-4CAF-933E-3119762E6D5E}"/>
              </a:ext>
            </a:extLst>
          </p:cNvPr>
          <p:cNvSpPr txBox="1">
            <a:spLocks noChangeArrowheads="1"/>
          </p:cNvSpPr>
          <p:nvPr/>
        </p:nvSpPr>
        <p:spPr bwMode="auto">
          <a:xfrm>
            <a:off x="755650" y="620713"/>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0" dirty="0">
                <a:solidFill>
                  <a:srgbClr val="0000FF"/>
                </a:solidFill>
                <a:ea typeface="仿宋_GB2312" panose="02010609030101010101" pitchFamily="49" charset="-122"/>
              </a:rPr>
              <a:t>即：</a:t>
            </a:r>
          </a:p>
        </p:txBody>
      </p:sp>
      <p:sp>
        <p:nvSpPr>
          <p:cNvPr id="16390" name="Text Box 22">
            <a:extLst>
              <a:ext uri="{FF2B5EF4-FFF2-40B4-BE49-F238E27FC236}">
                <a16:creationId xmlns:a16="http://schemas.microsoft.com/office/drawing/2014/main" id="{1D67B9E3-9B6D-4B9B-8191-681D63B71025}"/>
              </a:ext>
            </a:extLst>
          </p:cNvPr>
          <p:cNvSpPr txBox="1">
            <a:spLocks noChangeArrowheads="1"/>
          </p:cNvSpPr>
          <p:nvPr/>
        </p:nvSpPr>
        <p:spPr bwMode="auto">
          <a:xfrm>
            <a:off x="168275" y="1933575"/>
            <a:ext cx="7859713"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在 </a:t>
            </a:r>
            <a:r>
              <a:rPr lang="en-US" altLang="zh-CN" sz="2400" i="1" dirty="0">
                <a:solidFill>
                  <a:srgbClr val="000000"/>
                </a:solidFill>
                <a:ea typeface="仿宋_GB2312" panose="02010609030101010101" pitchFamily="49" charset="-122"/>
              </a:rPr>
              <a:t>Q</a:t>
            </a:r>
            <a:r>
              <a:rPr lang="en-US" altLang="zh-CN" sz="2400" baseline="-25000" dirty="0">
                <a:solidFill>
                  <a:srgbClr val="000000"/>
                </a:solidFill>
                <a:ea typeface="仿宋_GB2312" panose="02010609030101010101" pitchFamily="49" charset="-122"/>
              </a:rPr>
              <a:t>2</a:t>
            </a:r>
            <a:r>
              <a:rPr lang="zh-CN" altLang="en-US" sz="2400" dirty="0">
                <a:solidFill>
                  <a:srgbClr val="000000"/>
                </a:solidFill>
                <a:ea typeface="仿宋_GB2312" panose="02010609030101010101" pitchFamily="49" charset="-122"/>
              </a:rPr>
              <a:t>上重新平衡，但此时的</a:t>
            </a:r>
            <a:r>
              <a:rPr lang="zh-CN" altLang="en-US" sz="2800" i="1" dirty="0">
                <a:solidFill>
                  <a:srgbClr val="000000"/>
                </a:solidFill>
                <a:sym typeface="Symbol" panose="05050102010706020507" pitchFamily="18" charset="2"/>
              </a:rPr>
              <a:t></a:t>
            </a:r>
            <a:r>
              <a:rPr lang="en-US" altLang="zh-CN" sz="2400" baseline="-25000" dirty="0">
                <a:solidFill>
                  <a:srgbClr val="000000"/>
                </a:solidFill>
                <a:ea typeface="仿宋_GB2312" panose="02010609030101010101" pitchFamily="49" charset="-122"/>
                <a:sym typeface="Symbol" panose="05050102010706020507" pitchFamily="18" charset="2"/>
              </a:rPr>
              <a:t>2</a:t>
            </a:r>
            <a:r>
              <a:rPr lang="en-US" altLang="zh-CN" sz="2400" dirty="0">
                <a:solidFill>
                  <a:srgbClr val="000000"/>
                </a:solidFill>
                <a:ea typeface="仿宋_GB2312" panose="02010609030101010101" pitchFamily="49" charset="-122"/>
                <a:sym typeface="Symbol" panose="05050102010706020507" pitchFamily="18" charset="2"/>
              </a:rPr>
              <a:t>=</a:t>
            </a:r>
            <a:r>
              <a:rPr lang="en-US" altLang="zh-CN" sz="2800" i="1" dirty="0">
                <a:solidFill>
                  <a:srgbClr val="000000"/>
                </a:solidFill>
                <a:sym typeface="Symbol" panose="05050102010706020507" pitchFamily="18" charset="2"/>
              </a:rPr>
              <a:t></a:t>
            </a:r>
            <a:r>
              <a:rPr lang="en-US" altLang="zh-CN" sz="2400" baseline="-25000" dirty="0">
                <a:solidFill>
                  <a:srgbClr val="000000"/>
                </a:solidFill>
                <a:ea typeface="仿宋_GB2312" panose="02010609030101010101" pitchFamily="49" charset="-122"/>
                <a:sym typeface="Symbol" panose="05050102010706020507" pitchFamily="18" charset="2"/>
              </a:rPr>
              <a:t>1</a:t>
            </a:r>
            <a:r>
              <a:rPr lang="en-US" altLang="zh-CN" sz="2400" dirty="0">
                <a:solidFill>
                  <a:srgbClr val="000000"/>
                </a:solidFill>
                <a:ea typeface="仿宋_GB2312" panose="02010609030101010101" pitchFamily="49" charset="-122"/>
                <a:sym typeface="Symbol" panose="05050102010706020507" pitchFamily="18" charset="2"/>
              </a:rPr>
              <a:t>+</a:t>
            </a:r>
            <a:r>
              <a:rPr lang="en-US" altLang="zh-CN" sz="2800" i="1" dirty="0">
                <a:solidFill>
                  <a:srgbClr val="000000"/>
                </a:solidFill>
                <a:sym typeface="Symbol" panose="05050102010706020507" pitchFamily="18" charset="2"/>
              </a:rPr>
              <a:t></a:t>
            </a:r>
            <a:r>
              <a:rPr lang="en-US" altLang="zh-CN" sz="2400" dirty="0">
                <a:solidFill>
                  <a:srgbClr val="000000"/>
                </a:solidFill>
                <a:ea typeface="仿宋_GB2312" panose="02010609030101010101" pitchFamily="49" charset="-122"/>
              </a:rPr>
              <a:t> </a:t>
            </a:r>
          </a:p>
          <a:p>
            <a:pPr eaLnBrk="1" hangingPunct="1">
              <a:spcBef>
                <a:spcPct val="0"/>
              </a:spcBef>
              <a:buFontTx/>
              <a:buNone/>
            </a:pPr>
            <a:r>
              <a:rPr lang="zh-CN" altLang="en-US" sz="2400" dirty="0">
                <a:solidFill>
                  <a:srgbClr val="000000"/>
                </a:solidFill>
                <a:ea typeface="仿宋_GB2312" panose="02010609030101010101" pitchFamily="49" charset="-122"/>
              </a:rPr>
              <a:t>我们希望</a:t>
            </a:r>
            <a:r>
              <a:rPr lang="zh-CN" altLang="en-US" sz="2400" dirty="0">
                <a:solidFill>
                  <a:srgbClr val="000000"/>
                </a:solidFill>
                <a:ea typeface="仿宋_GB2312" panose="02010609030101010101" pitchFamily="49" charset="-122"/>
                <a:sym typeface="Symbol" panose="05050102010706020507" pitchFamily="18" charset="2"/>
              </a:rPr>
              <a:t></a:t>
            </a:r>
            <a:r>
              <a:rPr lang="zh-CN" altLang="en-US" sz="2400" i="1" dirty="0">
                <a:solidFill>
                  <a:srgbClr val="000000"/>
                </a:solidFill>
                <a:ea typeface="仿宋_GB2312" panose="02010609030101010101" pitchFamily="49" charset="-122"/>
                <a:sym typeface="Symbol" panose="05050102010706020507" pitchFamily="18" charset="2"/>
              </a:rPr>
              <a:t></a:t>
            </a:r>
            <a:r>
              <a:rPr lang="zh-CN" altLang="en-US" sz="2400" dirty="0">
                <a:solidFill>
                  <a:srgbClr val="000000"/>
                </a:solidFill>
                <a:ea typeface="仿宋_GB2312" panose="02010609030101010101" pitchFamily="49" charset="-122"/>
              </a:rPr>
              <a:t>越小越好：越小，振荡频率就越稳定。</a:t>
            </a:r>
            <a:endParaRPr lang="en-US" altLang="zh-CN" sz="2400" dirty="0">
              <a:solidFill>
                <a:srgbClr val="000000"/>
              </a:solidFill>
              <a:ea typeface="仿宋_GB2312" panose="02010609030101010101" pitchFamily="49" charset="-122"/>
            </a:endParaRPr>
          </a:p>
          <a:p>
            <a:pPr eaLnBrk="1" hangingPunct="1">
              <a:spcBef>
                <a:spcPct val="0"/>
              </a:spcBef>
              <a:buFontTx/>
              <a:buNone/>
            </a:pPr>
            <a:r>
              <a:rPr lang="zh-CN" altLang="en-US" sz="2400" dirty="0">
                <a:solidFill>
                  <a:srgbClr val="000000"/>
                </a:solidFill>
                <a:ea typeface="仿宋_GB2312" panose="02010609030101010101" pitchFamily="49" charset="-122"/>
              </a:rPr>
              <a:t>所以</a:t>
            </a:r>
            <a:r>
              <a:rPr lang="zh-CN" altLang="en-US" sz="2400" dirty="0">
                <a:solidFill>
                  <a:srgbClr val="CC3300"/>
                </a:solidFill>
                <a:ea typeface="仿宋_GB2312" panose="02010609030101010101" pitchFamily="49" charset="-122"/>
              </a:rPr>
              <a:t>振荡器的相位稳定条件就是  其频率稳定条件</a:t>
            </a:r>
            <a:r>
              <a:rPr lang="zh-CN" altLang="en-US" sz="2400" dirty="0">
                <a:solidFill>
                  <a:srgbClr val="000000"/>
                </a:solidFill>
                <a:ea typeface="仿宋_GB2312" panose="02010609030101010101" pitchFamily="49" charset="-122"/>
              </a:rPr>
              <a:t>。</a:t>
            </a:r>
          </a:p>
        </p:txBody>
      </p:sp>
      <p:sp>
        <p:nvSpPr>
          <p:cNvPr id="16391" name="Text Box 26">
            <a:extLst>
              <a:ext uri="{FF2B5EF4-FFF2-40B4-BE49-F238E27FC236}">
                <a16:creationId xmlns:a16="http://schemas.microsoft.com/office/drawing/2014/main" id="{837CFE63-2009-4BFC-920B-264FF8DFBA5E}"/>
              </a:ext>
            </a:extLst>
          </p:cNvPr>
          <p:cNvSpPr txBox="1">
            <a:spLocks noChangeArrowheads="1"/>
          </p:cNvSpPr>
          <p:nvPr/>
        </p:nvSpPr>
        <p:spPr bwMode="auto">
          <a:xfrm>
            <a:off x="69850" y="3251200"/>
            <a:ext cx="309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ea typeface="仿宋_GB2312" panose="02010609030101010101" pitchFamily="49" charset="-122"/>
              </a:rPr>
              <a:t>减小</a:t>
            </a:r>
            <a:r>
              <a:rPr lang="zh-CN" altLang="en-US" sz="2400" dirty="0">
                <a:solidFill>
                  <a:srgbClr val="CC3300"/>
                </a:solidFill>
                <a:sym typeface="Symbol" panose="05050102010706020507" pitchFamily="18" charset="2"/>
              </a:rPr>
              <a:t></a:t>
            </a:r>
            <a:r>
              <a:rPr lang="zh-CN" altLang="en-US" sz="2400" i="1" dirty="0">
                <a:solidFill>
                  <a:srgbClr val="CC3300"/>
                </a:solidFill>
                <a:sym typeface="Symbol" panose="05050102010706020507" pitchFamily="18" charset="2"/>
              </a:rPr>
              <a:t></a:t>
            </a:r>
            <a:r>
              <a:rPr lang="zh-CN" altLang="en-US" sz="2400" dirty="0">
                <a:solidFill>
                  <a:srgbClr val="CC3300"/>
                </a:solidFill>
                <a:ea typeface="仿宋_GB2312" panose="02010609030101010101" pitchFamily="49" charset="-122"/>
              </a:rPr>
              <a:t> 的措施：</a:t>
            </a:r>
          </a:p>
        </p:txBody>
      </p:sp>
      <p:sp>
        <p:nvSpPr>
          <p:cNvPr id="16392" name="Text Box 27">
            <a:extLst>
              <a:ext uri="{FF2B5EF4-FFF2-40B4-BE49-F238E27FC236}">
                <a16:creationId xmlns:a16="http://schemas.microsoft.com/office/drawing/2014/main" id="{C1185E4F-731A-406B-A411-C4D55D093F5E}"/>
              </a:ext>
            </a:extLst>
          </p:cNvPr>
          <p:cNvSpPr txBox="1">
            <a:spLocks noChangeArrowheads="1"/>
          </p:cNvSpPr>
          <p:nvPr/>
        </p:nvSpPr>
        <p:spPr bwMode="auto">
          <a:xfrm>
            <a:off x="69850" y="3708400"/>
            <a:ext cx="5472113"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ea typeface="仿宋_GB2312" panose="02010609030101010101" pitchFamily="49" charset="-122"/>
              </a:rPr>
              <a:t>①尽量使</a:t>
            </a:r>
            <a:r>
              <a:rPr lang="zh-CN" altLang="en-US"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YF</a:t>
            </a:r>
            <a:r>
              <a:rPr lang="zh-CN" altLang="en-US" sz="2400" dirty="0">
                <a:solidFill>
                  <a:srgbClr val="660066"/>
                </a:solidFill>
                <a:ea typeface="仿宋_GB2312" panose="02010609030101010101" pitchFamily="49" charset="-122"/>
              </a:rPr>
              <a:t> →</a:t>
            </a:r>
            <a:r>
              <a:rPr lang="en-US" altLang="zh-CN" sz="2400" dirty="0">
                <a:solidFill>
                  <a:srgbClr val="660066"/>
                </a:solidFill>
                <a:ea typeface="仿宋_GB2312" panose="02010609030101010101" pitchFamily="49" charset="-122"/>
              </a:rPr>
              <a:t>0</a:t>
            </a:r>
            <a:r>
              <a:rPr lang="zh-CN" altLang="en-US" sz="2400" dirty="0">
                <a:solidFill>
                  <a:srgbClr val="660066"/>
                </a:solidFill>
                <a:ea typeface="仿宋_GB2312" panose="02010609030101010101" pitchFamily="49" charset="-122"/>
              </a:rPr>
              <a:t>，即回路工作于谐振状态，有利提高频率稳定度，使 </a:t>
            </a:r>
            <a:r>
              <a:rPr lang="zh-CN" altLang="en-US" sz="2400" dirty="0">
                <a:solidFill>
                  <a:srgbClr val="660066"/>
                </a:solidFill>
                <a:ea typeface="仿宋_GB2312" panose="02010609030101010101" pitchFamily="49" charset="-122"/>
                <a:sym typeface="Symbol" panose="05050102010706020507" pitchFamily="18" charset="2"/>
              </a:rPr>
              <a:t></a:t>
            </a:r>
            <a:r>
              <a:rPr lang="zh-CN" altLang="en-US" sz="2400" i="1" dirty="0">
                <a:solidFill>
                  <a:srgbClr val="660066"/>
                </a:solidFill>
                <a:ea typeface="仿宋_GB2312" panose="02010609030101010101" pitchFamily="49" charset="-122"/>
                <a:sym typeface="Symbol" panose="05050102010706020507" pitchFamily="18" charset="2"/>
              </a:rPr>
              <a:t> </a:t>
            </a:r>
            <a:r>
              <a:rPr lang="en-US" altLang="zh-CN" sz="2400" dirty="0">
                <a:solidFill>
                  <a:srgbClr val="660066"/>
                </a:solidFill>
                <a:ea typeface="仿宋_GB2312" panose="02010609030101010101" pitchFamily="49" charset="-122"/>
              </a:rPr>
              <a:t>=0</a:t>
            </a:r>
            <a:r>
              <a:rPr lang="zh-CN" altLang="en-US" sz="2400" dirty="0">
                <a:solidFill>
                  <a:srgbClr val="660066"/>
                </a:solidFill>
                <a:ea typeface="仿宋_GB2312" panose="02010609030101010101" pitchFamily="49" charset="-122"/>
              </a:rPr>
              <a:t>；</a:t>
            </a:r>
          </a:p>
          <a:p>
            <a:pPr eaLnBrk="1" hangingPunct="1">
              <a:spcBef>
                <a:spcPct val="0"/>
              </a:spcBef>
              <a:buFontTx/>
              <a:buNone/>
            </a:pPr>
            <a:r>
              <a:rPr lang="zh-CN" altLang="en-US" sz="2400" dirty="0">
                <a:solidFill>
                  <a:srgbClr val="660066"/>
                </a:solidFill>
                <a:ea typeface="仿宋_GB2312" panose="02010609030101010101" pitchFamily="49" charset="-122"/>
              </a:rPr>
              <a:t>②尽量减小</a:t>
            </a:r>
            <a:r>
              <a:rPr lang="en-US" altLang="zh-CN" sz="2400" dirty="0">
                <a:solidFill>
                  <a:srgbClr val="660066"/>
                </a:solidFill>
                <a:ea typeface="仿宋_GB2312" panose="02010609030101010101" pitchFamily="49" charset="-122"/>
                <a:sym typeface="Symbol" panose="05050102010706020507" pitchFamily="18" charset="2"/>
              </a:rPr>
              <a:t></a:t>
            </a:r>
            <a:r>
              <a:rPr lang="zh-CN" altLang="en-US"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YF</a:t>
            </a:r>
            <a:r>
              <a:rPr lang="zh-CN" altLang="en-US" sz="2400" dirty="0">
                <a:solidFill>
                  <a:srgbClr val="660066"/>
                </a:solidFill>
                <a:ea typeface="仿宋_GB2312" panose="02010609030101010101" pitchFamily="49" charset="-122"/>
              </a:rPr>
              <a:t> ，则在同样的</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YF</a:t>
            </a:r>
            <a:r>
              <a:rPr lang="zh-CN" altLang="en-US" sz="2400" dirty="0">
                <a:solidFill>
                  <a:srgbClr val="660066"/>
                </a:solidFill>
                <a:ea typeface="仿宋_GB2312" panose="02010609030101010101" pitchFamily="49" charset="-122"/>
              </a:rPr>
              <a:t> 作用下，可以降低</a:t>
            </a:r>
            <a:r>
              <a:rPr lang="zh-CN" altLang="en-US" sz="2400" dirty="0">
                <a:solidFill>
                  <a:srgbClr val="660066"/>
                </a:solidFill>
                <a:ea typeface="仿宋_GB2312" panose="02010609030101010101" pitchFamily="49" charset="-122"/>
                <a:sym typeface="Symbol" panose="05050102010706020507" pitchFamily="18" charset="2"/>
              </a:rPr>
              <a:t></a:t>
            </a:r>
            <a:r>
              <a:rPr lang="zh-CN" altLang="en-US" sz="2400" i="1" dirty="0">
                <a:solidFill>
                  <a:srgbClr val="660066"/>
                </a:solidFill>
                <a:ea typeface="仿宋_GB2312" panose="02010609030101010101" pitchFamily="49" charset="-122"/>
                <a:sym typeface="Symbol" panose="05050102010706020507" pitchFamily="18" charset="2"/>
              </a:rPr>
              <a:t></a:t>
            </a:r>
            <a:r>
              <a:rPr lang="zh-CN" altLang="en-US" sz="2400" dirty="0">
                <a:solidFill>
                  <a:srgbClr val="660066"/>
                </a:solidFill>
                <a:ea typeface="仿宋_GB2312" panose="02010609030101010101" pitchFamily="49" charset="-122"/>
              </a:rPr>
              <a:t> ；</a:t>
            </a:r>
          </a:p>
          <a:p>
            <a:pPr eaLnBrk="1" hangingPunct="1">
              <a:spcBef>
                <a:spcPct val="0"/>
              </a:spcBef>
              <a:buFontTx/>
              <a:buNone/>
            </a:pPr>
            <a:r>
              <a:rPr lang="zh-CN" altLang="en-US" sz="2400" dirty="0">
                <a:solidFill>
                  <a:srgbClr val="660066"/>
                </a:solidFill>
                <a:ea typeface="仿宋_GB2312" panose="02010609030101010101" pitchFamily="49" charset="-122"/>
              </a:rPr>
              <a:t>③提高谐振回路的</a:t>
            </a:r>
            <a:r>
              <a:rPr lang="en-US" altLang="zh-CN" sz="2400" i="1" dirty="0">
                <a:solidFill>
                  <a:srgbClr val="660066"/>
                </a:solidFill>
                <a:ea typeface="仿宋_GB2312" panose="02010609030101010101" pitchFamily="49" charset="-122"/>
              </a:rPr>
              <a:t>Q</a:t>
            </a:r>
            <a:r>
              <a:rPr lang="zh-CN" altLang="en-US" sz="2400" dirty="0">
                <a:solidFill>
                  <a:srgbClr val="660066"/>
                </a:solidFill>
                <a:ea typeface="仿宋_GB2312" panose="02010609030101010101" pitchFamily="49" charset="-122"/>
              </a:rPr>
              <a:t>值（</a:t>
            </a:r>
            <a:r>
              <a:rPr lang="zh-CN" altLang="en-US" sz="2400" dirty="0">
                <a:solidFill>
                  <a:srgbClr val="0000FF"/>
                </a:solidFill>
                <a:ea typeface="仿宋_GB2312" panose="02010609030101010101" pitchFamily="49" charset="-122"/>
              </a:rPr>
              <a:t>如图</a:t>
            </a:r>
            <a:r>
              <a:rPr lang="en-US" altLang="zh-CN" sz="2400" dirty="0">
                <a:solidFill>
                  <a:srgbClr val="0000FF"/>
                </a:solidFill>
                <a:ea typeface="仿宋_GB2312" panose="02010609030101010101" pitchFamily="49" charset="-122"/>
              </a:rPr>
              <a:t>5-7</a:t>
            </a:r>
            <a:r>
              <a:rPr lang="zh-CN" altLang="en-US" sz="2400" dirty="0">
                <a:solidFill>
                  <a:srgbClr val="660066"/>
                </a:solidFill>
                <a:ea typeface="仿宋_GB2312" panose="02010609030101010101" pitchFamily="49" charset="-122"/>
              </a:rPr>
              <a:t>），使</a:t>
            </a:r>
            <a:r>
              <a:rPr lang="zh-CN" altLang="en-US" sz="2400" dirty="0">
                <a:solidFill>
                  <a:srgbClr val="660066"/>
                </a:solidFill>
                <a:ea typeface="仿宋_GB2312" panose="02010609030101010101" pitchFamily="49" charset="-122"/>
                <a:sym typeface="Symbol" panose="05050102010706020507" pitchFamily="18" charset="2"/>
              </a:rPr>
              <a:t></a:t>
            </a:r>
            <a:r>
              <a:rPr lang="en-US" altLang="zh-CN" sz="2800" i="1" dirty="0">
                <a:solidFill>
                  <a:srgbClr val="660066"/>
                </a:solidFill>
                <a:sym typeface="Symbol" panose="05050102010706020507" pitchFamily="18" charset="2"/>
              </a:rPr>
              <a:t></a:t>
            </a:r>
            <a:r>
              <a:rPr lang="en-US" altLang="zh-CN" sz="2800" baseline="-25000" dirty="0">
                <a:solidFill>
                  <a:srgbClr val="660066"/>
                </a:solidFill>
                <a:sym typeface="Symbol" panose="05050102010706020507" pitchFamily="18" charset="2"/>
              </a:rPr>
              <a:t>z</a:t>
            </a:r>
            <a:r>
              <a:rPr lang="en-US" altLang="zh-CN" sz="2400" dirty="0">
                <a:solidFill>
                  <a:srgbClr val="660066"/>
                </a:solidFill>
                <a:ea typeface="仿宋_GB2312" panose="02010609030101010101" pitchFamily="49" charset="-122"/>
              </a:rPr>
              <a:t>/ </a:t>
            </a:r>
            <a:r>
              <a:rPr lang="zh-CN" altLang="en-US" sz="2800" dirty="0">
                <a:solidFill>
                  <a:srgbClr val="660066"/>
                </a:solidFill>
                <a:sym typeface="Symbol" panose="05050102010706020507" pitchFamily="18" charset="2"/>
              </a:rPr>
              <a:t></a:t>
            </a:r>
            <a:r>
              <a:rPr lang="en-US" altLang="zh-CN" sz="2400" b="0" i="1" dirty="0">
                <a:solidFill>
                  <a:srgbClr val="660066"/>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rPr>
              <a:t>=0 </a:t>
            </a:r>
            <a:r>
              <a:rPr lang="zh-CN" altLang="en-US" sz="2400" dirty="0">
                <a:solidFill>
                  <a:srgbClr val="660066"/>
                </a:solidFill>
                <a:ea typeface="仿宋_GB2312" panose="02010609030101010101" pitchFamily="49" charset="-122"/>
              </a:rPr>
              <a:t>的曲线更加陡峭，则在同样的</a:t>
            </a:r>
            <a:r>
              <a:rPr lang="zh-CN" altLang="en-US"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YF</a:t>
            </a:r>
            <a:r>
              <a:rPr lang="en-US" altLang="zh-CN" sz="2400" dirty="0">
                <a:solidFill>
                  <a:srgbClr val="660066"/>
                </a:solidFill>
                <a:ea typeface="仿宋_GB2312" panose="02010609030101010101" pitchFamily="49" charset="-122"/>
                <a:sym typeface="Symbol" panose="05050102010706020507" pitchFamily="18" charset="2"/>
              </a:rPr>
              <a:t>+</a:t>
            </a:r>
            <a:r>
              <a:rPr lang="zh-CN" altLang="en-US" sz="2400" dirty="0">
                <a:solidFill>
                  <a:srgbClr val="660066"/>
                </a:solidFill>
                <a:ea typeface="仿宋_GB2312" panose="02010609030101010101" pitchFamily="49" charset="-122"/>
              </a:rPr>
              <a:t> </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YF</a:t>
            </a:r>
            <a:r>
              <a:rPr lang="zh-CN" altLang="en-US" sz="2400" dirty="0">
                <a:solidFill>
                  <a:srgbClr val="660066"/>
                </a:solidFill>
                <a:ea typeface="仿宋_GB2312" panose="02010609030101010101" pitchFamily="49" charset="-122"/>
              </a:rPr>
              <a:t>作用下，降低</a:t>
            </a:r>
            <a:r>
              <a:rPr lang="zh-CN" altLang="en-US" sz="2400" dirty="0">
                <a:solidFill>
                  <a:srgbClr val="660066"/>
                </a:solidFill>
                <a:ea typeface="仿宋_GB2312" panose="02010609030101010101" pitchFamily="49" charset="-122"/>
                <a:sym typeface="Symbol" panose="05050102010706020507" pitchFamily="18" charset="2"/>
              </a:rPr>
              <a:t></a:t>
            </a:r>
            <a:r>
              <a:rPr lang="zh-CN" altLang="en-US" sz="2400" i="1" dirty="0">
                <a:solidFill>
                  <a:srgbClr val="660066"/>
                </a:solidFill>
                <a:ea typeface="仿宋_GB2312" panose="02010609030101010101" pitchFamily="49" charset="-122"/>
                <a:sym typeface="Symbol" panose="05050102010706020507" pitchFamily="18" charset="2"/>
              </a:rPr>
              <a:t></a:t>
            </a:r>
            <a:r>
              <a:rPr lang="zh-CN" altLang="en-US" sz="2400" dirty="0">
                <a:solidFill>
                  <a:srgbClr val="660066"/>
                </a:solidFill>
                <a:ea typeface="仿宋_GB2312" panose="02010609030101010101" pitchFamily="49" charset="-122"/>
              </a:rPr>
              <a:t> 。     </a:t>
            </a:r>
          </a:p>
        </p:txBody>
      </p:sp>
      <p:sp>
        <p:nvSpPr>
          <p:cNvPr id="16393" name="AutoShape 34">
            <a:extLst>
              <a:ext uri="{FF2B5EF4-FFF2-40B4-BE49-F238E27FC236}">
                <a16:creationId xmlns:a16="http://schemas.microsoft.com/office/drawing/2014/main" id="{963A0EEE-D23A-47ED-9D20-4C0D016AD19C}"/>
              </a:ext>
            </a:extLst>
          </p:cNvPr>
          <p:cNvSpPr>
            <a:spLocks noChangeArrowheads="1"/>
          </p:cNvSpPr>
          <p:nvPr/>
        </p:nvSpPr>
        <p:spPr bwMode="auto">
          <a:xfrm>
            <a:off x="6048375" y="609600"/>
            <a:ext cx="2232025" cy="936625"/>
          </a:xfrm>
          <a:prstGeom prst="wedgeRectCallout">
            <a:avLst>
              <a:gd name="adj1" fmla="val -91324"/>
              <a:gd name="adj2" fmla="val 111523"/>
            </a:avLst>
          </a:prstGeom>
          <a:solidFill>
            <a:schemeClr val="bg1">
              <a:alpha val="43921"/>
            </a:schemeClr>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ea typeface="仿宋_GB2312" panose="02010609030101010101" pitchFamily="49" charset="-122"/>
              </a:rPr>
              <a:t>振荡维持了，频率却变了；</a:t>
            </a:r>
          </a:p>
          <a:p>
            <a:pPr algn="ctr" eaLnBrk="1" hangingPunct="1">
              <a:spcBef>
                <a:spcPct val="0"/>
              </a:spcBef>
              <a:buFontTx/>
              <a:buNone/>
            </a:pPr>
            <a:endParaRPr lang="zh-CN" altLang="en-US" sz="2400" b="0" dirty="0">
              <a:solidFill>
                <a:srgbClr val="660066"/>
              </a:solidFill>
              <a:ea typeface="仿宋_GB2312" panose="02010609030101010101" pitchFamily="49" charset="-122"/>
            </a:endParaRPr>
          </a:p>
        </p:txBody>
      </p:sp>
      <p:cxnSp>
        <p:nvCxnSpPr>
          <p:cNvPr id="16395" name="直接箭头连接符 4">
            <a:extLst>
              <a:ext uri="{FF2B5EF4-FFF2-40B4-BE49-F238E27FC236}">
                <a16:creationId xmlns:a16="http://schemas.microsoft.com/office/drawing/2014/main" id="{739AE8B9-D86F-4320-939B-34168F883452}"/>
              </a:ext>
            </a:extLst>
          </p:cNvPr>
          <p:cNvCxnSpPr>
            <a:cxnSpLocks/>
          </p:cNvCxnSpPr>
          <p:nvPr/>
        </p:nvCxnSpPr>
        <p:spPr bwMode="auto">
          <a:xfrm flipV="1">
            <a:off x="4343400" y="4403725"/>
            <a:ext cx="2100263" cy="814388"/>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8" name="Rectangle 2">
            <a:extLst>
              <a:ext uri="{FF2B5EF4-FFF2-40B4-BE49-F238E27FC236}">
                <a16:creationId xmlns:a16="http://schemas.microsoft.com/office/drawing/2014/main" id="{7779E990-A08B-4BD2-B8F4-489C3706EAEE}"/>
              </a:ext>
            </a:extLst>
          </p:cNvPr>
          <p:cNvSpPr txBox="1">
            <a:spLocks noChangeArrowheads="1"/>
          </p:cNvSpPr>
          <p:nvPr/>
        </p:nvSpPr>
        <p:spPr bwMode="auto">
          <a:xfrm>
            <a:off x="7934325" y="5218113"/>
            <a:ext cx="10795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3200" kern="0" dirty="0">
                <a:solidFill>
                  <a:srgbClr val="FF0000"/>
                </a:solidFill>
                <a:ea typeface="仿宋_GB2312" panose="02010609030101010101" pitchFamily="49" charset="-122"/>
              </a:rPr>
              <a:t>P114     </a:t>
            </a:r>
            <a:r>
              <a:rPr lang="en-US" altLang="zh-CN" sz="3200" kern="0" dirty="0">
                <a:solidFill>
                  <a:schemeClr val="accent2"/>
                </a:solidFill>
                <a:ea typeface="仿宋_GB2312" panose="02010609030101010101" pitchFamily="49" charset="-122"/>
              </a:rPr>
              <a:t>P120</a:t>
            </a:r>
            <a:endParaRPr lang="zh-CN" altLang="en-US" sz="3200" kern="0" dirty="0">
              <a:solidFill>
                <a:schemeClr val="accent2"/>
              </a:solidFill>
              <a:ea typeface="仿宋_GB2312" panose="02010609030101010101" pitchFamily="49" charset="-122"/>
            </a:endParaRPr>
          </a:p>
        </p:txBody>
      </p:sp>
      <p:sp>
        <p:nvSpPr>
          <p:cNvPr id="13" name="Text Box 6">
            <a:extLst>
              <a:ext uri="{FF2B5EF4-FFF2-40B4-BE49-F238E27FC236}">
                <a16:creationId xmlns:a16="http://schemas.microsoft.com/office/drawing/2014/main" id="{66BDAED1-E2C1-4C4E-94E1-24B71A47F0F8}"/>
              </a:ext>
            </a:extLst>
          </p:cNvPr>
          <p:cNvSpPr txBox="1">
            <a:spLocks noChangeArrowheads="1"/>
          </p:cNvSpPr>
          <p:nvPr/>
        </p:nvSpPr>
        <p:spPr bwMode="auto">
          <a:xfrm>
            <a:off x="1223962" y="570081"/>
            <a:ext cx="42085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YF </a:t>
            </a:r>
            <a:r>
              <a:rPr lang="en-US" altLang="zh-CN" sz="2400" dirty="0">
                <a:solidFill>
                  <a:srgbClr val="CC3300"/>
                </a:solidFill>
                <a:ea typeface="仿宋_GB2312" panose="02010609030101010101" pitchFamily="49" charset="-122"/>
                <a:sym typeface="Symbol" panose="05050102010706020507" pitchFamily="18" charset="2"/>
              </a:rPr>
              <a:t>+ </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Z</a:t>
            </a:r>
            <a:r>
              <a:rPr lang="en-US" altLang="zh-CN" sz="2400" dirty="0">
                <a:solidFill>
                  <a:srgbClr val="CC3300"/>
                </a:solidFill>
                <a:ea typeface="仿宋_GB2312" panose="02010609030101010101" pitchFamily="49" charset="-122"/>
                <a:sym typeface="Symbol" panose="05050102010706020507" pitchFamily="18" charset="2"/>
              </a:rPr>
              <a:t> +</a:t>
            </a:r>
            <a:r>
              <a:rPr lang="zh-CN" altLang="en-US" sz="2400" i="1" dirty="0">
                <a:solidFill>
                  <a:srgbClr val="CC3300"/>
                </a:solidFill>
                <a:ea typeface="仿宋_GB2312" panose="02010609030101010101" pitchFamily="49" charset="-122"/>
                <a:sym typeface="Symbol" panose="05050102010706020507" pitchFamily="18" charset="2"/>
              </a:rPr>
              <a:t> </a:t>
            </a:r>
            <a:r>
              <a:rPr lang="en-US" altLang="zh-CN" sz="2400" baseline="-25000" dirty="0">
                <a:solidFill>
                  <a:srgbClr val="CC3300"/>
                </a:solidFill>
                <a:ea typeface="仿宋_GB2312" panose="02010609030101010101" pitchFamily="49" charset="-122"/>
                <a:sym typeface="Symbol" panose="05050102010706020507" pitchFamily="18" charset="2"/>
              </a:rPr>
              <a:t>F</a:t>
            </a:r>
            <a:r>
              <a:rPr lang="en-US" altLang="zh-CN" sz="2400" dirty="0">
                <a:solidFill>
                  <a:srgbClr val="CC3300"/>
                </a:solidFill>
                <a:ea typeface="仿宋_GB2312" panose="02010609030101010101" pitchFamily="49" charset="-122"/>
                <a:sym typeface="Symbol" panose="05050102010706020507" pitchFamily="18" charset="2"/>
              </a:rPr>
              <a:t> + </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YF </a:t>
            </a:r>
            <a:r>
              <a:rPr lang="en-US" altLang="zh-CN" sz="2400" dirty="0">
                <a:solidFill>
                  <a:srgbClr val="CC3300"/>
                </a:solidFill>
                <a:ea typeface="仿宋_GB2312" panose="02010609030101010101" pitchFamily="49" charset="-122"/>
                <a:sym typeface="Symbol" panose="05050102010706020507" pitchFamily="18" charset="2"/>
              </a:rPr>
              <a:t>+</a:t>
            </a:r>
            <a:r>
              <a:rPr lang="zh-CN" altLang="en-US" sz="2400" i="1" dirty="0">
                <a:solidFill>
                  <a:srgbClr val="CC3300"/>
                </a:solidFill>
                <a:ea typeface="仿宋_GB2312" panose="02010609030101010101" pitchFamily="49" charset="-122"/>
                <a:sym typeface="Symbol" panose="05050102010706020507" pitchFamily="18" charset="2"/>
              </a:rPr>
              <a:t> </a:t>
            </a:r>
            <a:r>
              <a:rPr lang="en-US" altLang="zh-CN" sz="2400" dirty="0">
                <a:solidFill>
                  <a:srgbClr val="CC3300"/>
                </a:solidFill>
                <a:ea typeface="仿宋_GB2312" panose="02010609030101010101" pitchFamily="49" charset="-122"/>
                <a:sym typeface="Symbol" panose="05050102010706020507" pitchFamily="18" charset="2"/>
              </a:rPr>
              <a:t></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Z</a:t>
            </a:r>
            <a:r>
              <a:rPr lang="en-US" altLang="zh-CN" sz="2400" dirty="0">
                <a:solidFill>
                  <a:srgbClr val="CC3300"/>
                </a:solidFill>
                <a:ea typeface="仿宋_GB2312" panose="02010609030101010101" pitchFamily="49" charset="-122"/>
                <a:sym typeface="Symbol" panose="05050102010706020507" pitchFamily="18" charset="2"/>
              </a:rPr>
              <a:t>=0</a:t>
            </a:r>
          </a:p>
          <a:p>
            <a:pPr eaLnBrk="1" hangingPunct="1">
              <a:spcBef>
                <a:spcPct val="50000"/>
              </a:spcBef>
              <a:buNone/>
            </a:pP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YF </a:t>
            </a:r>
            <a:r>
              <a:rPr lang="en-US" altLang="zh-CN" sz="2400" dirty="0">
                <a:solidFill>
                  <a:srgbClr val="CC3300"/>
                </a:solidFill>
                <a:ea typeface="仿宋_GB2312" panose="02010609030101010101" pitchFamily="49" charset="-122"/>
                <a:sym typeface="Symbol" panose="05050102010706020507" pitchFamily="18" charset="2"/>
              </a:rPr>
              <a:t>+ </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YF </a:t>
            </a:r>
            <a:r>
              <a:rPr lang="en-US" altLang="zh-CN" sz="2400" dirty="0">
                <a:solidFill>
                  <a:srgbClr val="CC3300"/>
                </a:solidFill>
                <a:ea typeface="仿宋_GB2312" panose="02010609030101010101" pitchFamily="49" charset="-122"/>
                <a:sym typeface="Symbol" panose="05050102010706020507" pitchFamily="18" charset="2"/>
              </a:rPr>
              <a:t>= </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Z</a:t>
            </a:r>
            <a:r>
              <a:rPr lang="en-US" altLang="zh-CN" sz="2400" dirty="0">
                <a:solidFill>
                  <a:srgbClr val="CC3300"/>
                </a:solidFill>
                <a:ea typeface="仿宋_GB2312" panose="02010609030101010101" pitchFamily="49" charset="-122"/>
                <a:sym typeface="Symbol" panose="05050102010706020507" pitchFamily="18" charset="2"/>
              </a:rPr>
              <a:t> </a:t>
            </a:r>
            <a:r>
              <a:rPr lang="zh-CN" altLang="en-US" sz="2400" i="1" dirty="0">
                <a:solidFill>
                  <a:srgbClr val="CC3300"/>
                </a:solidFill>
                <a:ea typeface="仿宋_GB2312" panose="02010609030101010101" pitchFamily="49" charset="-122"/>
                <a:sym typeface="Symbol" panose="05050102010706020507" pitchFamily="18" charset="2"/>
              </a:rPr>
              <a:t> </a:t>
            </a:r>
            <a:r>
              <a:rPr lang="en-US" altLang="zh-CN" sz="2400" dirty="0">
                <a:solidFill>
                  <a:srgbClr val="CC3300"/>
                </a:solidFill>
                <a:ea typeface="仿宋_GB2312" panose="02010609030101010101" pitchFamily="49" charset="-122"/>
                <a:sym typeface="Symbol" panose="05050102010706020507" pitchFamily="18" charset="2"/>
              </a:rPr>
              <a:t></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Z</a:t>
            </a:r>
            <a:endParaRPr lang="zh-CN" altLang="en-US" sz="2400" dirty="0">
              <a:solidFill>
                <a:schemeClr val="bg1"/>
              </a:solidFill>
              <a:ea typeface="仿宋_GB2312" panose="0201060903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F580C2D-C6C4-48A8-B435-9A722DC2C788}"/>
              </a:ext>
            </a:extLst>
          </p:cNvPr>
          <p:cNvSpPr>
            <a:spLocks noGrp="1" noChangeArrowheads="1"/>
          </p:cNvSpPr>
          <p:nvPr>
            <p:ph type="title" idx="4294967295"/>
          </p:nvPr>
        </p:nvSpPr>
        <p:spPr>
          <a:xfrm>
            <a:off x="228600" y="228600"/>
            <a:ext cx="7655768" cy="381000"/>
          </a:xfrm>
        </p:spPr>
        <p:txBody>
          <a:bodyPr/>
          <a:lstStyle/>
          <a:p>
            <a:pPr algn="l" eaLnBrk="1" hangingPunct="1">
              <a:defRPr/>
            </a:pPr>
            <a:r>
              <a:rPr lang="en-US" altLang="zh-CN" sz="3200" b="1" dirty="0">
                <a:solidFill>
                  <a:srgbClr val="0000FF"/>
                </a:solidFill>
                <a:ea typeface="仿宋_GB2312" panose="02010609030101010101" pitchFamily="49" charset="-122"/>
              </a:rPr>
              <a:t>4.4.2    </a:t>
            </a:r>
            <a:r>
              <a:rPr lang="zh-CN" altLang="en-US" sz="3200" b="1" dirty="0">
                <a:solidFill>
                  <a:srgbClr val="0000FF"/>
                </a:solidFill>
                <a:ea typeface="仿宋_GB2312" panose="02010609030101010101" pitchFamily="49" charset="-122"/>
              </a:rPr>
              <a:t>相位稳定的条件 </a:t>
            </a:r>
            <a:r>
              <a:rPr lang="en-US" altLang="zh-CN" sz="3200" b="1" dirty="0">
                <a:solidFill>
                  <a:srgbClr val="00B050"/>
                </a:solidFill>
                <a:ea typeface="仿宋_GB2312" panose="02010609030101010101" pitchFamily="49" charset="-122"/>
              </a:rPr>
              <a:t>P110</a:t>
            </a:r>
            <a:r>
              <a:rPr lang="zh-CN" altLang="en-US" sz="3200" b="1" dirty="0">
                <a:solidFill>
                  <a:srgbClr val="0000FF"/>
                </a:solidFill>
                <a:ea typeface="仿宋_GB2312" panose="02010609030101010101" pitchFamily="49" charset="-122"/>
              </a:rPr>
              <a:t>   </a:t>
            </a:r>
            <a:r>
              <a:rPr lang="en-US" altLang="zh-CN" sz="3200" b="1" dirty="0">
                <a:solidFill>
                  <a:srgbClr val="FF0000"/>
                </a:solidFill>
                <a:ea typeface="仿宋_GB2312" panose="02010609030101010101" pitchFamily="49" charset="-122"/>
              </a:rPr>
              <a:t>P114</a:t>
            </a:r>
            <a:r>
              <a:rPr lang="en-US" altLang="zh-CN" sz="3200" b="1" dirty="0">
                <a:solidFill>
                  <a:srgbClr val="0000FF"/>
                </a:solidFill>
                <a:ea typeface="仿宋_GB2312" panose="02010609030101010101" pitchFamily="49" charset="-122"/>
              </a:rPr>
              <a:t>   P120</a:t>
            </a:r>
            <a:endParaRPr lang="zh-CN" altLang="en-US" sz="3200" b="1" dirty="0">
              <a:solidFill>
                <a:srgbClr val="0000FF"/>
              </a:solidFill>
              <a:ea typeface="仿宋_GB2312" panose="02010609030101010101" pitchFamily="49" charset="-122"/>
            </a:endParaRPr>
          </a:p>
        </p:txBody>
      </p:sp>
      <p:sp>
        <p:nvSpPr>
          <p:cNvPr id="17411" name="Rectangle 3">
            <a:extLst>
              <a:ext uri="{FF2B5EF4-FFF2-40B4-BE49-F238E27FC236}">
                <a16:creationId xmlns:a16="http://schemas.microsoft.com/office/drawing/2014/main" id="{68E02E52-C890-4AA5-91B0-4F264545EC0F}"/>
              </a:ext>
            </a:extLst>
          </p:cNvPr>
          <p:cNvSpPr>
            <a:spLocks noChangeArrowheads="1"/>
          </p:cNvSpPr>
          <p:nvPr/>
        </p:nvSpPr>
        <p:spPr bwMode="auto">
          <a:xfrm>
            <a:off x="107505" y="692150"/>
            <a:ext cx="6696744" cy="1440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dirty="0">
                <a:solidFill>
                  <a:srgbClr val="660066"/>
                </a:solidFill>
                <a:ea typeface="仿宋_GB2312" panose="02010609030101010101" pitchFamily="49" charset="-122"/>
              </a:rPr>
              <a:t>由振荡器的相位平衡条件</a:t>
            </a:r>
            <a:r>
              <a:rPr lang="zh-CN" altLang="en-US" sz="2000" i="1" dirty="0">
                <a:solidFill>
                  <a:srgbClr val="660066"/>
                </a:solidFill>
                <a:sym typeface="Symbol" panose="05050102010706020507" pitchFamily="18" charset="2"/>
              </a:rPr>
              <a:t></a:t>
            </a:r>
            <a:r>
              <a:rPr lang="zh-CN" altLang="en-US" sz="2000" baseline="-25000" dirty="0">
                <a:solidFill>
                  <a:srgbClr val="660066"/>
                </a:solidFill>
                <a:sym typeface="Symbol" panose="05050102010706020507" pitchFamily="18" charset="2"/>
              </a:rPr>
              <a:t> </a:t>
            </a:r>
            <a:r>
              <a:rPr lang="en-US" altLang="zh-CN" sz="2000" dirty="0">
                <a:solidFill>
                  <a:srgbClr val="660066"/>
                </a:solidFill>
                <a:ea typeface="仿宋_GB2312" panose="02010609030101010101" pitchFamily="49" charset="-122"/>
              </a:rPr>
              <a:t>= </a:t>
            </a:r>
            <a:r>
              <a:rPr lang="zh-CN" altLang="en-US" sz="2000" i="1" dirty="0">
                <a:solidFill>
                  <a:srgbClr val="660066"/>
                </a:solidFill>
                <a:sym typeface="Symbol" panose="05050102010706020507" pitchFamily="18" charset="2"/>
              </a:rPr>
              <a:t></a:t>
            </a:r>
            <a:r>
              <a:rPr lang="en-US" altLang="zh-CN" sz="2000" baseline="-25000" dirty="0">
                <a:solidFill>
                  <a:srgbClr val="660066"/>
                </a:solidFill>
                <a:sym typeface="Symbol" panose="05050102010706020507" pitchFamily="18" charset="2"/>
              </a:rPr>
              <a:t>Z</a:t>
            </a:r>
            <a:r>
              <a:rPr lang="zh-CN" altLang="en-US" sz="2000" dirty="0">
                <a:solidFill>
                  <a:srgbClr val="660066"/>
                </a:solidFill>
                <a:ea typeface="仿宋_GB2312" panose="02010609030101010101" pitchFamily="49" charset="-122"/>
              </a:rPr>
              <a:t> </a:t>
            </a:r>
            <a:r>
              <a:rPr lang="en-US" altLang="zh-CN" sz="2000" dirty="0">
                <a:solidFill>
                  <a:srgbClr val="660066"/>
                </a:solidFill>
                <a:ea typeface="仿宋_GB2312" panose="02010609030101010101" pitchFamily="49" charset="-122"/>
              </a:rPr>
              <a:t>+</a:t>
            </a:r>
            <a:r>
              <a:rPr lang="en-US" altLang="zh-CN" sz="2000" i="1" dirty="0">
                <a:solidFill>
                  <a:srgbClr val="660066"/>
                </a:solidFill>
                <a:sym typeface="Symbol" panose="05050102010706020507" pitchFamily="18" charset="2"/>
              </a:rPr>
              <a:t></a:t>
            </a:r>
            <a:r>
              <a:rPr lang="en-US" altLang="zh-CN" sz="2000" baseline="-25000" dirty="0">
                <a:solidFill>
                  <a:srgbClr val="660066"/>
                </a:solidFill>
                <a:sym typeface="Symbol" panose="05050102010706020507" pitchFamily="18" charset="2"/>
              </a:rPr>
              <a:t>YF</a:t>
            </a:r>
            <a:r>
              <a:rPr lang="zh-CN" altLang="en-US" sz="2000" dirty="0">
                <a:solidFill>
                  <a:srgbClr val="660066"/>
                </a:solidFill>
                <a:ea typeface="仿宋_GB2312" panose="02010609030101010101" pitchFamily="49" charset="-122"/>
              </a:rPr>
              <a:t> </a:t>
            </a:r>
            <a:r>
              <a:rPr lang="en-US" altLang="zh-CN" sz="2000" dirty="0">
                <a:solidFill>
                  <a:srgbClr val="660066"/>
                </a:solidFill>
                <a:ea typeface="仿宋_GB2312" panose="02010609030101010101" pitchFamily="49" charset="-122"/>
              </a:rPr>
              <a:t>=0 </a:t>
            </a:r>
            <a:r>
              <a:rPr lang="zh-CN" altLang="en-US" sz="2000" dirty="0">
                <a:solidFill>
                  <a:srgbClr val="660066"/>
                </a:solidFill>
                <a:ea typeface="仿宋_GB2312" panose="02010609030101010101" pitchFamily="49" charset="-122"/>
              </a:rPr>
              <a:t>可知：</a:t>
            </a:r>
          </a:p>
          <a:p>
            <a:pPr>
              <a:buFontTx/>
              <a:buNone/>
            </a:pPr>
            <a:r>
              <a:rPr lang="zh-CN" altLang="en-US" sz="2000" dirty="0">
                <a:solidFill>
                  <a:srgbClr val="000000"/>
                </a:solidFill>
                <a:ea typeface="仿宋_GB2312" panose="02010609030101010101" pitchFamily="49" charset="-122"/>
              </a:rPr>
              <a:t>若</a:t>
            </a:r>
            <a:r>
              <a:rPr lang="zh-CN" altLang="en-US" sz="2000" i="1" dirty="0">
                <a:solidFill>
                  <a:srgbClr val="000000"/>
                </a:solidFill>
                <a:sym typeface="Symbol" panose="05050102010706020507" pitchFamily="18" charset="2"/>
              </a:rPr>
              <a:t></a:t>
            </a:r>
            <a:r>
              <a:rPr lang="en-US" altLang="zh-CN" sz="2000" baseline="-25000" dirty="0">
                <a:solidFill>
                  <a:srgbClr val="000000"/>
                </a:solidFill>
                <a:sym typeface="Symbol" panose="05050102010706020507" pitchFamily="18" charset="2"/>
              </a:rPr>
              <a:t>YF</a:t>
            </a:r>
            <a:r>
              <a:rPr lang="zh-CN" altLang="en-US" sz="2000" b="0" dirty="0">
                <a:solidFill>
                  <a:srgbClr val="000000"/>
                </a:solidFill>
              </a:rPr>
              <a:t> </a:t>
            </a:r>
            <a:r>
              <a:rPr lang="en-US" altLang="zh-CN" sz="2000" dirty="0">
                <a:solidFill>
                  <a:srgbClr val="000000"/>
                </a:solidFill>
                <a:ea typeface="仿宋_GB2312" panose="02010609030101010101" pitchFamily="49" charset="-122"/>
              </a:rPr>
              <a:t>=0</a:t>
            </a:r>
            <a:r>
              <a:rPr lang="zh-CN" altLang="en-US" sz="2000" dirty="0">
                <a:solidFill>
                  <a:srgbClr val="000000"/>
                </a:solidFill>
                <a:ea typeface="仿宋_GB2312" panose="02010609030101010101" pitchFamily="49" charset="-122"/>
              </a:rPr>
              <a:t>，则</a:t>
            </a:r>
            <a:r>
              <a:rPr lang="zh-CN" altLang="en-US" sz="2000" i="1" dirty="0">
                <a:solidFill>
                  <a:srgbClr val="000000"/>
                </a:solidFill>
                <a:sym typeface="Symbol" panose="05050102010706020507" pitchFamily="18" charset="2"/>
              </a:rPr>
              <a:t></a:t>
            </a:r>
            <a:r>
              <a:rPr lang="en-US" altLang="zh-CN" sz="2000" baseline="-25000" dirty="0">
                <a:solidFill>
                  <a:srgbClr val="000000"/>
                </a:solidFill>
                <a:sym typeface="Symbol" panose="05050102010706020507" pitchFamily="18" charset="2"/>
              </a:rPr>
              <a:t>Z</a:t>
            </a:r>
            <a:r>
              <a:rPr lang="zh-CN" altLang="en-US" sz="2000" b="0" dirty="0">
                <a:solidFill>
                  <a:srgbClr val="000000"/>
                </a:solidFill>
              </a:rPr>
              <a:t> </a:t>
            </a:r>
            <a:r>
              <a:rPr lang="en-US" altLang="zh-CN" sz="2000" dirty="0">
                <a:solidFill>
                  <a:srgbClr val="000000"/>
                </a:solidFill>
                <a:ea typeface="仿宋_GB2312" panose="02010609030101010101" pitchFamily="49" charset="-122"/>
              </a:rPr>
              <a:t>=0</a:t>
            </a:r>
            <a:r>
              <a:rPr lang="zh-CN" altLang="en-US" sz="2000" dirty="0">
                <a:solidFill>
                  <a:srgbClr val="000000"/>
                </a:solidFill>
                <a:ea typeface="仿宋_GB2312" panose="02010609030101010101" pitchFamily="49" charset="-122"/>
              </a:rPr>
              <a:t> 。这时振荡回路处于谐振状态，这时的振荡频率就等于振荡回路固有振荡频率。</a:t>
            </a:r>
          </a:p>
          <a:p>
            <a:pPr>
              <a:buFontTx/>
              <a:buNone/>
            </a:pPr>
            <a:r>
              <a:rPr lang="zh-CN" altLang="en-US" sz="2000" dirty="0">
                <a:solidFill>
                  <a:srgbClr val="000000"/>
                </a:solidFill>
                <a:ea typeface="仿宋_GB2312" panose="02010609030101010101" pitchFamily="49" charset="-122"/>
              </a:rPr>
              <a:t>此时：</a:t>
            </a:r>
            <a:r>
              <a:rPr lang="en-US" altLang="zh-CN" sz="2000" i="1" dirty="0">
                <a:solidFill>
                  <a:srgbClr val="000000"/>
                </a:solidFill>
                <a:ea typeface="仿宋_GB2312" panose="02010609030101010101" pitchFamily="49" charset="-122"/>
              </a:rPr>
              <a:t>f </a:t>
            </a:r>
            <a:r>
              <a:rPr lang="en-US" altLang="zh-CN" sz="2000" dirty="0">
                <a:solidFill>
                  <a:srgbClr val="000000"/>
                </a:solidFill>
                <a:ea typeface="仿宋_GB2312" panose="02010609030101010101" pitchFamily="49" charset="-122"/>
              </a:rPr>
              <a:t>= </a:t>
            </a:r>
            <a:r>
              <a:rPr lang="en-US" altLang="zh-CN" sz="2000" i="1" dirty="0">
                <a:solidFill>
                  <a:srgbClr val="000000"/>
                </a:solidFill>
                <a:ea typeface="仿宋_GB2312" panose="02010609030101010101" pitchFamily="49" charset="-122"/>
              </a:rPr>
              <a:t>f</a:t>
            </a:r>
            <a:r>
              <a:rPr lang="en-US" altLang="zh-CN" sz="2000" baseline="-25000" dirty="0">
                <a:solidFill>
                  <a:srgbClr val="000000"/>
                </a:solidFill>
                <a:ea typeface="仿宋_GB2312" panose="02010609030101010101" pitchFamily="49" charset="-122"/>
              </a:rPr>
              <a:t>0</a:t>
            </a:r>
            <a:endParaRPr lang="zh-CN" altLang="en-US" sz="2000" baseline="-25000" dirty="0">
              <a:solidFill>
                <a:srgbClr val="000000"/>
              </a:solidFill>
              <a:ea typeface="仿宋_GB2312" panose="02010609030101010101" pitchFamily="49" charset="-122"/>
            </a:endParaRPr>
          </a:p>
        </p:txBody>
      </p:sp>
      <p:pic>
        <p:nvPicPr>
          <p:cNvPr id="2" name="图片 1">
            <a:extLst>
              <a:ext uri="{FF2B5EF4-FFF2-40B4-BE49-F238E27FC236}">
                <a16:creationId xmlns:a16="http://schemas.microsoft.com/office/drawing/2014/main" id="{028730D7-ADE9-404C-8867-2C95C2929125}"/>
              </a:ext>
            </a:extLst>
          </p:cNvPr>
          <p:cNvPicPr>
            <a:picLocks noChangeAspect="1"/>
          </p:cNvPicPr>
          <p:nvPr/>
        </p:nvPicPr>
        <p:blipFill>
          <a:blip r:embed="rId2"/>
          <a:stretch>
            <a:fillRect/>
          </a:stretch>
        </p:blipFill>
        <p:spPr>
          <a:xfrm>
            <a:off x="6588224" y="609600"/>
            <a:ext cx="2088232" cy="2440668"/>
          </a:xfrm>
          <a:prstGeom prst="rect">
            <a:avLst/>
          </a:prstGeom>
        </p:spPr>
      </p:pic>
      <p:sp>
        <p:nvSpPr>
          <p:cNvPr id="3" name="Rectangle 3">
            <a:extLst>
              <a:ext uri="{FF2B5EF4-FFF2-40B4-BE49-F238E27FC236}">
                <a16:creationId xmlns:a16="http://schemas.microsoft.com/office/drawing/2014/main" id="{AC96A51D-66BF-403E-B0A8-703EA98A7326}"/>
              </a:ext>
            </a:extLst>
          </p:cNvPr>
          <p:cNvSpPr>
            <a:spLocks noChangeArrowheads="1"/>
          </p:cNvSpPr>
          <p:nvPr/>
        </p:nvSpPr>
        <p:spPr bwMode="auto">
          <a:xfrm>
            <a:off x="335283" y="4653136"/>
            <a:ext cx="8015808" cy="186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5000"/>
              </a:lnSpc>
              <a:buFontTx/>
              <a:buNone/>
            </a:pPr>
            <a:r>
              <a:rPr lang="zh-CN" altLang="en-US" sz="2000" dirty="0">
                <a:solidFill>
                  <a:srgbClr val="000000"/>
                </a:solidFill>
                <a:ea typeface="仿宋_GB2312" panose="02010609030101010101" pitchFamily="49" charset="-122"/>
              </a:rPr>
              <a:t>而要使</a:t>
            </a:r>
            <a:r>
              <a:rPr lang="zh-CN" altLang="en-US" sz="2000" i="1" dirty="0">
                <a:solidFill>
                  <a:srgbClr val="000000"/>
                </a:solidFill>
                <a:sym typeface="Symbol" panose="05050102010706020507" pitchFamily="18" charset="2"/>
              </a:rPr>
              <a:t></a:t>
            </a:r>
            <a:r>
              <a:rPr lang="zh-CN" altLang="en-US" sz="2000" baseline="-25000" dirty="0">
                <a:solidFill>
                  <a:srgbClr val="000000"/>
                </a:solidFill>
                <a:sym typeface="Symbol" panose="05050102010706020507" pitchFamily="18" charset="2"/>
              </a:rPr>
              <a:t> </a:t>
            </a:r>
            <a:r>
              <a:rPr lang="en-US" altLang="zh-CN" sz="2000" dirty="0">
                <a:solidFill>
                  <a:srgbClr val="000000"/>
                </a:solidFill>
                <a:ea typeface="仿宋_GB2312" panose="02010609030101010101" pitchFamily="49" charset="-122"/>
              </a:rPr>
              <a:t>=0 </a:t>
            </a:r>
            <a:r>
              <a:rPr lang="zh-CN" altLang="en-US" sz="2000" dirty="0">
                <a:solidFill>
                  <a:srgbClr val="000000"/>
                </a:solidFill>
                <a:ea typeface="仿宋_GB2312" panose="02010609030101010101" pitchFamily="49" charset="-122"/>
              </a:rPr>
              <a:t>，则必须</a:t>
            </a:r>
            <a:r>
              <a:rPr lang="zh-CN" altLang="en-US" sz="2000" i="1" dirty="0">
                <a:solidFill>
                  <a:srgbClr val="000000"/>
                </a:solidFill>
                <a:sym typeface="Symbol" panose="05050102010706020507" pitchFamily="18" charset="2"/>
              </a:rPr>
              <a:t></a:t>
            </a:r>
            <a:r>
              <a:rPr lang="en-US" altLang="zh-CN" sz="2000" baseline="-25000" dirty="0">
                <a:solidFill>
                  <a:srgbClr val="000000"/>
                </a:solidFill>
                <a:sym typeface="Symbol" panose="05050102010706020507" pitchFamily="18" charset="2"/>
              </a:rPr>
              <a:t>Z</a:t>
            </a:r>
            <a:r>
              <a:rPr lang="zh-CN" altLang="en-US" sz="2000" dirty="0">
                <a:solidFill>
                  <a:srgbClr val="000000"/>
                </a:solidFill>
                <a:ea typeface="仿宋_GB2312" panose="02010609030101010101" pitchFamily="49" charset="-122"/>
              </a:rPr>
              <a:t> 与</a:t>
            </a:r>
            <a:r>
              <a:rPr lang="zh-CN" altLang="en-US" sz="2000" i="1" dirty="0">
                <a:solidFill>
                  <a:srgbClr val="000000"/>
                </a:solidFill>
                <a:sym typeface="Symbol" panose="05050102010706020507" pitchFamily="18" charset="2"/>
              </a:rPr>
              <a:t></a:t>
            </a:r>
            <a:r>
              <a:rPr lang="en-US" altLang="zh-CN" sz="2000" baseline="-25000" dirty="0">
                <a:solidFill>
                  <a:srgbClr val="000000"/>
                </a:solidFill>
                <a:sym typeface="Symbol" panose="05050102010706020507" pitchFamily="18" charset="2"/>
              </a:rPr>
              <a:t>YF</a:t>
            </a:r>
            <a:r>
              <a:rPr lang="zh-CN" altLang="en-US" sz="2000" dirty="0">
                <a:solidFill>
                  <a:srgbClr val="000000"/>
                </a:solidFill>
                <a:ea typeface="仿宋_GB2312" panose="02010609030101010101" pitchFamily="49" charset="-122"/>
              </a:rPr>
              <a:t>大小相等，方向相反。</a:t>
            </a:r>
          </a:p>
          <a:p>
            <a:pPr>
              <a:lnSpc>
                <a:spcPct val="135000"/>
              </a:lnSpc>
              <a:buFontTx/>
              <a:buNone/>
            </a:pPr>
            <a:r>
              <a:rPr lang="zh-CN" altLang="en-US" sz="2000" dirty="0">
                <a:solidFill>
                  <a:srgbClr val="000000"/>
                </a:solidFill>
                <a:ea typeface="仿宋_GB2312" panose="02010609030101010101" pitchFamily="49" charset="-122"/>
              </a:rPr>
              <a:t>即：振荡回路永远处于微失谐状态，而不是谐振状态。</a:t>
            </a:r>
            <a:endParaRPr lang="en-US" altLang="zh-CN" sz="2000" dirty="0">
              <a:solidFill>
                <a:srgbClr val="000000"/>
              </a:solidFill>
              <a:ea typeface="仿宋_GB2312" panose="02010609030101010101" pitchFamily="49" charset="-122"/>
            </a:endParaRPr>
          </a:p>
          <a:p>
            <a:pPr indent="0">
              <a:lnSpc>
                <a:spcPct val="135000"/>
              </a:lnSpc>
              <a:buFontTx/>
              <a:buNone/>
            </a:pPr>
            <a:r>
              <a:rPr lang="zh-CN" altLang="en-US" sz="2000" dirty="0">
                <a:solidFill>
                  <a:srgbClr val="000000"/>
                </a:solidFill>
                <a:ea typeface="仿宋_GB2312" panose="02010609030101010101" pitchFamily="49" charset="-122"/>
              </a:rPr>
              <a:t>但在工程计算中，可以不考虑</a:t>
            </a:r>
            <a:r>
              <a:rPr lang="zh-CN" altLang="en-US" sz="2000" i="1" dirty="0">
                <a:solidFill>
                  <a:srgbClr val="000000"/>
                </a:solidFill>
                <a:sym typeface="Symbol" panose="05050102010706020507" pitchFamily="18" charset="2"/>
              </a:rPr>
              <a:t></a:t>
            </a:r>
            <a:r>
              <a:rPr lang="en-US" altLang="zh-CN" sz="2000" baseline="-25000" dirty="0">
                <a:solidFill>
                  <a:srgbClr val="000000"/>
                </a:solidFill>
                <a:sym typeface="Symbol" panose="05050102010706020507" pitchFamily="18" charset="2"/>
              </a:rPr>
              <a:t>YF</a:t>
            </a:r>
            <a:r>
              <a:rPr lang="zh-CN" altLang="en-US" sz="2000" dirty="0">
                <a:solidFill>
                  <a:srgbClr val="000000"/>
                </a:solidFill>
                <a:ea typeface="仿宋_GB2312" panose="02010609030101010101" pitchFamily="49" charset="-122"/>
              </a:rPr>
              <a:t>的影响，把振荡回路当作谐振回路，这时</a:t>
            </a:r>
            <a:r>
              <a:rPr lang="en-US" altLang="zh-CN" sz="2000" i="1" dirty="0">
                <a:solidFill>
                  <a:srgbClr val="000000"/>
                </a:solidFill>
                <a:ea typeface="仿宋_GB2312" panose="02010609030101010101" pitchFamily="49" charset="-122"/>
              </a:rPr>
              <a:t>f </a:t>
            </a:r>
            <a:r>
              <a:rPr lang="en-US" altLang="zh-CN" sz="2000" dirty="0">
                <a:solidFill>
                  <a:srgbClr val="000000"/>
                </a:solidFill>
                <a:ea typeface="仿宋_GB2312" panose="02010609030101010101" pitchFamily="49" charset="-122"/>
              </a:rPr>
              <a:t>= </a:t>
            </a:r>
            <a:r>
              <a:rPr lang="en-US" altLang="zh-CN" sz="2000" i="1" dirty="0">
                <a:solidFill>
                  <a:srgbClr val="000000"/>
                </a:solidFill>
                <a:ea typeface="仿宋_GB2312" panose="02010609030101010101" pitchFamily="49" charset="-122"/>
              </a:rPr>
              <a:t>f</a:t>
            </a:r>
            <a:r>
              <a:rPr lang="en-US" altLang="zh-CN" sz="2000" baseline="-25000" dirty="0">
                <a:solidFill>
                  <a:srgbClr val="000000"/>
                </a:solidFill>
                <a:ea typeface="仿宋_GB2312" panose="02010609030101010101" pitchFamily="49" charset="-122"/>
              </a:rPr>
              <a:t>0</a:t>
            </a:r>
            <a:endParaRPr lang="zh-CN" altLang="en-US" sz="2000" baseline="-25000" dirty="0">
              <a:solidFill>
                <a:srgbClr val="000000"/>
              </a:solidFill>
              <a:ea typeface="仿宋_GB2312" panose="02010609030101010101" pitchFamily="49" charset="-122"/>
            </a:endParaRPr>
          </a:p>
        </p:txBody>
      </p:sp>
      <p:sp>
        <p:nvSpPr>
          <p:cNvPr id="4" name="Rectangle 3">
            <a:extLst>
              <a:ext uri="{FF2B5EF4-FFF2-40B4-BE49-F238E27FC236}">
                <a16:creationId xmlns:a16="http://schemas.microsoft.com/office/drawing/2014/main" id="{33EDBF4C-3283-41E9-96C2-7144AA42268E}"/>
              </a:ext>
            </a:extLst>
          </p:cNvPr>
          <p:cNvSpPr>
            <a:spLocks noChangeArrowheads="1"/>
          </p:cNvSpPr>
          <p:nvPr/>
        </p:nvSpPr>
        <p:spPr bwMode="auto">
          <a:xfrm>
            <a:off x="0" y="2564904"/>
            <a:ext cx="7295728" cy="194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268288">
              <a:buFontTx/>
              <a:buNone/>
            </a:pPr>
            <a:r>
              <a:rPr lang="zh-CN" altLang="en-US" sz="2000" dirty="0">
                <a:solidFill>
                  <a:srgbClr val="660066"/>
                </a:solidFill>
                <a:ea typeface="仿宋_GB2312" panose="02010609030101010101" pitchFamily="49" charset="-122"/>
              </a:rPr>
              <a:t>由振荡器的相位平衡条件</a:t>
            </a:r>
            <a:r>
              <a:rPr lang="zh-CN" altLang="en-US" sz="2000" i="1" dirty="0">
                <a:solidFill>
                  <a:srgbClr val="660066"/>
                </a:solidFill>
                <a:sym typeface="Symbol" panose="05050102010706020507" pitchFamily="18" charset="2"/>
              </a:rPr>
              <a:t></a:t>
            </a:r>
            <a:r>
              <a:rPr lang="zh-CN" altLang="en-US" sz="2000" baseline="-25000" dirty="0">
                <a:solidFill>
                  <a:srgbClr val="660066"/>
                </a:solidFill>
                <a:sym typeface="Symbol" panose="05050102010706020507" pitchFamily="18" charset="2"/>
              </a:rPr>
              <a:t> </a:t>
            </a:r>
            <a:r>
              <a:rPr lang="en-US" altLang="zh-CN" sz="2000" dirty="0">
                <a:solidFill>
                  <a:srgbClr val="660066"/>
                </a:solidFill>
                <a:ea typeface="仿宋_GB2312" panose="02010609030101010101" pitchFamily="49" charset="-122"/>
              </a:rPr>
              <a:t>= </a:t>
            </a:r>
            <a:r>
              <a:rPr lang="zh-CN" altLang="en-US" sz="2000" i="1" dirty="0">
                <a:solidFill>
                  <a:srgbClr val="660066"/>
                </a:solidFill>
                <a:sym typeface="Symbol" panose="05050102010706020507" pitchFamily="18" charset="2"/>
              </a:rPr>
              <a:t></a:t>
            </a:r>
            <a:r>
              <a:rPr lang="en-US" altLang="zh-CN" sz="2000" baseline="-25000" dirty="0">
                <a:solidFill>
                  <a:srgbClr val="660066"/>
                </a:solidFill>
                <a:sym typeface="Symbol" panose="05050102010706020507" pitchFamily="18" charset="2"/>
              </a:rPr>
              <a:t>Z</a:t>
            </a:r>
            <a:r>
              <a:rPr lang="zh-CN" altLang="en-US" sz="2000" dirty="0">
                <a:solidFill>
                  <a:srgbClr val="660066"/>
                </a:solidFill>
                <a:ea typeface="仿宋_GB2312" panose="02010609030101010101" pitchFamily="49" charset="-122"/>
              </a:rPr>
              <a:t> </a:t>
            </a:r>
            <a:r>
              <a:rPr lang="en-US" altLang="zh-CN" sz="2000" dirty="0">
                <a:solidFill>
                  <a:srgbClr val="660066"/>
                </a:solidFill>
                <a:ea typeface="仿宋_GB2312" panose="02010609030101010101" pitchFamily="49" charset="-122"/>
              </a:rPr>
              <a:t>+</a:t>
            </a:r>
            <a:r>
              <a:rPr lang="en-US" altLang="zh-CN" sz="2000" i="1" dirty="0">
                <a:solidFill>
                  <a:srgbClr val="660066"/>
                </a:solidFill>
                <a:sym typeface="Symbol" panose="05050102010706020507" pitchFamily="18" charset="2"/>
              </a:rPr>
              <a:t></a:t>
            </a:r>
            <a:r>
              <a:rPr lang="en-US" altLang="zh-CN" sz="2000" baseline="-25000" dirty="0">
                <a:solidFill>
                  <a:srgbClr val="660066"/>
                </a:solidFill>
                <a:sym typeface="Symbol" panose="05050102010706020507" pitchFamily="18" charset="2"/>
              </a:rPr>
              <a:t>YF</a:t>
            </a:r>
            <a:r>
              <a:rPr lang="zh-CN" altLang="en-US" sz="2000" dirty="0">
                <a:solidFill>
                  <a:srgbClr val="660066"/>
                </a:solidFill>
                <a:ea typeface="仿宋_GB2312" panose="02010609030101010101" pitchFamily="49" charset="-122"/>
              </a:rPr>
              <a:t> </a:t>
            </a:r>
            <a:r>
              <a:rPr lang="en-US" altLang="zh-CN" sz="2000" dirty="0">
                <a:solidFill>
                  <a:srgbClr val="660066"/>
                </a:solidFill>
                <a:ea typeface="仿宋_GB2312" panose="02010609030101010101" pitchFamily="49" charset="-122"/>
              </a:rPr>
              <a:t>=0 </a:t>
            </a:r>
            <a:r>
              <a:rPr lang="zh-CN" altLang="en-US" sz="2000" dirty="0">
                <a:solidFill>
                  <a:srgbClr val="660066"/>
                </a:solidFill>
                <a:ea typeface="仿宋_GB2312" panose="02010609030101010101" pitchFamily="49" charset="-122"/>
              </a:rPr>
              <a:t>可知：</a:t>
            </a:r>
          </a:p>
          <a:p>
            <a:pPr indent="268288">
              <a:buFontTx/>
              <a:buNone/>
            </a:pPr>
            <a:r>
              <a:rPr lang="zh-CN" altLang="en-US" sz="2000" dirty="0">
                <a:solidFill>
                  <a:srgbClr val="000000"/>
                </a:solidFill>
                <a:ea typeface="仿宋_GB2312" panose="02010609030101010101" pitchFamily="49" charset="-122"/>
              </a:rPr>
              <a:t>若</a:t>
            </a:r>
            <a:r>
              <a:rPr lang="zh-CN" altLang="en-US" sz="2000" i="1" dirty="0">
                <a:solidFill>
                  <a:srgbClr val="000000"/>
                </a:solidFill>
                <a:sym typeface="Symbol" panose="05050102010706020507" pitchFamily="18" charset="2"/>
              </a:rPr>
              <a:t></a:t>
            </a:r>
            <a:r>
              <a:rPr lang="en-US" altLang="zh-CN" sz="2000" baseline="-25000" dirty="0">
                <a:solidFill>
                  <a:srgbClr val="000000"/>
                </a:solidFill>
                <a:sym typeface="Symbol" panose="05050102010706020507" pitchFamily="18" charset="2"/>
              </a:rPr>
              <a:t>YF</a:t>
            </a:r>
            <a:r>
              <a:rPr lang="zh-CN" altLang="en-US" sz="2000" b="0" dirty="0">
                <a:solidFill>
                  <a:srgbClr val="000000"/>
                </a:solidFill>
              </a:rPr>
              <a:t> </a:t>
            </a:r>
            <a:r>
              <a:rPr lang="en-US" altLang="zh-CN" sz="2000" dirty="0">
                <a:solidFill>
                  <a:srgbClr val="000000"/>
                </a:solidFill>
                <a:ea typeface="仿宋_GB2312" panose="02010609030101010101" pitchFamily="49" charset="-122"/>
              </a:rPr>
              <a:t>=0</a:t>
            </a:r>
            <a:r>
              <a:rPr lang="zh-CN" altLang="en-US" sz="2000" dirty="0">
                <a:solidFill>
                  <a:srgbClr val="000000"/>
                </a:solidFill>
                <a:ea typeface="仿宋_GB2312" panose="02010609030101010101" pitchFamily="49" charset="-122"/>
              </a:rPr>
              <a:t>，则</a:t>
            </a:r>
            <a:r>
              <a:rPr lang="zh-CN" altLang="en-US" sz="2000" i="1" dirty="0">
                <a:solidFill>
                  <a:srgbClr val="000000"/>
                </a:solidFill>
                <a:sym typeface="Symbol" panose="05050102010706020507" pitchFamily="18" charset="2"/>
              </a:rPr>
              <a:t></a:t>
            </a:r>
            <a:r>
              <a:rPr lang="en-US" altLang="zh-CN" sz="2000" baseline="-25000" dirty="0">
                <a:solidFill>
                  <a:srgbClr val="000000"/>
                </a:solidFill>
                <a:sym typeface="Symbol" panose="05050102010706020507" pitchFamily="18" charset="2"/>
              </a:rPr>
              <a:t>Z</a:t>
            </a:r>
            <a:r>
              <a:rPr lang="zh-CN" altLang="en-US" sz="2000" b="0" dirty="0">
                <a:solidFill>
                  <a:srgbClr val="000000"/>
                </a:solidFill>
              </a:rPr>
              <a:t> </a:t>
            </a:r>
            <a:r>
              <a:rPr lang="en-US" altLang="zh-CN" sz="2000" dirty="0">
                <a:solidFill>
                  <a:srgbClr val="000000"/>
                </a:solidFill>
                <a:ea typeface="仿宋_GB2312" panose="02010609030101010101" pitchFamily="49" charset="-122"/>
              </a:rPr>
              <a:t>=0</a:t>
            </a:r>
            <a:r>
              <a:rPr lang="zh-CN" altLang="en-US" sz="2000" dirty="0">
                <a:solidFill>
                  <a:srgbClr val="000000"/>
                </a:solidFill>
                <a:ea typeface="仿宋_GB2312" panose="02010609030101010101" pitchFamily="49" charset="-122"/>
              </a:rPr>
              <a:t> 。这时振荡回路处于谐振状态，这时的振荡频率就等于振荡回路固有振荡频率。</a:t>
            </a:r>
          </a:p>
          <a:p>
            <a:pPr indent="268288">
              <a:buFontTx/>
              <a:buNone/>
            </a:pPr>
            <a:r>
              <a:rPr lang="zh-CN" altLang="en-US" sz="2000" dirty="0">
                <a:solidFill>
                  <a:srgbClr val="000000"/>
                </a:solidFill>
                <a:ea typeface="仿宋_GB2312" panose="02010609030101010101" pitchFamily="49" charset="-122"/>
              </a:rPr>
              <a:t>此时：</a:t>
            </a:r>
            <a:r>
              <a:rPr lang="en-US" altLang="zh-CN" sz="2000" i="1" dirty="0">
                <a:solidFill>
                  <a:srgbClr val="000000"/>
                </a:solidFill>
                <a:ea typeface="仿宋_GB2312" panose="02010609030101010101" pitchFamily="49" charset="-122"/>
              </a:rPr>
              <a:t>f </a:t>
            </a:r>
            <a:r>
              <a:rPr lang="en-US" altLang="zh-CN" sz="2000" dirty="0">
                <a:solidFill>
                  <a:srgbClr val="000000"/>
                </a:solidFill>
                <a:ea typeface="仿宋_GB2312" panose="02010609030101010101" pitchFamily="49" charset="-122"/>
              </a:rPr>
              <a:t>= </a:t>
            </a:r>
            <a:r>
              <a:rPr lang="en-US" altLang="zh-CN" sz="2000" i="1" dirty="0">
                <a:solidFill>
                  <a:srgbClr val="000000"/>
                </a:solidFill>
                <a:ea typeface="仿宋_GB2312" panose="02010609030101010101" pitchFamily="49" charset="-122"/>
              </a:rPr>
              <a:t>f</a:t>
            </a:r>
            <a:r>
              <a:rPr lang="en-US" altLang="zh-CN" sz="2000" baseline="-25000" dirty="0">
                <a:solidFill>
                  <a:srgbClr val="000000"/>
                </a:solidFill>
                <a:ea typeface="仿宋_GB2312" panose="02010609030101010101" pitchFamily="49" charset="-122"/>
              </a:rPr>
              <a:t>0</a:t>
            </a:r>
            <a:r>
              <a:rPr lang="zh-CN" altLang="en-US" sz="2000" dirty="0">
                <a:solidFill>
                  <a:srgbClr val="000000"/>
                </a:solidFill>
                <a:ea typeface="仿宋_GB2312" panose="02010609030101010101" pitchFamily="49" charset="-122"/>
              </a:rPr>
              <a:t> </a:t>
            </a:r>
            <a:endParaRPr lang="en-US" altLang="zh-CN" sz="2000" dirty="0">
              <a:solidFill>
                <a:srgbClr val="000000"/>
              </a:solidFill>
              <a:ea typeface="仿宋_GB2312" panose="02010609030101010101" pitchFamily="49" charset="-122"/>
            </a:endParaRPr>
          </a:p>
          <a:p>
            <a:pPr indent="268288">
              <a:lnSpc>
                <a:spcPct val="135000"/>
              </a:lnSpc>
              <a:buFontTx/>
              <a:buNone/>
            </a:pPr>
            <a:r>
              <a:rPr lang="zh-CN" altLang="en-US" sz="2000" dirty="0">
                <a:solidFill>
                  <a:srgbClr val="000000"/>
                </a:solidFill>
                <a:ea typeface="仿宋_GB2312" panose="02010609030101010101" pitchFamily="49" charset="-122"/>
              </a:rPr>
              <a:t>实际振荡器中， </a:t>
            </a:r>
            <a:r>
              <a:rPr lang="zh-CN" altLang="en-US" sz="2000" i="1" dirty="0">
                <a:solidFill>
                  <a:srgbClr val="000000"/>
                </a:solidFill>
                <a:sym typeface="Symbol" panose="05050102010706020507" pitchFamily="18" charset="2"/>
              </a:rPr>
              <a:t></a:t>
            </a:r>
            <a:r>
              <a:rPr lang="en-US" altLang="zh-CN" sz="2000" baseline="-25000" dirty="0">
                <a:solidFill>
                  <a:srgbClr val="000000"/>
                </a:solidFill>
                <a:sym typeface="Symbol" panose="05050102010706020507" pitchFamily="18" charset="2"/>
              </a:rPr>
              <a:t>YF</a:t>
            </a:r>
            <a:r>
              <a:rPr lang="zh-CN" altLang="en-US" sz="2000" dirty="0">
                <a:solidFill>
                  <a:srgbClr val="000000"/>
                </a:solidFill>
                <a:ea typeface="仿宋_GB2312" panose="02010609030101010101" pitchFamily="49" charset="-122"/>
              </a:rPr>
              <a:t>总是存在的，只有大小的不同而已。</a:t>
            </a:r>
          </a:p>
          <a:p>
            <a:pPr>
              <a:lnSpc>
                <a:spcPct val="135000"/>
              </a:lnSpc>
              <a:buFontTx/>
              <a:buNone/>
            </a:pPr>
            <a:endParaRPr lang="en-US" altLang="zh-CN" sz="2000" dirty="0">
              <a:solidFill>
                <a:srgbClr val="000000"/>
              </a:solidFill>
              <a:ea typeface="仿宋_GB2312" panose="0201060903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03CEA0-A1B4-481F-821C-F88F6F8EA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77" y="2775324"/>
            <a:ext cx="8198387" cy="3883025"/>
          </a:xfrm>
          <a:prstGeom prst="rect">
            <a:avLst/>
          </a:prstGeom>
        </p:spPr>
      </p:pic>
      <p:sp>
        <p:nvSpPr>
          <p:cNvPr id="18435" name="Rectangle 2">
            <a:extLst>
              <a:ext uri="{FF2B5EF4-FFF2-40B4-BE49-F238E27FC236}">
                <a16:creationId xmlns:a16="http://schemas.microsoft.com/office/drawing/2014/main" id="{32F6D533-12E0-4100-BF35-61942AC4ED06}"/>
              </a:ext>
            </a:extLst>
          </p:cNvPr>
          <p:cNvSpPr>
            <a:spLocks noGrp="1" noChangeArrowheads="1"/>
          </p:cNvSpPr>
          <p:nvPr>
            <p:ph type="title" idx="4294967295"/>
          </p:nvPr>
        </p:nvSpPr>
        <p:spPr>
          <a:xfrm>
            <a:off x="228600" y="228600"/>
            <a:ext cx="8701088" cy="842963"/>
          </a:xfrm>
        </p:spPr>
        <p:txBody>
          <a:bodyPr/>
          <a:lstStyle/>
          <a:p>
            <a:pPr algn="l" eaLnBrk="1" hangingPunct="1">
              <a:defRPr/>
            </a:pPr>
            <a:r>
              <a:rPr lang="en-US" altLang="zh-CN" sz="2800" b="1" dirty="0">
                <a:solidFill>
                  <a:srgbClr val="0000FF"/>
                </a:solidFill>
                <a:ea typeface="仿宋_GB2312" panose="02010609030101010101" pitchFamily="49" charset="-122"/>
              </a:rPr>
              <a:t>4.5 </a:t>
            </a:r>
            <a:r>
              <a:rPr lang="zh-CN" altLang="en-US" sz="2800" b="1" dirty="0">
                <a:solidFill>
                  <a:srgbClr val="0000FF"/>
                </a:solidFill>
                <a:ea typeface="仿宋_GB2312" panose="02010609030101010101" pitchFamily="49" charset="-122"/>
              </a:rPr>
              <a:t>反馈型</a:t>
            </a:r>
            <a:r>
              <a:rPr lang="en-US" altLang="zh-CN" sz="2800" b="1" dirty="0">
                <a:solidFill>
                  <a:srgbClr val="0000FF"/>
                </a:solidFill>
                <a:ea typeface="仿宋_GB2312" panose="02010609030101010101" pitchFamily="49" charset="-122"/>
              </a:rPr>
              <a:t>LC</a:t>
            </a:r>
            <a:r>
              <a:rPr lang="zh-CN" altLang="en-US" sz="2800" b="1" dirty="0">
                <a:solidFill>
                  <a:srgbClr val="0000FF"/>
                </a:solidFill>
                <a:ea typeface="仿宋_GB2312" panose="02010609030101010101" pitchFamily="49" charset="-122"/>
              </a:rPr>
              <a:t>振荡器（又称三端式振荡器）</a:t>
            </a:r>
            <a:r>
              <a:rPr lang="en-US" altLang="zh-CN" sz="2800" b="1" dirty="0">
                <a:solidFill>
                  <a:srgbClr val="00B050"/>
                </a:solidFill>
                <a:ea typeface="仿宋_GB2312" panose="02010609030101010101" pitchFamily="49" charset="-122"/>
              </a:rPr>
              <a:t> P111</a:t>
            </a:r>
            <a:r>
              <a:rPr lang="zh-CN" altLang="en-US" sz="2800" b="1" dirty="0">
                <a:solidFill>
                  <a:srgbClr val="0000FF"/>
                </a:solidFill>
                <a:ea typeface="仿宋_GB2312" panose="02010609030101010101" pitchFamily="49" charset="-122"/>
              </a:rPr>
              <a:t> </a:t>
            </a:r>
            <a:r>
              <a:rPr lang="en-US" altLang="zh-CN" sz="2800" b="1" dirty="0">
                <a:solidFill>
                  <a:srgbClr val="FF0000"/>
                </a:solidFill>
                <a:ea typeface="仿宋_GB2312" panose="02010609030101010101" pitchFamily="49" charset="-122"/>
              </a:rPr>
              <a:t>P115</a:t>
            </a:r>
            <a:r>
              <a:rPr lang="en-US" altLang="zh-CN" sz="2800" b="1" dirty="0">
                <a:solidFill>
                  <a:srgbClr val="0000FF"/>
                </a:solidFill>
                <a:ea typeface="仿宋_GB2312" panose="02010609030101010101" pitchFamily="49" charset="-122"/>
              </a:rPr>
              <a:t>  P121     </a:t>
            </a:r>
            <a:r>
              <a:rPr lang="en-US" altLang="zh-CN" sz="2800" b="1" dirty="0">
                <a:solidFill>
                  <a:srgbClr val="0000FF"/>
                </a:solidFill>
              </a:rPr>
              <a:t>“ Three – point”  type oscillators</a:t>
            </a:r>
            <a:endParaRPr lang="zh-CN" altLang="en-US" sz="2800" b="1" dirty="0">
              <a:solidFill>
                <a:srgbClr val="0000FF"/>
              </a:solidFill>
              <a:ea typeface="仿宋_GB2312" panose="02010609030101010101" pitchFamily="49" charset="-122"/>
            </a:endParaRPr>
          </a:p>
        </p:txBody>
      </p:sp>
      <p:sp>
        <p:nvSpPr>
          <p:cNvPr id="53251" name="Rectangle 3">
            <a:extLst>
              <a:ext uri="{FF2B5EF4-FFF2-40B4-BE49-F238E27FC236}">
                <a16:creationId xmlns:a16="http://schemas.microsoft.com/office/drawing/2014/main" id="{F6609403-0927-4600-BB44-1E17A8BDB1A9}"/>
              </a:ext>
            </a:extLst>
          </p:cNvPr>
          <p:cNvSpPr>
            <a:spLocks noChangeArrowheads="1"/>
          </p:cNvSpPr>
          <p:nvPr/>
        </p:nvSpPr>
        <p:spPr bwMode="auto">
          <a:xfrm>
            <a:off x="214313" y="1285875"/>
            <a:ext cx="8715375" cy="1728788"/>
          </a:xfrm>
          <a:prstGeom prst="rect">
            <a:avLst/>
          </a:prstGeom>
          <a:noFill/>
          <a:ln w="9525">
            <a:noFill/>
            <a:miter lim="800000"/>
            <a:headEnd/>
            <a:tailEnd/>
          </a:ln>
        </p:spPr>
        <p:txBody>
          <a:bodyPr/>
          <a:lstStyle/>
          <a:p>
            <a:pPr marL="342900" indent="-342900">
              <a:spcBef>
                <a:spcPct val="20000"/>
              </a:spcBef>
              <a:defRPr/>
            </a:pPr>
            <a:r>
              <a:rPr lang="zh-CN" altLang="en-US" sz="2400" dirty="0">
                <a:solidFill>
                  <a:srgbClr val="660066"/>
                </a:solidFill>
                <a:ea typeface="仿宋_GB2312" pitchFamily="49" charset="-122"/>
              </a:rPr>
              <a:t>三端式振荡器从回路抽取得反馈电压。</a:t>
            </a:r>
          </a:p>
          <a:p>
            <a:pPr indent="622300">
              <a:spcBef>
                <a:spcPct val="20000"/>
              </a:spcBef>
              <a:defRPr/>
            </a:pPr>
            <a:r>
              <a:rPr lang="zh-CN" altLang="en-US" sz="2400" dirty="0">
                <a:solidFill>
                  <a:srgbClr val="660066"/>
                </a:solidFill>
                <a:ea typeface="仿宋_GB2312" pitchFamily="49" charset="-122"/>
              </a:rPr>
              <a:t>对交流等效电路而言，由</a:t>
            </a:r>
            <a:r>
              <a:rPr lang="en-US" altLang="zh-CN" sz="2400" i="1" dirty="0">
                <a:solidFill>
                  <a:srgbClr val="660066"/>
                </a:solidFill>
                <a:ea typeface="仿宋_GB2312" pitchFamily="49" charset="-122"/>
              </a:rPr>
              <a:t>LC</a:t>
            </a:r>
            <a:r>
              <a:rPr lang="zh-CN" altLang="en-US" sz="2400" dirty="0">
                <a:solidFill>
                  <a:srgbClr val="660066"/>
                </a:solidFill>
                <a:ea typeface="仿宋_GB2312" pitchFamily="49" charset="-122"/>
              </a:rPr>
              <a:t>回路引出三个端点分别接在晶体管得</a:t>
            </a:r>
            <a:r>
              <a:rPr lang="en-US" altLang="zh-CN" sz="2400" dirty="0">
                <a:solidFill>
                  <a:srgbClr val="660066"/>
                </a:solidFill>
                <a:ea typeface="仿宋_GB2312" pitchFamily="49" charset="-122"/>
              </a:rPr>
              <a:t>b</a:t>
            </a:r>
            <a:r>
              <a:rPr lang="zh-CN" altLang="en-US" sz="2400" dirty="0">
                <a:solidFill>
                  <a:srgbClr val="660066"/>
                </a:solidFill>
                <a:ea typeface="仿宋_GB2312" pitchFamily="49" charset="-122"/>
              </a:rPr>
              <a:t>、</a:t>
            </a:r>
            <a:r>
              <a:rPr lang="en-US" altLang="zh-CN" sz="2400" dirty="0">
                <a:solidFill>
                  <a:srgbClr val="660066"/>
                </a:solidFill>
                <a:ea typeface="仿宋_GB2312" pitchFamily="49" charset="-122"/>
              </a:rPr>
              <a:t>c</a:t>
            </a:r>
            <a:r>
              <a:rPr lang="zh-CN" altLang="en-US" sz="2400" dirty="0">
                <a:solidFill>
                  <a:srgbClr val="660066"/>
                </a:solidFill>
                <a:ea typeface="仿宋_GB2312" pitchFamily="49" charset="-122"/>
              </a:rPr>
              <a:t>、</a:t>
            </a:r>
            <a:r>
              <a:rPr lang="en-US" altLang="zh-CN" sz="2400" dirty="0">
                <a:solidFill>
                  <a:srgbClr val="660066"/>
                </a:solidFill>
                <a:ea typeface="仿宋_GB2312" pitchFamily="49" charset="-122"/>
              </a:rPr>
              <a:t>e</a:t>
            </a:r>
            <a:r>
              <a:rPr lang="zh-CN" altLang="en-US" sz="2400" dirty="0">
                <a:solidFill>
                  <a:srgbClr val="660066"/>
                </a:solidFill>
                <a:ea typeface="仿宋_GB2312" pitchFamily="49" charset="-122"/>
              </a:rPr>
              <a:t>三极上，称之为</a:t>
            </a:r>
            <a:r>
              <a:rPr lang="zh-CN" altLang="en-US" sz="2400" dirty="0">
                <a:solidFill>
                  <a:srgbClr val="CC3300"/>
                </a:solidFill>
                <a:ea typeface="仿宋_GB2312" pitchFamily="49" charset="-122"/>
              </a:rPr>
              <a:t>三端式振荡器</a:t>
            </a:r>
            <a:r>
              <a:rPr lang="zh-CN" altLang="en-US" sz="2400" dirty="0">
                <a:solidFill>
                  <a:srgbClr val="660066"/>
                </a:solidFill>
                <a:ea typeface="仿宋_GB2312" pitchFamily="49" charset="-122"/>
              </a:rPr>
              <a:t>。</a:t>
            </a:r>
          </a:p>
        </p:txBody>
      </p:sp>
      <p:sp>
        <p:nvSpPr>
          <p:cNvPr id="18437" name="Text Box 5">
            <a:extLst>
              <a:ext uri="{FF2B5EF4-FFF2-40B4-BE49-F238E27FC236}">
                <a16:creationId xmlns:a16="http://schemas.microsoft.com/office/drawing/2014/main" id="{62F21B90-D7A6-4AF9-87AC-E41C6663B8C7}"/>
              </a:ext>
            </a:extLst>
          </p:cNvPr>
          <p:cNvSpPr txBox="1">
            <a:spLocks noChangeArrowheads="1"/>
          </p:cNvSpPr>
          <p:nvPr/>
        </p:nvSpPr>
        <p:spPr bwMode="auto">
          <a:xfrm>
            <a:off x="3707904" y="5733256"/>
            <a:ext cx="33123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b="1" dirty="0">
                <a:solidFill>
                  <a:srgbClr val="00B050"/>
                </a:solidFill>
                <a:ea typeface="仿宋_GB2312" panose="02010609030101010101" pitchFamily="49" charset="-122"/>
              </a:rPr>
              <a:t>P113     </a:t>
            </a:r>
            <a:r>
              <a:rPr lang="zh-CN" altLang="en-US" sz="2400" b="1" dirty="0">
                <a:solidFill>
                  <a:srgbClr val="0000FF"/>
                </a:solidFill>
                <a:ea typeface="仿宋_GB2312" panose="02010609030101010101" pitchFamily="49" charset="-122"/>
              </a:rPr>
              <a:t> </a:t>
            </a:r>
            <a:r>
              <a:rPr lang="en-US" altLang="zh-CN" sz="2400" dirty="0">
                <a:solidFill>
                  <a:srgbClr val="FF0000"/>
                </a:solidFill>
                <a:ea typeface="仿宋_GB2312" panose="02010609030101010101" pitchFamily="49" charset="-122"/>
              </a:rPr>
              <a:t>P116    </a:t>
            </a:r>
            <a:r>
              <a:rPr lang="en-US" altLang="zh-CN" sz="2400" dirty="0">
                <a:solidFill>
                  <a:schemeClr val="accent2"/>
                </a:solidFill>
                <a:ea typeface="仿宋_GB2312" panose="02010609030101010101" pitchFamily="49" charset="-122"/>
              </a:rPr>
              <a:t>P122</a:t>
            </a:r>
            <a:endParaRPr lang="zh-CN" altLang="en-US" sz="2400" dirty="0">
              <a:solidFill>
                <a:schemeClr val="accent2"/>
              </a:solidFill>
              <a:ea typeface="仿宋_GB2312" panose="0201060903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9458" name="图片 2">
            <a:extLst>
              <a:ext uri="{FF2B5EF4-FFF2-40B4-BE49-F238E27FC236}">
                <a16:creationId xmlns:a16="http://schemas.microsoft.com/office/drawing/2014/main" id="{556F13B9-B350-4159-9B49-F7010C2A2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925" y="681038"/>
            <a:ext cx="3052763"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a:extLst>
              <a:ext uri="{FF2B5EF4-FFF2-40B4-BE49-F238E27FC236}">
                <a16:creationId xmlns:a16="http://schemas.microsoft.com/office/drawing/2014/main" id="{59482359-55CB-4D16-A607-38F98FAB5DF9}"/>
              </a:ext>
            </a:extLst>
          </p:cNvPr>
          <p:cNvSpPr>
            <a:spLocks noGrp="1" noChangeArrowheads="1"/>
          </p:cNvSpPr>
          <p:nvPr>
            <p:ph type="title" idx="4294967295"/>
          </p:nvPr>
        </p:nvSpPr>
        <p:spPr>
          <a:xfrm>
            <a:off x="228600" y="228600"/>
            <a:ext cx="8880475" cy="381000"/>
          </a:xfrm>
        </p:spPr>
        <p:txBody>
          <a:bodyPr/>
          <a:lstStyle/>
          <a:p>
            <a:pPr algn="l" eaLnBrk="1" hangingPunct="1"/>
            <a:r>
              <a:rPr lang="en-US" altLang="zh-CN" sz="2800" b="1" dirty="0">
                <a:solidFill>
                  <a:srgbClr val="0000FF"/>
                </a:solidFill>
                <a:ea typeface="仿宋_GB2312" panose="02010609030101010101" pitchFamily="49" charset="-122"/>
              </a:rPr>
              <a:t>4.5.1 </a:t>
            </a:r>
            <a:r>
              <a:rPr lang="zh-CN" altLang="en-US" sz="2800" b="1" dirty="0">
                <a:solidFill>
                  <a:srgbClr val="0000FF"/>
                </a:solidFill>
                <a:ea typeface="仿宋_GB2312" panose="02010609030101010101" pitchFamily="49" charset="-122"/>
              </a:rPr>
              <a:t>构成三端式振荡器的原则（相位判据）</a:t>
            </a:r>
            <a:r>
              <a:rPr lang="en-US" altLang="zh-CN" sz="2800" b="1" dirty="0">
                <a:solidFill>
                  <a:srgbClr val="0000FF"/>
                </a:solidFill>
                <a:ea typeface="仿宋_GB2312" panose="02010609030101010101" pitchFamily="49" charset="-122"/>
              </a:rPr>
              <a:t> </a:t>
            </a: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P115 </a:t>
            </a:r>
            <a:r>
              <a:rPr lang="en-US" altLang="zh-CN" sz="2800" b="1" dirty="0">
                <a:solidFill>
                  <a:srgbClr val="0000FF"/>
                </a:solidFill>
                <a:ea typeface="仿宋_GB2312" panose="02010609030101010101" pitchFamily="49" charset="-122"/>
              </a:rPr>
              <a:t> </a:t>
            </a:r>
            <a:r>
              <a:rPr lang="en-US" altLang="zh-CN" sz="2800" b="1" dirty="0">
                <a:solidFill>
                  <a:srgbClr val="FF0000"/>
                </a:solidFill>
                <a:ea typeface="仿宋_GB2312" panose="02010609030101010101" pitchFamily="49" charset="-122"/>
              </a:rPr>
              <a:t>P118</a:t>
            </a:r>
            <a:endParaRPr lang="zh-CN" altLang="en-US" sz="2800" b="1" dirty="0">
              <a:solidFill>
                <a:srgbClr val="0000FF"/>
              </a:solidFill>
              <a:ea typeface="仿宋_GB2312" panose="02010609030101010101" pitchFamily="49" charset="-122"/>
            </a:endParaRPr>
          </a:p>
        </p:txBody>
      </p:sp>
      <p:graphicFrame>
        <p:nvGraphicFramePr>
          <p:cNvPr id="19460" name="Object 5">
            <a:extLst>
              <a:ext uri="{FF2B5EF4-FFF2-40B4-BE49-F238E27FC236}">
                <a16:creationId xmlns:a16="http://schemas.microsoft.com/office/drawing/2014/main" id="{ACD9623C-6F7B-4E27-A4A1-4FE4772BEF79}"/>
              </a:ext>
            </a:extLst>
          </p:cNvPr>
          <p:cNvGraphicFramePr>
            <a:graphicFrameLocks noChangeAspect="1"/>
          </p:cNvGraphicFramePr>
          <p:nvPr>
            <p:extLst>
              <p:ext uri="{D42A27DB-BD31-4B8C-83A1-F6EECF244321}">
                <p14:modId xmlns:p14="http://schemas.microsoft.com/office/powerpoint/2010/main" val="747867776"/>
              </p:ext>
            </p:extLst>
          </p:nvPr>
        </p:nvGraphicFramePr>
        <p:xfrm>
          <a:off x="3960811" y="1359695"/>
          <a:ext cx="1327150" cy="903003"/>
        </p:xfrm>
        <a:graphic>
          <a:graphicData uri="http://schemas.openxmlformats.org/presentationml/2006/ole">
            <mc:AlternateContent xmlns:mc="http://schemas.openxmlformats.org/markup-compatibility/2006">
              <mc:Choice xmlns:v="urn:schemas-microsoft-com:vml" Requires="v">
                <p:oleObj spid="_x0000_s20073" name="公式" r:id="rId4" imgW="701218" imgH="609653" progId="Equation.3">
                  <p:embed/>
                </p:oleObj>
              </mc:Choice>
              <mc:Fallback>
                <p:oleObj name="公式" r:id="rId4" imgW="701218" imgH="609653"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811" y="1359695"/>
                        <a:ext cx="1327150" cy="903003"/>
                      </a:xfrm>
                      <a:prstGeom prst="rect">
                        <a:avLst/>
                      </a:prstGeom>
                      <a:solidFill>
                        <a:schemeClr val="bg1"/>
                      </a:solidFill>
                      <a:ln>
                        <a:noFill/>
                      </a:ln>
                    </p:spPr>
                  </p:pic>
                </p:oleObj>
              </mc:Fallback>
            </mc:AlternateContent>
          </a:graphicData>
        </a:graphic>
      </p:graphicFrame>
      <p:sp>
        <p:nvSpPr>
          <p:cNvPr id="19461" name="Rectangle 7">
            <a:extLst>
              <a:ext uri="{FF2B5EF4-FFF2-40B4-BE49-F238E27FC236}">
                <a16:creationId xmlns:a16="http://schemas.microsoft.com/office/drawing/2014/main" id="{31C749F8-4012-4B3D-9508-40214660BC5E}"/>
              </a:ext>
            </a:extLst>
          </p:cNvPr>
          <p:cNvSpPr>
            <a:spLocks noChangeArrowheads="1"/>
          </p:cNvSpPr>
          <p:nvPr/>
        </p:nvSpPr>
        <p:spPr bwMode="auto">
          <a:xfrm>
            <a:off x="85725" y="623888"/>
            <a:ext cx="425767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dirty="0">
                <a:solidFill>
                  <a:srgbClr val="660066"/>
                </a:solidFill>
                <a:ea typeface="仿宋_GB2312" panose="02010609030101010101" pitchFamily="49" charset="-122"/>
              </a:rPr>
              <a:t>如图，假设：</a:t>
            </a:r>
            <a:endParaRPr lang="en-US" altLang="zh-CN" sz="2000" dirty="0">
              <a:solidFill>
                <a:srgbClr val="660066"/>
              </a:solidFill>
              <a:ea typeface="仿宋_GB2312" panose="02010609030101010101" pitchFamily="49" charset="-122"/>
            </a:endParaRPr>
          </a:p>
          <a:p>
            <a:pPr>
              <a:buFontTx/>
              <a:buNone/>
            </a:pPr>
            <a:r>
              <a:rPr lang="en-US" altLang="zh-CN" sz="2000" dirty="0">
                <a:solidFill>
                  <a:srgbClr val="660066"/>
                </a:solidFill>
                <a:ea typeface="仿宋_GB2312" panose="02010609030101010101" pitchFamily="49" charset="-122"/>
                <a:cs typeface="Times New Roman" panose="02020603050405020304" pitchFamily="18" charset="0"/>
              </a:rPr>
              <a:t>    </a:t>
            </a:r>
            <a:r>
              <a:rPr lang="zh-CN" altLang="en-US" sz="2000" dirty="0">
                <a:solidFill>
                  <a:srgbClr val="660066"/>
                </a:solidFill>
                <a:ea typeface="仿宋_GB2312" panose="02010609030101010101" pitchFamily="49" charset="-122"/>
                <a:cs typeface="Times New Roman" panose="02020603050405020304" pitchFamily="18" charset="0"/>
              </a:rPr>
              <a:t>① </a:t>
            </a:r>
            <a:r>
              <a:rPr lang="zh-CN" altLang="en-US" sz="2000" dirty="0">
                <a:solidFill>
                  <a:srgbClr val="660066"/>
                </a:solidFill>
                <a:ea typeface="仿宋_GB2312" panose="02010609030101010101" pitchFamily="49" charset="-122"/>
              </a:rPr>
              <a:t>不计晶体管的电抗效应；</a:t>
            </a:r>
          </a:p>
          <a:p>
            <a:pPr>
              <a:buFontTx/>
              <a:buNone/>
            </a:pPr>
            <a:r>
              <a:rPr lang="zh-CN" altLang="en-US" sz="2000" dirty="0">
                <a:solidFill>
                  <a:srgbClr val="660066"/>
                </a:solidFill>
                <a:ea typeface="仿宋_GB2312" panose="02010609030101010101" pitchFamily="49" charset="-122"/>
              </a:rPr>
              <a:t>    ② </a:t>
            </a:r>
            <a:r>
              <a:rPr lang="en-US" altLang="zh-CN" sz="2000" i="1" dirty="0">
                <a:solidFill>
                  <a:srgbClr val="660066"/>
                </a:solidFill>
                <a:ea typeface="仿宋_GB2312" panose="02010609030101010101" pitchFamily="49" charset="-122"/>
              </a:rPr>
              <a:t>LC</a:t>
            </a:r>
            <a:r>
              <a:rPr lang="zh-CN" altLang="en-US" sz="2000" dirty="0">
                <a:solidFill>
                  <a:srgbClr val="660066"/>
                </a:solidFill>
                <a:ea typeface="仿宋_GB2312" panose="02010609030101010101" pitchFamily="49" charset="-122"/>
              </a:rPr>
              <a:t>回路由纯电抗组成，即：</a:t>
            </a:r>
          </a:p>
        </p:txBody>
      </p:sp>
      <p:graphicFrame>
        <p:nvGraphicFramePr>
          <p:cNvPr id="19462" name="Object 8">
            <a:extLst>
              <a:ext uri="{FF2B5EF4-FFF2-40B4-BE49-F238E27FC236}">
                <a16:creationId xmlns:a16="http://schemas.microsoft.com/office/drawing/2014/main" id="{D6440678-6A13-4FE0-AE70-199F4C55AEB3}"/>
              </a:ext>
            </a:extLst>
          </p:cNvPr>
          <p:cNvGraphicFramePr>
            <a:graphicFrameLocks noChangeAspect="1"/>
          </p:cNvGraphicFramePr>
          <p:nvPr>
            <p:extLst>
              <p:ext uri="{D42A27DB-BD31-4B8C-83A1-F6EECF244321}">
                <p14:modId xmlns:p14="http://schemas.microsoft.com/office/powerpoint/2010/main" val="883490801"/>
              </p:ext>
            </p:extLst>
          </p:nvPr>
        </p:nvGraphicFramePr>
        <p:xfrm>
          <a:off x="1731308" y="2877551"/>
          <a:ext cx="2184400" cy="409575"/>
        </p:xfrm>
        <a:graphic>
          <a:graphicData uri="http://schemas.openxmlformats.org/presentationml/2006/ole">
            <mc:AlternateContent xmlns:mc="http://schemas.openxmlformats.org/markup-compatibility/2006">
              <mc:Choice xmlns:v="urn:schemas-microsoft-com:vml" Requires="v">
                <p:oleObj spid="_x0000_s20074" name="公式" r:id="rId6" imgW="1142970" imgH="152295" progId="Equation.3">
                  <p:embed/>
                </p:oleObj>
              </mc:Choice>
              <mc:Fallback>
                <p:oleObj name="公式" r:id="rId6" imgW="1142970" imgH="152295"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1308" y="2877551"/>
                        <a:ext cx="2184400" cy="409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3" name="Text Box 9">
            <a:extLst>
              <a:ext uri="{FF2B5EF4-FFF2-40B4-BE49-F238E27FC236}">
                <a16:creationId xmlns:a16="http://schemas.microsoft.com/office/drawing/2014/main" id="{2319D66E-6C9C-4456-84BF-25B410E7E412}"/>
              </a:ext>
            </a:extLst>
          </p:cNvPr>
          <p:cNvSpPr txBox="1">
            <a:spLocks noChangeArrowheads="1"/>
          </p:cNvSpPr>
          <p:nvPr/>
        </p:nvSpPr>
        <p:spPr bwMode="auto">
          <a:xfrm>
            <a:off x="109772" y="2254061"/>
            <a:ext cx="5241926"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ea typeface="仿宋_GB2312" panose="02010609030101010101" pitchFamily="49" charset="-122"/>
              </a:rPr>
              <a:t> 为了满足相位条件，回路引出的三个端点应如何与晶体管的三个电极相连接？</a:t>
            </a:r>
          </a:p>
        </p:txBody>
      </p:sp>
      <p:sp>
        <p:nvSpPr>
          <p:cNvPr id="19464" name="Text Box 10">
            <a:extLst>
              <a:ext uri="{FF2B5EF4-FFF2-40B4-BE49-F238E27FC236}">
                <a16:creationId xmlns:a16="http://schemas.microsoft.com/office/drawing/2014/main" id="{6A1CF911-0999-4165-B751-D4E0CB08D6AE}"/>
              </a:ext>
            </a:extLst>
          </p:cNvPr>
          <p:cNvSpPr txBox="1">
            <a:spLocks noChangeArrowheads="1"/>
          </p:cNvSpPr>
          <p:nvPr/>
        </p:nvSpPr>
        <p:spPr bwMode="auto">
          <a:xfrm>
            <a:off x="188912" y="2837422"/>
            <a:ext cx="1871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660066"/>
                </a:solidFill>
                <a:ea typeface="仿宋_GB2312" panose="02010609030101010101" pitchFamily="49" charset="-122"/>
              </a:rPr>
              <a:t>回路谐振时：</a:t>
            </a:r>
          </a:p>
        </p:txBody>
      </p:sp>
      <p:graphicFrame>
        <p:nvGraphicFramePr>
          <p:cNvPr id="19465" name="Object 11">
            <a:extLst>
              <a:ext uri="{FF2B5EF4-FFF2-40B4-BE49-F238E27FC236}">
                <a16:creationId xmlns:a16="http://schemas.microsoft.com/office/drawing/2014/main" id="{2408F154-2054-4D50-868B-1160DE80CCDB}"/>
              </a:ext>
            </a:extLst>
          </p:cNvPr>
          <p:cNvGraphicFramePr>
            <a:graphicFrameLocks noChangeAspect="1"/>
          </p:cNvGraphicFramePr>
          <p:nvPr>
            <p:extLst>
              <p:ext uri="{D42A27DB-BD31-4B8C-83A1-F6EECF244321}">
                <p14:modId xmlns:p14="http://schemas.microsoft.com/office/powerpoint/2010/main" val="959658676"/>
              </p:ext>
            </p:extLst>
          </p:nvPr>
        </p:nvGraphicFramePr>
        <p:xfrm>
          <a:off x="1038604" y="3193491"/>
          <a:ext cx="2028825" cy="430213"/>
        </p:xfrm>
        <a:graphic>
          <a:graphicData uri="http://schemas.openxmlformats.org/presentationml/2006/ole">
            <mc:AlternateContent xmlns:mc="http://schemas.openxmlformats.org/markup-compatibility/2006">
              <mc:Choice xmlns:v="urn:schemas-microsoft-com:vml" Requires="v">
                <p:oleObj spid="_x0000_s20075" name="公式" r:id="rId8" imgW="1005662" imgH="152295" progId="Equation.3">
                  <p:embed/>
                </p:oleObj>
              </mc:Choice>
              <mc:Fallback>
                <p:oleObj name="公式" r:id="rId8" imgW="1005662" imgH="152295"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8604" y="3193491"/>
                        <a:ext cx="2028825" cy="430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9466" name="Object 12">
                <a:extLst>
                  <a:ext uri="{FF2B5EF4-FFF2-40B4-BE49-F238E27FC236}">
                    <a16:creationId xmlns:a16="http://schemas.microsoft.com/office/drawing/2014/main" id="{8199A5C8-A3CF-4380-A326-695F8338F0BC}"/>
                  </a:ext>
                </a:extLst>
              </p:cNvPr>
              <p:cNvSpPr txBox="1"/>
              <p:nvPr/>
            </p:nvSpPr>
            <p:spPr bwMode="auto">
              <a:xfrm>
                <a:off x="6068079" y="3922969"/>
                <a:ext cx="2689225" cy="711200"/>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𝐹</m:t>
                          </m:r>
                        </m:e>
                      </m:ac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𝑉</m:t>
                                  </m:r>
                                </m:e>
                              </m:acc>
                            </m:e>
                            <m:sub>
                              <m:r>
                                <m:rPr>
                                  <m:sty m:val="p"/>
                                </m:rPr>
                                <a:rPr lang="zh-CN" altLang="en-US" i="0">
                                  <a:solidFill>
                                    <a:srgbClr val="000000"/>
                                  </a:solidFill>
                                  <a:latin typeface="Cambria Math" panose="02040503050406030204" pitchFamily="18" charset="0"/>
                                </a:rPr>
                                <m:t>f</m:t>
                              </m:r>
                            </m:sub>
                          </m:sSub>
                        </m:num>
                        <m:den>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𝑉</m:t>
                                  </m:r>
                                </m:e>
                              </m:acc>
                            </m:e>
                            <m:sub>
                              <m:r>
                                <m:rPr>
                                  <m:sty m:val="p"/>
                                </m:rPr>
                                <a:rPr lang="zh-CN" altLang="en-US" i="0">
                                  <a:solidFill>
                                    <a:srgbClr val="000000"/>
                                  </a:solidFill>
                                  <a:latin typeface="Cambria Math" panose="02040503050406030204" pitchFamily="18" charset="0"/>
                                </a:rPr>
                                <m:t>o</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r>
                            <m:rPr>
                              <m:sty m:val="p"/>
                            </m:rPr>
                            <a:rPr lang="zh-CN" altLang="en-US" i="0">
                              <a:solidFill>
                                <a:srgbClr val="000000"/>
                              </a:solidFill>
                              <a:latin typeface="Cambria Math" panose="02040503050406030204" pitchFamily="18" charset="0"/>
                            </a:rPr>
                            <m:t>j</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m:rPr>
                                  <m:nor/>
                                </m:rPr>
                                <a:rPr lang="zh-CN" altLang="en-US" i="0">
                                  <a:solidFill>
                                    <a:srgbClr val="000000"/>
                                  </a:solidFill>
                                  <a:latin typeface="Cambria Math" panose="02040503050406030204" pitchFamily="18" charset="0"/>
                                </a:rPr>
                                <m:t>be</m:t>
                              </m:r>
                            </m:sub>
                          </m:sSub>
                        </m:num>
                        <m:den>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𝐼</m:t>
                              </m:r>
                            </m:e>
                          </m:acc>
                          <m:r>
                            <m:rPr>
                              <m:sty m:val="p"/>
                            </m:rPr>
                            <a:rPr lang="zh-CN" altLang="en-US" i="0">
                              <a:solidFill>
                                <a:srgbClr val="000000"/>
                              </a:solidFill>
                              <a:latin typeface="Cambria Math" panose="02040503050406030204" pitchFamily="18" charset="0"/>
                            </a:rPr>
                            <m:t>j</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m:rPr>
                                  <m:nor/>
                                </m:rPr>
                                <a:rPr lang="zh-CN" altLang="en-US" i="0">
                                  <a:solidFill>
                                    <a:srgbClr val="000000"/>
                                  </a:solidFill>
                                  <a:latin typeface="Cambria Math" panose="02040503050406030204" pitchFamily="18" charset="0"/>
                                </a:rPr>
                                <m:t>ce</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m:rPr>
                                  <m:nor/>
                                </m:rPr>
                                <a:rPr lang="zh-CN" altLang="en-US" i="0">
                                  <a:solidFill>
                                    <a:srgbClr val="000000"/>
                                  </a:solidFill>
                                  <a:latin typeface="Cambria Math" panose="02040503050406030204" pitchFamily="18" charset="0"/>
                                </a:rPr>
                                <m:t>be</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m:rPr>
                                  <m:nor/>
                                </m:rPr>
                                <a:rPr lang="zh-CN" altLang="en-US" i="0">
                                  <a:solidFill>
                                    <a:srgbClr val="000000"/>
                                  </a:solidFill>
                                  <a:latin typeface="Cambria Math" panose="02040503050406030204" pitchFamily="18" charset="0"/>
                                </a:rPr>
                                <m:t>ce</m:t>
                              </m:r>
                            </m:sub>
                          </m:sSub>
                        </m:den>
                      </m:f>
                    </m:oMath>
                  </m:oMathPara>
                </a14:m>
                <a:endParaRPr lang="zh-CN" altLang="en-US" dirty="0"/>
              </a:p>
            </p:txBody>
          </p:sp>
        </mc:Choice>
        <mc:Fallback xmlns="">
          <p:sp>
            <p:nvSpPr>
              <p:cNvPr id="19466" name="Object 12">
                <a:extLst>
                  <a:ext uri="{FF2B5EF4-FFF2-40B4-BE49-F238E27FC236}">
                    <a16:creationId xmlns:a16="http://schemas.microsoft.com/office/drawing/2014/main" id="{8199A5C8-A3CF-4380-A326-695F8338F0BC}"/>
                  </a:ext>
                </a:extLst>
              </p:cNvPr>
              <p:cNvSpPr txBox="1">
                <a:spLocks noRot="1" noChangeAspect="1" noMove="1" noResize="1" noEditPoints="1" noAdjustHandles="1" noChangeArrowheads="1" noChangeShapeType="1" noTextEdit="1"/>
              </p:cNvSpPr>
              <p:nvPr/>
            </p:nvSpPr>
            <p:spPr bwMode="auto">
              <a:xfrm>
                <a:off x="6068079" y="3922969"/>
                <a:ext cx="2689225" cy="711200"/>
              </a:xfrm>
              <a:prstGeom prst="rect">
                <a:avLst/>
              </a:prstGeom>
              <a:blipFill>
                <a:blip r:embed="rId10"/>
                <a:stretch>
                  <a:fillRect/>
                </a:stretch>
              </a:blipFill>
              <a:ln>
                <a:noFill/>
              </a:ln>
            </p:spPr>
            <p:txBody>
              <a:bodyPr/>
              <a:lstStyle/>
              <a:p>
                <a:r>
                  <a:rPr lang="zh-CN" altLang="en-US">
                    <a:noFill/>
                  </a:rPr>
                  <a:t> </a:t>
                </a:r>
              </a:p>
            </p:txBody>
          </p:sp>
        </mc:Fallback>
      </mc:AlternateContent>
      <p:sp>
        <p:nvSpPr>
          <p:cNvPr id="19467" name="Text Box 13">
            <a:extLst>
              <a:ext uri="{FF2B5EF4-FFF2-40B4-BE49-F238E27FC236}">
                <a16:creationId xmlns:a16="http://schemas.microsoft.com/office/drawing/2014/main" id="{EBE47F83-2479-4712-A36C-023E54F4F678}"/>
              </a:ext>
            </a:extLst>
          </p:cNvPr>
          <p:cNvSpPr txBox="1">
            <a:spLocks noChangeArrowheads="1"/>
          </p:cNvSpPr>
          <p:nvPr/>
        </p:nvSpPr>
        <p:spPr bwMode="auto">
          <a:xfrm>
            <a:off x="2948642" y="3198880"/>
            <a:ext cx="4464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ea typeface="仿宋_GB2312" panose="02010609030101010101" pitchFamily="49" charset="-122"/>
              </a:rPr>
              <a:t>（此式可以估算谐振频率</a:t>
            </a:r>
            <a:r>
              <a:rPr lang="en-US" altLang="zh-CN" sz="2000" i="1" dirty="0">
                <a:solidFill>
                  <a:srgbClr val="0000FF"/>
                </a:solidFill>
                <a:ea typeface="仿宋_GB2312" panose="02010609030101010101" pitchFamily="49" charset="-122"/>
              </a:rPr>
              <a:t>f</a:t>
            </a:r>
            <a:r>
              <a:rPr lang="en-US" altLang="zh-CN" sz="2000" baseline="-25000" dirty="0">
                <a:solidFill>
                  <a:srgbClr val="0000FF"/>
                </a:solidFill>
                <a:ea typeface="仿宋_GB2312" panose="02010609030101010101" pitchFamily="49" charset="-122"/>
              </a:rPr>
              <a:t>0</a:t>
            </a:r>
            <a:r>
              <a:rPr lang="en-US" altLang="zh-CN" sz="2000" dirty="0">
                <a:solidFill>
                  <a:srgbClr val="0000FF"/>
                </a:solidFill>
                <a:ea typeface="仿宋_GB2312" panose="02010609030101010101" pitchFamily="49" charset="-122"/>
              </a:rPr>
              <a:t> </a:t>
            </a:r>
            <a:r>
              <a:rPr lang="zh-CN" altLang="en-US" sz="2000" dirty="0">
                <a:solidFill>
                  <a:srgbClr val="0000FF"/>
                </a:solidFill>
                <a:ea typeface="仿宋_GB2312" panose="02010609030101010101" pitchFamily="49" charset="-122"/>
              </a:rPr>
              <a:t>）</a:t>
            </a:r>
          </a:p>
        </p:txBody>
      </p:sp>
      <p:sp>
        <p:nvSpPr>
          <p:cNvPr id="19468" name="Text Box 14">
            <a:extLst>
              <a:ext uri="{FF2B5EF4-FFF2-40B4-BE49-F238E27FC236}">
                <a16:creationId xmlns:a16="http://schemas.microsoft.com/office/drawing/2014/main" id="{EFCB7A70-BFB4-4F72-B289-12D2156BC38E}"/>
              </a:ext>
            </a:extLst>
          </p:cNvPr>
          <p:cNvSpPr txBox="1">
            <a:spLocks noChangeArrowheads="1"/>
          </p:cNvSpPr>
          <p:nvPr/>
        </p:nvSpPr>
        <p:spPr bwMode="auto">
          <a:xfrm>
            <a:off x="521356" y="3223234"/>
            <a:ext cx="86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ea typeface="仿宋_GB2312" panose="02010609030101010101" pitchFamily="49" charset="-122"/>
              </a:rPr>
              <a:t>∴</a:t>
            </a:r>
          </a:p>
        </p:txBody>
      </p:sp>
      <p:sp>
        <p:nvSpPr>
          <p:cNvPr id="19469" name="Text Box 15">
            <a:extLst>
              <a:ext uri="{FF2B5EF4-FFF2-40B4-BE49-F238E27FC236}">
                <a16:creationId xmlns:a16="http://schemas.microsoft.com/office/drawing/2014/main" id="{700A6334-2E40-4C36-82A0-F1E3CD8BAA76}"/>
              </a:ext>
            </a:extLst>
          </p:cNvPr>
          <p:cNvSpPr txBox="1">
            <a:spLocks noChangeArrowheads="1"/>
          </p:cNvSpPr>
          <p:nvPr/>
        </p:nvSpPr>
        <p:spPr bwMode="auto">
          <a:xfrm>
            <a:off x="44216" y="3715331"/>
            <a:ext cx="7143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660066"/>
                </a:solidFill>
                <a:ea typeface="仿宋_GB2312" panose="02010609030101010101" pitchFamily="49" charset="-122"/>
              </a:rPr>
              <a:t>∵放大器倒相</a:t>
            </a:r>
            <a:r>
              <a:rPr lang="en-US" altLang="zh-CN" sz="2000" dirty="0">
                <a:solidFill>
                  <a:srgbClr val="660066"/>
                </a:solidFill>
                <a:ea typeface="仿宋_GB2312" panose="02010609030101010101" pitchFamily="49" charset="-122"/>
              </a:rPr>
              <a:t>180</a:t>
            </a:r>
            <a:r>
              <a:rPr lang="en-US" altLang="zh-CN" sz="2000" dirty="0">
                <a:solidFill>
                  <a:srgbClr val="660066"/>
                </a:solidFill>
                <a:latin typeface="宋体" panose="02010600030101010101" pitchFamily="2" charset="-122"/>
              </a:rPr>
              <a:t>º</a:t>
            </a:r>
            <a:r>
              <a:rPr lang="zh-CN" altLang="en-US" sz="2000" dirty="0">
                <a:solidFill>
                  <a:srgbClr val="660066"/>
                </a:solidFill>
                <a:latin typeface="宋体" panose="02010600030101010101" pitchFamily="2" charset="-122"/>
              </a:rPr>
              <a:t>（</a:t>
            </a:r>
            <a:r>
              <a:rPr lang="zh-CN" altLang="en-US" sz="2000" dirty="0">
                <a:solidFill>
                  <a:srgbClr val="FF0000"/>
                </a:solidFill>
                <a:latin typeface="宋体" panose="02010600030101010101" pitchFamily="2" charset="-122"/>
              </a:rPr>
              <a:t>反相放大</a:t>
            </a:r>
            <a:r>
              <a:rPr lang="zh-CN" altLang="en-US" sz="2000" dirty="0">
                <a:solidFill>
                  <a:srgbClr val="660066"/>
                </a:solidFill>
                <a:latin typeface="宋体" panose="02010600030101010101" pitchFamily="2" charset="-122"/>
              </a:rPr>
              <a:t>）</a:t>
            </a:r>
            <a:r>
              <a:rPr lang="en-US" altLang="zh-CN" sz="2000" dirty="0">
                <a:solidFill>
                  <a:srgbClr val="660066"/>
                </a:solidFill>
                <a:ea typeface="仿宋_GB2312" panose="02010609030101010101" pitchFamily="49" charset="-122"/>
              </a:rPr>
              <a:t> </a:t>
            </a:r>
            <a:endParaRPr lang="zh-CN" altLang="en-US" sz="2000" dirty="0">
              <a:solidFill>
                <a:srgbClr val="660066"/>
              </a:solidFill>
              <a:ea typeface="仿宋_GB2312" panose="02010609030101010101" pitchFamily="49" charset="-122"/>
            </a:endParaRPr>
          </a:p>
          <a:p>
            <a:pPr eaLnBrk="1" hangingPunct="1">
              <a:spcBef>
                <a:spcPct val="0"/>
              </a:spcBef>
              <a:buFontTx/>
              <a:buNone/>
            </a:pPr>
            <a:r>
              <a:rPr lang="zh-CN" altLang="en-US" sz="2000" dirty="0">
                <a:solidFill>
                  <a:srgbClr val="660066"/>
                </a:solidFill>
                <a:ea typeface="仿宋_GB2312" panose="02010609030101010101" pitchFamily="49" charset="-122"/>
              </a:rPr>
              <a:t>∴反馈</a:t>
            </a:r>
            <a:r>
              <a:rPr lang="en-US" altLang="zh-CN" sz="2000" i="1" dirty="0">
                <a:solidFill>
                  <a:srgbClr val="660066"/>
                </a:solidFill>
                <a:ea typeface="仿宋_GB2312" panose="02010609030101010101" pitchFamily="49" charset="-122"/>
              </a:rPr>
              <a:t>v</a:t>
            </a:r>
            <a:r>
              <a:rPr lang="en-US" altLang="zh-CN" sz="2000" baseline="-25000" dirty="0">
                <a:solidFill>
                  <a:srgbClr val="660066"/>
                </a:solidFill>
                <a:ea typeface="仿宋_GB2312" panose="02010609030101010101" pitchFamily="49" charset="-122"/>
              </a:rPr>
              <a:t>f</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和</a:t>
            </a:r>
            <a:r>
              <a:rPr lang="en-US" altLang="zh-CN" sz="2000" i="1" dirty="0" err="1">
                <a:solidFill>
                  <a:srgbClr val="660066"/>
                </a:solidFill>
                <a:ea typeface="仿宋_GB2312" panose="02010609030101010101" pitchFamily="49" charset="-122"/>
              </a:rPr>
              <a:t>v</a:t>
            </a:r>
            <a:r>
              <a:rPr lang="en-US" altLang="zh-CN" sz="2000" baseline="-25000" dirty="0" err="1">
                <a:solidFill>
                  <a:srgbClr val="660066"/>
                </a:solidFill>
                <a:ea typeface="仿宋_GB2312" panose="02010609030101010101" pitchFamily="49" charset="-122"/>
              </a:rPr>
              <a:t>o</a:t>
            </a:r>
            <a:r>
              <a:rPr lang="zh-CN" altLang="en-US" sz="2000" dirty="0">
                <a:solidFill>
                  <a:srgbClr val="660066"/>
                </a:solidFill>
                <a:ea typeface="仿宋_GB2312" panose="02010609030101010101" pitchFamily="49" charset="-122"/>
              </a:rPr>
              <a:t>必须反相，才能满足相位条件（正反馈）：</a:t>
            </a:r>
          </a:p>
        </p:txBody>
      </p:sp>
      <p:sp>
        <p:nvSpPr>
          <p:cNvPr id="19470" name="Rectangle 3">
            <a:extLst>
              <a:ext uri="{FF2B5EF4-FFF2-40B4-BE49-F238E27FC236}">
                <a16:creationId xmlns:a16="http://schemas.microsoft.com/office/drawing/2014/main" id="{47F95517-36EC-4C52-B653-71BEEEC7A742}"/>
              </a:ext>
            </a:extLst>
          </p:cNvPr>
          <p:cNvSpPr>
            <a:spLocks noChangeArrowheads="1"/>
          </p:cNvSpPr>
          <p:nvPr/>
        </p:nvSpPr>
        <p:spPr bwMode="auto">
          <a:xfrm>
            <a:off x="73573" y="4486576"/>
            <a:ext cx="9058275"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dirty="0">
                <a:solidFill>
                  <a:srgbClr val="0000FF"/>
                </a:solidFill>
                <a:ea typeface="仿宋_GB2312" panose="02010609030101010101" pitchFamily="49" charset="-122"/>
              </a:rPr>
              <a:t>由上面的两个式子可以得出结论</a:t>
            </a:r>
            <a:r>
              <a:rPr lang="en-US" altLang="zh-CN" sz="2000" dirty="0">
                <a:solidFill>
                  <a:srgbClr val="0000FF"/>
                </a:solidFill>
                <a:ea typeface="仿宋_GB2312" panose="02010609030101010101" pitchFamily="49" charset="-122"/>
              </a:rPr>
              <a:t>:</a:t>
            </a:r>
          </a:p>
          <a:p>
            <a:pPr>
              <a:buFontTx/>
              <a:buNone/>
            </a:pPr>
            <a:r>
              <a:rPr lang="zh-CN" altLang="en-US" sz="2000" dirty="0">
                <a:solidFill>
                  <a:srgbClr val="0000FF"/>
                </a:solidFill>
                <a:ea typeface="仿宋_GB2312" panose="02010609030101010101" pitchFamily="49" charset="-122"/>
              </a:rPr>
              <a:t>   </a:t>
            </a:r>
            <a:r>
              <a:rPr lang="en-US" altLang="zh-CN" sz="2000" i="1" dirty="0" err="1">
                <a:solidFill>
                  <a:srgbClr val="0000FF"/>
                </a:solidFill>
                <a:ea typeface="仿宋_GB2312" panose="02010609030101010101" pitchFamily="49" charset="-122"/>
              </a:rPr>
              <a:t>X</a:t>
            </a:r>
            <a:r>
              <a:rPr lang="en-US" altLang="zh-CN" sz="2000" baseline="-25000" dirty="0" err="1">
                <a:solidFill>
                  <a:srgbClr val="0000FF"/>
                </a:solidFill>
                <a:ea typeface="仿宋_GB2312" panose="02010609030101010101" pitchFamily="49" charset="-122"/>
              </a:rPr>
              <a:t>ce</a:t>
            </a:r>
            <a:r>
              <a:rPr lang="zh-CN" altLang="en-US" sz="2000" dirty="0">
                <a:solidFill>
                  <a:srgbClr val="0000FF"/>
                </a:solidFill>
                <a:ea typeface="仿宋_GB2312" panose="02010609030101010101" pitchFamily="49" charset="-122"/>
              </a:rPr>
              <a:t>和</a:t>
            </a:r>
            <a:r>
              <a:rPr lang="en-US" altLang="zh-CN" sz="2000" i="1" dirty="0" err="1">
                <a:solidFill>
                  <a:srgbClr val="0000FF"/>
                </a:solidFill>
                <a:ea typeface="仿宋_GB2312" panose="02010609030101010101" pitchFamily="49" charset="-122"/>
              </a:rPr>
              <a:t>X</a:t>
            </a:r>
            <a:r>
              <a:rPr lang="en-US" altLang="zh-CN" sz="2000" baseline="-25000" dirty="0" err="1">
                <a:solidFill>
                  <a:srgbClr val="0000FF"/>
                </a:solidFill>
                <a:ea typeface="仿宋_GB2312" panose="02010609030101010101" pitchFamily="49" charset="-122"/>
              </a:rPr>
              <a:t>be</a:t>
            </a:r>
            <a:r>
              <a:rPr lang="zh-CN" altLang="en-US" sz="2000" dirty="0">
                <a:solidFill>
                  <a:srgbClr val="0000FF"/>
                </a:solidFill>
                <a:ea typeface="仿宋_GB2312" panose="02010609030101010101" pitchFamily="49" charset="-122"/>
              </a:rPr>
              <a:t>必须同性质，才能保证</a:t>
            </a:r>
            <a:r>
              <a:rPr lang="en-US" altLang="zh-CN" sz="2000" i="1" dirty="0">
                <a:solidFill>
                  <a:srgbClr val="0000FF"/>
                </a:solidFill>
                <a:ea typeface="仿宋_GB2312" panose="02010609030101010101" pitchFamily="49" charset="-122"/>
              </a:rPr>
              <a:t>v</a:t>
            </a:r>
            <a:r>
              <a:rPr lang="en-US" altLang="zh-CN" sz="2000" baseline="-25000" dirty="0">
                <a:solidFill>
                  <a:srgbClr val="0000FF"/>
                </a:solidFill>
                <a:ea typeface="仿宋_GB2312" panose="02010609030101010101" pitchFamily="49" charset="-122"/>
              </a:rPr>
              <a:t>f</a:t>
            </a:r>
            <a:r>
              <a:rPr lang="zh-CN" altLang="en-US" sz="2000" dirty="0">
                <a:solidFill>
                  <a:srgbClr val="0000FF"/>
                </a:solidFill>
                <a:ea typeface="仿宋_GB2312" panose="02010609030101010101" pitchFamily="49" charset="-122"/>
              </a:rPr>
              <a:t>和</a:t>
            </a:r>
            <a:r>
              <a:rPr lang="en-US" altLang="zh-CN" sz="2000" i="1" dirty="0" err="1">
                <a:solidFill>
                  <a:srgbClr val="0000FF"/>
                </a:solidFill>
                <a:ea typeface="仿宋_GB2312" panose="02010609030101010101" pitchFamily="49" charset="-122"/>
              </a:rPr>
              <a:t>v</a:t>
            </a:r>
            <a:r>
              <a:rPr lang="en-US" altLang="zh-CN" sz="2000" baseline="-25000" dirty="0" err="1">
                <a:solidFill>
                  <a:srgbClr val="0000FF"/>
                </a:solidFill>
                <a:ea typeface="仿宋_GB2312" panose="02010609030101010101" pitchFamily="49" charset="-122"/>
              </a:rPr>
              <a:t>o</a:t>
            </a:r>
            <a:r>
              <a:rPr lang="en-US" altLang="zh-CN" sz="2000" dirty="0">
                <a:solidFill>
                  <a:srgbClr val="0000FF"/>
                </a:solidFill>
                <a:ea typeface="仿宋_GB2312" panose="02010609030101010101" pitchFamily="49" charset="-122"/>
              </a:rPr>
              <a:t> </a:t>
            </a:r>
            <a:r>
              <a:rPr lang="zh-CN" altLang="en-US" sz="2000" dirty="0">
                <a:solidFill>
                  <a:srgbClr val="0000FF"/>
                </a:solidFill>
                <a:ea typeface="仿宋_GB2312" panose="02010609030101010101" pitchFamily="49" charset="-122"/>
              </a:rPr>
              <a:t>反相。（</a:t>
            </a:r>
            <a:r>
              <a:rPr lang="zh-CN" altLang="en-US" sz="2000" dirty="0">
                <a:solidFill>
                  <a:srgbClr val="FF0000"/>
                </a:solidFill>
                <a:ea typeface="仿宋_GB2312" panose="02010609030101010101" pitchFamily="49" charset="-122"/>
              </a:rPr>
              <a:t>否则</a:t>
            </a:r>
            <a:r>
              <a:rPr lang="en-US" altLang="zh-CN" sz="2000" i="1" dirty="0">
                <a:solidFill>
                  <a:srgbClr val="FF0000"/>
                </a:solidFill>
                <a:ea typeface="仿宋_GB2312" panose="02010609030101010101" pitchFamily="49" charset="-122"/>
              </a:rPr>
              <a:t>F</a:t>
            </a:r>
            <a:r>
              <a:rPr lang="zh-CN" altLang="en-US" sz="2000" dirty="0">
                <a:solidFill>
                  <a:srgbClr val="FF0000"/>
                </a:solidFill>
                <a:ea typeface="仿宋_GB2312" panose="02010609030101010101" pitchFamily="49" charset="-122"/>
              </a:rPr>
              <a:t>是正号的，产生负反馈</a:t>
            </a:r>
            <a:r>
              <a:rPr lang="zh-CN" altLang="en-US" sz="2000" dirty="0">
                <a:solidFill>
                  <a:srgbClr val="0000FF"/>
                </a:solidFill>
                <a:ea typeface="仿宋_GB2312" panose="02010609030101010101" pitchFamily="49" charset="-122"/>
              </a:rPr>
              <a:t>）</a:t>
            </a:r>
          </a:p>
          <a:p>
            <a:pPr>
              <a:buFontTx/>
              <a:buNone/>
            </a:pPr>
            <a:r>
              <a:rPr lang="zh-CN" altLang="en-US" sz="2000" dirty="0">
                <a:solidFill>
                  <a:srgbClr val="0000FF"/>
                </a:solidFill>
                <a:ea typeface="仿宋_GB2312" panose="02010609030101010101" pitchFamily="49" charset="-122"/>
              </a:rPr>
              <a:t>   </a:t>
            </a:r>
            <a:r>
              <a:rPr lang="en-US" altLang="zh-CN" sz="2000" i="1" dirty="0" err="1">
                <a:solidFill>
                  <a:srgbClr val="0000FF"/>
                </a:solidFill>
                <a:ea typeface="仿宋_GB2312" panose="02010609030101010101" pitchFamily="49" charset="-122"/>
              </a:rPr>
              <a:t>X</a:t>
            </a:r>
            <a:r>
              <a:rPr lang="en-US" altLang="zh-CN" sz="2000" baseline="-25000" dirty="0" err="1">
                <a:solidFill>
                  <a:srgbClr val="0000FF"/>
                </a:solidFill>
                <a:ea typeface="仿宋_GB2312" panose="02010609030101010101" pitchFamily="49" charset="-122"/>
              </a:rPr>
              <a:t>cb</a:t>
            </a:r>
            <a:r>
              <a:rPr lang="zh-CN" altLang="en-US" sz="2000" dirty="0">
                <a:solidFill>
                  <a:srgbClr val="0000FF"/>
                </a:solidFill>
                <a:ea typeface="仿宋_GB2312" panose="02010609030101010101" pitchFamily="49" charset="-122"/>
              </a:rPr>
              <a:t>必须和</a:t>
            </a:r>
            <a:r>
              <a:rPr lang="en-US" altLang="zh-CN" sz="2000" i="1" dirty="0" err="1">
                <a:solidFill>
                  <a:srgbClr val="0000FF"/>
                </a:solidFill>
                <a:ea typeface="仿宋_GB2312" panose="02010609030101010101" pitchFamily="49" charset="-122"/>
              </a:rPr>
              <a:t>X</a:t>
            </a:r>
            <a:r>
              <a:rPr lang="en-US" altLang="zh-CN" sz="2000" baseline="-25000" dirty="0" err="1">
                <a:solidFill>
                  <a:srgbClr val="0000FF"/>
                </a:solidFill>
                <a:ea typeface="仿宋_GB2312" panose="02010609030101010101" pitchFamily="49" charset="-122"/>
              </a:rPr>
              <a:t>ce</a:t>
            </a:r>
            <a:r>
              <a:rPr lang="zh-CN" altLang="en-US" sz="2000" dirty="0">
                <a:solidFill>
                  <a:srgbClr val="0000FF"/>
                </a:solidFill>
                <a:ea typeface="仿宋_GB2312" panose="02010609030101010101" pitchFamily="49" charset="-122"/>
              </a:rPr>
              <a:t>、</a:t>
            </a:r>
            <a:r>
              <a:rPr lang="en-US" altLang="zh-CN" sz="2000" i="1" dirty="0" err="1">
                <a:solidFill>
                  <a:srgbClr val="0000FF"/>
                </a:solidFill>
                <a:ea typeface="仿宋_GB2312" panose="02010609030101010101" pitchFamily="49" charset="-122"/>
              </a:rPr>
              <a:t>X</a:t>
            </a:r>
            <a:r>
              <a:rPr lang="en-US" altLang="zh-CN" sz="2000" baseline="-25000" dirty="0" err="1">
                <a:solidFill>
                  <a:srgbClr val="0000FF"/>
                </a:solidFill>
                <a:ea typeface="仿宋_GB2312" panose="02010609030101010101" pitchFamily="49" charset="-122"/>
              </a:rPr>
              <a:t>be</a:t>
            </a:r>
            <a:r>
              <a:rPr lang="zh-CN" altLang="en-US" sz="2000" dirty="0">
                <a:solidFill>
                  <a:srgbClr val="0000FF"/>
                </a:solidFill>
                <a:ea typeface="仿宋_GB2312" panose="02010609030101010101" pitchFamily="49" charset="-122"/>
              </a:rPr>
              <a:t>性质相反，这是三端式振荡器的相位判据。</a:t>
            </a:r>
            <a:endParaRPr lang="en-US" altLang="zh-CN" sz="2000" dirty="0">
              <a:solidFill>
                <a:srgbClr val="0000FF"/>
              </a:solidFill>
              <a:ea typeface="仿宋_GB2312" panose="02010609030101010101" pitchFamily="49" charset="-122"/>
            </a:endParaRPr>
          </a:p>
          <a:p>
            <a:pPr>
              <a:buFontTx/>
              <a:buNone/>
            </a:pPr>
            <a:r>
              <a:rPr lang="zh-CN" altLang="en-US" sz="2400" dirty="0">
                <a:solidFill>
                  <a:srgbClr val="CC3300"/>
                </a:solidFill>
                <a:ea typeface="仿宋_GB2312" panose="02010609030101010101" pitchFamily="49" charset="-122"/>
              </a:rPr>
              <a:t>简单记忆：</a:t>
            </a:r>
            <a:r>
              <a:rPr lang="zh-CN" altLang="en-US" sz="2000" dirty="0">
                <a:solidFill>
                  <a:srgbClr val="0000FF"/>
                </a:solidFill>
                <a:ea typeface="仿宋_GB2312" panose="02010609030101010101" pitchFamily="49" charset="-122"/>
              </a:rPr>
              <a:t>发射极（</a:t>
            </a:r>
            <a:r>
              <a:rPr lang="en-US" altLang="zh-CN" sz="2000" dirty="0">
                <a:solidFill>
                  <a:srgbClr val="0000FF"/>
                </a:solidFill>
                <a:ea typeface="仿宋_GB2312" panose="02010609030101010101" pitchFamily="49" charset="-122"/>
              </a:rPr>
              <a:t>e</a:t>
            </a:r>
            <a:r>
              <a:rPr lang="zh-CN" altLang="en-US" sz="2000" dirty="0">
                <a:solidFill>
                  <a:srgbClr val="0000FF"/>
                </a:solidFill>
                <a:ea typeface="仿宋_GB2312" panose="02010609030101010101" pitchFamily="49" charset="-122"/>
              </a:rPr>
              <a:t>极）相连的电抗性质相同，另一个电抗性质相反。</a:t>
            </a:r>
            <a:endParaRPr lang="en-US" altLang="zh-CN" sz="2000" dirty="0">
              <a:solidFill>
                <a:srgbClr val="0000FF"/>
              </a:solidFill>
              <a:ea typeface="仿宋_GB2312" panose="02010609030101010101" pitchFamily="49" charset="-122"/>
            </a:endParaRPr>
          </a:p>
          <a:p>
            <a:pPr>
              <a:spcBef>
                <a:spcPts val="600"/>
              </a:spcBef>
              <a:buFontTx/>
              <a:buNone/>
            </a:pPr>
            <a:r>
              <a:rPr lang="en-US" altLang="zh-CN" sz="2400" dirty="0">
                <a:solidFill>
                  <a:srgbClr val="0000FF"/>
                </a:solidFill>
                <a:ea typeface="仿宋_GB2312" panose="02010609030101010101" pitchFamily="49" charset="-122"/>
              </a:rPr>
              <a:t>                     </a:t>
            </a:r>
            <a:r>
              <a:rPr lang="en-US" altLang="zh-CN" dirty="0">
                <a:solidFill>
                  <a:srgbClr val="CC3300"/>
                </a:solidFill>
                <a:ea typeface="仿宋_GB2312" panose="02010609030101010101" pitchFamily="49" charset="-122"/>
              </a:rPr>
              <a:t>e</a:t>
            </a:r>
            <a:r>
              <a:rPr lang="zh-CN" altLang="en-US" sz="2400" dirty="0">
                <a:solidFill>
                  <a:srgbClr val="CC3300"/>
                </a:solidFill>
                <a:ea typeface="仿宋_GB2312" panose="02010609030101010101" pitchFamily="49" charset="-122"/>
              </a:rPr>
              <a:t>同它异、射同它异、发同它异</a:t>
            </a:r>
          </a:p>
        </p:txBody>
      </p:sp>
      <p:sp>
        <p:nvSpPr>
          <p:cNvPr id="19472" name="Text Box 5">
            <a:extLst>
              <a:ext uri="{FF2B5EF4-FFF2-40B4-BE49-F238E27FC236}">
                <a16:creationId xmlns:a16="http://schemas.microsoft.com/office/drawing/2014/main" id="{E3240A90-8FF3-480A-8AB3-A6A384190FAC}"/>
              </a:ext>
            </a:extLst>
          </p:cNvPr>
          <p:cNvSpPr txBox="1">
            <a:spLocks noChangeArrowheads="1"/>
          </p:cNvSpPr>
          <p:nvPr/>
        </p:nvSpPr>
        <p:spPr bwMode="auto">
          <a:xfrm>
            <a:off x="5622924" y="2633663"/>
            <a:ext cx="27654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en-US" altLang="zh-CN" sz="2400" b="1" dirty="0">
                <a:solidFill>
                  <a:srgbClr val="00B050"/>
                </a:solidFill>
                <a:ea typeface="仿宋_GB2312" panose="02010609030101010101" pitchFamily="49" charset="-122"/>
              </a:rPr>
              <a:t>P115  </a:t>
            </a:r>
            <a:r>
              <a:rPr lang="en-US" altLang="zh-CN" sz="2400" dirty="0">
                <a:solidFill>
                  <a:srgbClr val="FF0000"/>
                </a:solidFill>
                <a:ea typeface="仿宋_GB2312" panose="02010609030101010101" pitchFamily="49" charset="-122"/>
              </a:rPr>
              <a:t>P118   </a:t>
            </a:r>
            <a:r>
              <a:rPr lang="en-US" altLang="zh-CN" sz="2400" dirty="0">
                <a:solidFill>
                  <a:schemeClr val="accent6"/>
                </a:solidFill>
                <a:ea typeface="仿宋_GB2312" panose="02010609030101010101" pitchFamily="49" charset="-122"/>
              </a:rPr>
              <a:t>P125</a:t>
            </a:r>
            <a:endParaRPr lang="zh-CN" altLang="en-US" sz="2400" dirty="0">
              <a:solidFill>
                <a:schemeClr val="accent6"/>
              </a:solidFill>
              <a:ea typeface="仿宋_GB2312" panose="02010609030101010101" pitchFamily="49" charset="-122"/>
            </a:endParaRPr>
          </a:p>
        </p:txBody>
      </p:sp>
      <p:cxnSp>
        <p:nvCxnSpPr>
          <p:cNvPr id="2" name="直接箭头连接符 16">
            <a:extLst>
              <a:ext uri="{FF2B5EF4-FFF2-40B4-BE49-F238E27FC236}">
                <a16:creationId xmlns:a16="http://schemas.microsoft.com/office/drawing/2014/main" id="{EE32B7C8-AFFF-4663-BEF6-2628CA1130F5}"/>
              </a:ext>
            </a:extLst>
          </p:cNvPr>
          <p:cNvCxnSpPr>
            <a:cxnSpLocks/>
          </p:cNvCxnSpPr>
          <p:nvPr/>
        </p:nvCxnSpPr>
        <p:spPr bwMode="auto">
          <a:xfrm>
            <a:off x="6542088" y="2228850"/>
            <a:ext cx="842962" cy="0"/>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9473" name="直接箭头连接符 21">
            <a:extLst>
              <a:ext uri="{FF2B5EF4-FFF2-40B4-BE49-F238E27FC236}">
                <a16:creationId xmlns:a16="http://schemas.microsoft.com/office/drawing/2014/main" id="{AC75A79A-58B2-4133-B0D4-9FC66EED61B3}"/>
              </a:ext>
            </a:extLst>
          </p:cNvPr>
          <p:cNvCxnSpPr>
            <a:cxnSpLocks/>
          </p:cNvCxnSpPr>
          <p:nvPr/>
        </p:nvCxnSpPr>
        <p:spPr bwMode="auto">
          <a:xfrm flipV="1">
            <a:off x="4703262" y="4436270"/>
            <a:ext cx="1838648" cy="329289"/>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3" name="Text Box 5">
            <a:extLst>
              <a:ext uri="{FF2B5EF4-FFF2-40B4-BE49-F238E27FC236}">
                <a16:creationId xmlns:a16="http://schemas.microsoft.com/office/drawing/2014/main" id="{26197985-61F7-49D7-A0B2-DB3337A71F42}"/>
              </a:ext>
            </a:extLst>
          </p:cNvPr>
          <p:cNvSpPr txBox="1">
            <a:spLocks noChangeArrowheads="1"/>
          </p:cNvSpPr>
          <p:nvPr/>
        </p:nvSpPr>
        <p:spPr bwMode="auto">
          <a:xfrm>
            <a:off x="6814323" y="2204283"/>
            <a:ext cx="373643" cy="374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en-US" altLang="zh-CN" sz="2400" i="1" dirty="0">
                <a:solidFill>
                  <a:srgbClr val="FF0000"/>
                </a:solidFill>
                <a:ea typeface="仿宋_GB2312" panose="02010609030101010101" pitchFamily="49" charset="-122"/>
              </a:rPr>
              <a:t>I</a:t>
            </a:r>
            <a:endParaRPr lang="zh-CN" altLang="en-US" sz="2400" i="1" dirty="0">
              <a:solidFill>
                <a:schemeClr val="accent6"/>
              </a:solidFill>
              <a:ea typeface="仿宋_GB2312" panose="0201060903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6F06E2D-8ED7-4033-8949-1B7F50853351}"/>
              </a:ext>
            </a:extLst>
          </p:cNvPr>
          <p:cNvSpPr>
            <a:spLocks noGrp="1" noChangeArrowheads="1"/>
          </p:cNvSpPr>
          <p:nvPr>
            <p:ph type="title" idx="4294967295"/>
          </p:nvPr>
        </p:nvSpPr>
        <p:spPr>
          <a:xfrm>
            <a:off x="228600" y="228600"/>
            <a:ext cx="7943850" cy="381000"/>
          </a:xfrm>
        </p:spPr>
        <p:txBody>
          <a:bodyPr/>
          <a:lstStyle/>
          <a:p>
            <a:pPr algn="l" eaLnBrk="1" hangingPunct="1"/>
            <a:r>
              <a:rPr lang="en-US" altLang="zh-CN" sz="2800" b="1" dirty="0">
                <a:solidFill>
                  <a:srgbClr val="0000FF"/>
                </a:solidFill>
                <a:ea typeface="仿宋_GB2312" panose="02010609030101010101" pitchFamily="49" charset="-122"/>
              </a:rPr>
              <a:t>4.5.1 </a:t>
            </a:r>
            <a:r>
              <a:rPr lang="zh-CN" altLang="en-US" sz="2800" b="1" dirty="0">
                <a:solidFill>
                  <a:srgbClr val="0000FF"/>
                </a:solidFill>
                <a:ea typeface="仿宋_GB2312" panose="02010609030101010101" pitchFamily="49" charset="-122"/>
              </a:rPr>
              <a:t>构成三端式振荡器的原则（相位判据）</a:t>
            </a:r>
          </a:p>
        </p:txBody>
      </p:sp>
      <p:sp>
        <p:nvSpPr>
          <p:cNvPr id="20483" name="Rectangle 3">
            <a:extLst>
              <a:ext uri="{FF2B5EF4-FFF2-40B4-BE49-F238E27FC236}">
                <a16:creationId xmlns:a16="http://schemas.microsoft.com/office/drawing/2014/main" id="{16CB0293-703D-422E-B847-2F7FA0F26117}"/>
              </a:ext>
            </a:extLst>
          </p:cNvPr>
          <p:cNvSpPr>
            <a:spLocks noChangeArrowheads="1"/>
          </p:cNvSpPr>
          <p:nvPr/>
        </p:nvSpPr>
        <p:spPr bwMode="auto">
          <a:xfrm>
            <a:off x="179388" y="917575"/>
            <a:ext cx="8964612" cy="1359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ea typeface="仿宋_GB2312" panose="02010609030101010101" pitchFamily="49" charset="-122"/>
              </a:rPr>
              <a:t>实际中常用的有两种三端式振荡电路：</a:t>
            </a:r>
            <a:endParaRPr lang="en-US" altLang="zh-CN" sz="2400" dirty="0">
              <a:solidFill>
                <a:srgbClr val="660066"/>
              </a:solidFill>
              <a:ea typeface="仿宋_GB2312" panose="02010609030101010101" pitchFamily="49" charset="-122"/>
            </a:endParaRPr>
          </a:p>
          <a:p>
            <a:pPr>
              <a:buFontTx/>
              <a:buNone/>
            </a:pPr>
            <a:r>
              <a:rPr lang="en-US" altLang="zh-CN" sz="2400" dirty="0">
                <a:solidFill>
                  <a:srgbClr val="660066"/>
                </a:solidFill>
                <a:ea typeface="仿宋_GB2312" panose="02010609030101010101" pitchFamily="49" charset="-122"/>
              </a:rPr>
              <a:t>       </a:t>
            </a:r>
            <a:r>
              <a:rPr lang="zh-CN" altLang="en-US" sz="2400" dirty="0">
                <a:solidFill>
                  <a:srgbClr val="660066"/>
                </a:solidFill>
                <a:ea typeface="仿宋_GB2312" panose="02010609030101010101" pitchFamily="49" charset="-122"/>
              </a:rPr>
              <a:t>电感三端式</a:t>
            </a:r>
            <a:r>
              <a:rPr lang="en-US" altLang="zh-CN" sz="2400" dirty="0">
                <a:solidFill>
                  <a:srgbClr val="660066"/>
                </a:solidFill>
                <a:ea typeface="仿宋_GB2312" panose="02010609030101010101" pitchFamily="49" charset="-122"/>
              </a:rPr>
              <a:t>——Hartley </a:t>
            </a:r>
          </a:p>
          <a:p>
            <a:pPr>
              <a:buFontTx/>
              <a:buNone/>
            </a:pPr>
            <a:r>
              <a:rPr lang="en-US" altLang="zh-CN" sz="2400" dirty="0">
                <a:solidFill>
                  <a:srgbClr val="660066"/>
                </a:solidFill>
                <a:ea typeface="仿宋_GB2312" panose="02010609030101010101" pitchFamily="49" charset="-122"/>
              </a:rPr>
              <a:t>       </a:t>
            </a:r>
            <a:r>
              <a:rPr lang="zh-CN" altLang="en-US" sz="2400" dirty="0">
                <a:solidFill>
                  <a:srgbClr val="660066"/>
                </a:solidFill>
                <a:ea typeface="仿宋_GB2312" panose="02010609030101010101" pitchFamily="49" charset="-122"/>
              </a:rPr>
              <a:t>电容三端式</a:t>
            </a:r>
            <a:r>
              <a:rPr lang="en-US" altLang="zh-CN" sz="2400" dirty="0">
                <a:solidFill>
                  <a:srgbClr val="660066"/>
                </a:solidFill>
                <a:ea typeface="仿宋_GB2312" panose="02010609030101010101" pitchFamily="49" charset="-122"/>
              </a:rPr>
              <a:t>——Colpitts</a:t>
            </a:r>
            <a:endParaRPr lang="zh-CN" altLang="en-US" sz="2400" dirty="0">
              <a:solidFill>
                <a:srgbClr val="660066"/>
              </a:solidFill>
              <a:ea typeface="仿宋_GB2312" panose="02010609030101010101" pitchFamily="49" charset="-122"/>
            </a:endParaRPr>
          </a:p>
        </p:txBody>
      </p:sp>
      <p:pic>
        <p:nvPicPr>
          <p:cNvPr id="2" name="图片 1">
            <a:extLst>
              <a:ext uri="{FF2B5EF4-FFF2-40B4-BE49-F238E27FC236}">
                <a16:creationId xmlns:a16="http://schemas.microsoft.com/office/drawing/2014/main" id="{3DE2B732-956A-41C2-B27E-1E647DFCB1CD}"/>
              </a:ext>
            </a:extLst>
          </p:cNvPr>
          <p:cNvPicPr>
            <a:picLocks noChangeAspect="1"/>
          </p:cNvPicPr>
          <p:nvPr/>
        </p:nvPicPr>
        <p:blipFill>
          <a:blip r:embed="rId2"/>
          <a:stretch>
            <a:fillRect/>
          </a:stretch>
        </p:blipFill>
        <p:spPr>
          <a:xfrm>
            <a:off x="822263" y="2420888"/>
            <a:ext cx="7236296" cy="2373264"/>
          </a:xfrm>
          <a:prstGeom prst="rect">
            <a:avLst/>
          </a:prstGeom>
        </p:spPr>
      </p:pic>
      <p:sp>
        <p:nvSpPr>
          <p:cNvPr id="6" name="Rectangle 3">
            <a:extLst>
              <a:ext uri="{FF2B5EF4-FFF2-40B4-BE49-F238E27FC236}">
                <a16:creationId xmlns:a16="http://schemas.microsoft.com/office/drawing/2014/main" id="{2822BD8F-FA07-4E0B-B2A1-9EF1D1DE7C2A}"/>
              </a:ext>
            </a:extLst>
          </p:cNvPr>
          <p:cNvSpPr>
            <a:spLocks noChangeArrowheads="1"/>
          </p:cNvSpPr>
          <p:nvPr/>
        </p:nvSpPr>
        <p:spPr bwMode="auto">
          <a:xfrm>
            <a:off x="822263" y="4834495"/>
            <a:ext cx="3528516" cy="898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00"/>
                </a:solidFill>
                <a:ea typeface="仿宋_GB2312" panose="02010609030101010101" pitchFamily="49" charset="-122"/>
              </a:rPr>
              <a:t>电感三端式</a:t>
            </a:r>
            <a:r>
              <a:rPr lang="en-US" altLang="zh-CN" sz="2400" dirty="0">
                <a:solidFill>
                  <a:srgbClr val="000000"/>
                </a:solidFill>
                <a:ea typeface="仿宋_GB2312" panose="02010609030101010101" pitchFamily="49" charset="-122"/>
              </a:rPr>
              <a:t>——Hartley </a:t>
            </a:r>
          </a:p>
          <a:p>
            <a:pPr>
              <a:buFontTx/>
              <a:buNone/>
            </a:pPr>
            <a:r>
              <a:rPr lang="en-US" altLang="zh-CN" sz="2400" dirty="0">
                <a:solidFill>
                  <a:srgbClr val="000000"/>
                </a:solidFill>
                <a:ea typeface="仿宋_GB2312" panose="02010609030101010101" pitchFamily="49" charset="-122"/>
              </a:rPr>
              <a:t>       </a:t>
            </a:r>
            <a:r>
              <a:rPr lang="zh-CN" altLang="en-US" sz="2400" dirty="0">
                <a:solidFill>
                  <a:srgbClr val="000000"/>
                </a:solidFill>
                <a:ea typeface="仿宋_GB2312" panose="02010609030101010101" pitchFamily="49" charset="-122"/>
              </a:rPr>
              <a:t>哈特莱电路</a:t>
            </a:r>
          </a:p>
        </p:txBody>
      </p:sp>
      <p:sp>
        <p:nvSpPr>
          <p:cNvPr id="7" name="Rectangle 3">
            <a:extLst>
              <a:ext uri="{FF2B5EF4-FFF2-40B4-BE49-F238E27FC236}">
                <a16:creationId xmlns:a16="http://schemas.microsoft.com/office/drawing/2014/main" id="{AB52DDC3-D76E-4E37-81D0-0B8CF2F7DB96}"/>
              </a:ext>
            </a:extLst>
          </p:cNvPr>
          <p:cNvSpPr>
            <a:spLocks noChangeArrowheads="1"/>
          </p:cNvSpPr>
          <p:nvPr/>
        </p:nvSpPr>
        <p:spPr bwMode="auto">
          <a:xfrm>
            <a:off x="4837673" y="4834494"/>
            <a:ext cx="3672532" cy="898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00"/>
                </a:solidFill>
                <a:ea typeface="仿宋_GB2312" panose="02010609030101010101" pitchFamily="49" charset="-122"/>
              </a:rPr>
              <a:t>电容三端式</a:t>
            </a:r>
            <a:r>
              <a:rPr lang="en-US" altLang="zh-CN" sz="2400" dirty="0">
                <a:solidFill>
                  <a:srgbClr val="000000"/>
                </a:solidFill>
                <a:ea typeface="仿宋_GB2312" panose="02010609030101010101" pitchFamily="49" charset="-122"/>
              </a:rPr>
              <a:t>——Colpitts</a:t>
            </a:r>
          </a:p>
          <a:p>
            <a:pPr>
              <a:buFontTx/>
              <a:buNone/>
            </a:pPr>
            <a:r>
              <a:rPr lang="zh-CN" altLang="en-US" sz="2400" dirty="0">
                <a:solidFill>
                  <a:srgbClr val="000000"/>
                </a:solidFill>
                <a:ea typeface="仿宋_GB2312" panose="02010609030101010101" pitchFamily="49" charset="-122"/>
              </a:rPr>
              <a:t>考比兹电路</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21506" name="图片 2">
            <a:extLst>
              <a:ext uri="{FF2B5EF4-FFF2-40B4-BE49-F238E27FC236}">
                <a16:creationId xmlns:a16="http://schemas.microsoft.com/office/drawing/2014/main" id="{BE2746A2-790D-473A-A006-AEB50430D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87" y="1478900"/>
            <a:ext cx="8194675"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2">
            <a:extLst>
              <a:ext uri="{FF2B5EF4-FFF2-40B4-BE49-F238E27FC236}">
                <a16:creationId xmlns:a16="http://schemas.microsoft.com/office/drawing/2014/main" id="{65668051-BF83-49A3-B06B-C1E233ED2F2F}"/>
              </a:ext>
            </a:extLst>
          </p:cNvPr>
          <p:cNvSpPr>
            <a:spLocks noGrp="1" noChangeArrowheads="1"/>
          </p:cNvSpPr>
          <p:nvPr>
            <p:ph type="title" idx="4294967295"/>
          </p:nvPr>
        </p:nvSpPr>
        <p:spPr>
          <a:xfrm>
            <a:off x="228600" y="228600"/>
            <a:ext cx="8303840" cy="968152"/>
          </a:xfrm>
        </p:spPr>
        <p:txBody>
          <a:bodyPr/>
          <a:lstStyle/>
          <a:p>
            <a:pPr algn="l" eaLnBrk="1" hangingPunct="1"/>
            <a:r>
              <a:rPr lang="en-US" altLang="zh-CN" sz="2800" b="1" dirty="0">
                <a:solidFill>
                  <a:srgbClr val="0000FF"/>
                </a:solidFill>
                <a:ea typeface="仿宋_GB2312" panose="02010609030101010101" pitchFamily="49" charset="-122"/>
              </a:rPr>
              <a:t>4.5.2 </a:t>
            </a:r>
            <a:r>
              <a:rPr lang="zh-CN" altLang="en-US" sz="2800" b="1" dirty="0">
                <a:solidFill>
                  <a:srgbClr val="0000FF"/>
                </a:solidFill>
                <a:ea typeface="仿宋_GB2312" panose="02010609030101010101" pitchFamily="49" charset="-122"/>
              </a:rPr>
              <a:t>电感反馈型</a:t>
            </a:r>
            <a:r>
              <a:rPr lang="en-US" altLang="zh-CN" sz="2800" b="1" dirty="0">
                <a:solidFill>
                  <a:srgbClr val="0000FF"/>
                </a:solidFill>
                <a:ea typeface="仿宋_GB2312" panose="02010609030101010101" pitchFamily="49" charset="-122"/>
              </a:rPr>
              <a:t>LC</a:t>
            </a:r>
            <a:r>
              <a:rPr lang="zh-CN" altLang="en-US" sz="2800" b="1" dirty="0">
                <a:solidFill>
                  <a:srgbClr val="0000FF"/>
                </a:solidFill>
                <a:ea typeface="仿宋_GB2312" panose="02010609030101010101" pitchFamily="49" charset="-122"/>
              </a:rPr>
              <a:t>振荡器（</a:t>
            </a:r>
            <a:r>
              <a:rPr lang="en-US" altLang="zh-CN" sz="2800" dirty="0">
                <a:solidFill>
                  <a:srgbClr val="0000FF"/>
                </a:solidFill>
                <a:ea typeface="仿宋_GB2312" panose="02010609030101010101" pitchFamily="49" charset="-122"/>
              </a:rPr>
              <a:t> Hartley</a:t>
            </a:r>
            <a:r>
              <a:rPr lang="zh-CN" altLang="en-US" sz="2800" b="1" dirty="0">
                <a:solidFill>
                  <a:srgbClr val="0000FF"/>
                </a:solidFill>
                <a:ea typeface="仿宋_GB2312" panose="02010609030101010101" pitchFamily="49" charset="-122"/>
              </a:rPr>
              <a:t>电感三端式）</a:t>
            </a:r>
            <a:br>
              <a:rPr lang="en-US" altLang="zh-CN" sz="2800" b="1" dirty="0">
                <a:solidFill>
                  <a:srgbClr val="0000FF"/>
                </a:solidFill>
                <a:ea typeface="仿宋_GB2312" panose="02010609030101010101" pitchFamily="49" charset="-122"/>
              </a:rPr>
            </a:br>
            <a:r>
              <a:rPr lang="en-US" altLang="zh-CN" sz="2800" b="1" dirty="0">
                <a:solidFill>
                  <a:srgbClr val="0000FF"/>
                </a:solidFill>
                <a:ea typeface="仿宋_GB2312" panose="02010609030101010101" pitchFamily="49" charset="-122"/>
              </a:rPr>
              <a:t>                                                                     </a:t>
            </a:r>
            <a:r>
              <a:rPr lang="en-US" altLang="zh-CN" sz="2800" b="1" dirty="0">
                <a:solidFill>
                  <a:srgbClr val="FF0000"/>
                </a:solidFill>
                <a:ea typeface="仿宋_GB2312" panose="02010609030101010101" pitchFamily="49" charset="-122"/>
              </a:rPr>
              <a:t>P116 </a:t>
            </a:r>
            <a:r>
              <a:rPr lang="en-US" altLang="zh-CN" sz="2800" b="1" dirty="0">
                <a:solidFill>
                  <a:srgbClr val="0000FF"/>
                </a:solidFill>
                <a:ea typeface="仿宋_GB2312" panose="02010609030101010101" pitchFamily="49" charset="-122"/>
              </a:rPr>
              <a:t>   P122</a:t>
            </a:r>
            <a:endParaRPr lang="zh-CN" altLang="en-US" sz="2800" b="1" dirty="0">
              <a:solidFill>
                <a:srgbClr val="0000FF"/>
              </a:solidFill>
              <a:ea typeface="仿宋_GB2312" panose="02010609030101010101" pitchFamily="49" charset="-122"/>
            </a:endParaRPr>
          </a:p>
        </p:txBody>
      </p:sp>
      <p:sp>
        <p:nvSpPr>
          <p:cNvPr id="21508" name="Text Box 6">
            <a:extLst>
              <a:ext uri="{FF2B5EF4-FFF2-40B4-BE49-F238E27FC236}">
                <a16:creationId xmlns:a16="http://schemas.microsoft.com/office/drawing/2014/main" id="{549141FB-D507-45EA-ADC4-FFAA0007A6F5}"/>
              </a:ext>
            </a:extLst>
          </p:cNvPr>
          <p:cNvSpPr txBox="1">
            <a:spLocks noChangeArrowheads="1"/>
          </p:cNvSpPr>
          <p:nvPr/>
        </p:nvSpPr>
        <p:spPr bwMode="auto">
          <a:xfrm>
            <a:off x="563872" y="5386100"/>
            <a:ext cx="681644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上面图</a:t>
            </a:r>
            <a:r>
              <a:rPr lang="en-US" altLang="zh-CN" sz="2400" dirty="0">
                <a:solidFill>
                  <a:srgbClr val="660066"/>
                </a:solidFill>
                <a:ea typeface="仿宋_GB2312" panose="02010609030101010101" pitchFamily="49" charset="-122"/>
              </a:rPr>
              <a:t>5-9   (b)</a:t>
            </a:r>
            <a:r>
              <a:rPr lang="zh-CN" altLang="en-US" sz="2400" dirty="0">
                <a:solidFill>
                  <a:srgbClr val="660066"/>
                </a:solidFill>
                <a:ea typeface="仿宋_GB2312" panose="02010609030101010101" pitchFamily="49" charset="-122"/>
              </a:rPr>
              <a:t>图为</a:t>
            </a:r>
            <a:r>
              <a:rPr lang="en-US" altLang="zh-CN" sz="2400" dirty="0">
                <a:solidFill>
                  <a:srgbClr val="660066"/>
                </a:solidFill>
                <a:ea typeface="仿宋_GB2312" panose="02010609030101010101" pitchFamily="49" charset="-122"/>
              </a:rPr>
              <a:t>(a)</a:t>
            </a:r>
            <a:r>
              <a:rPr lang="zh-CN" altLang="en-US" sz="2400" dirty="0">
                <a:solidFill>
                  <a:srgbClr val="660066"/>
                </a:solidFill>
                <a:ea typeface="仿宋_GB2312" panose="02010609030101010101" pitchFamily="49" charset="-122"/>
              </a:rPr>
              <a:t>图的等效图，由其构成知：</a:t>
            </a:r>
            <a:endParaRPr lang="en-US" altLang="zh-CN" sz="2400" dirty="0">
              <a:solidFill>
                <a:srgbClr val="660066"/>
              </a:solidFill>
              <a:ea typeface="仿宋_GB2312" panose="02010609030101010101" pitchFamily="49" charset="-122"/>
            </a:endParaRPr>
          </a:p>
          <a:p>
            <a:pPr eaLnBrk="1" hangingPunct="1">
              <a:spcBef>
                <a:spcPct val="50000"/>
              </a:spcBef>
              <a:buFontTx/>
              <a:buNone/>
            </a:pPr>
            <a:r>
              <a:rPr lang="zh-CN" altLang="en-US" sz="2800" dirty="0">
                <a:solidFill>
                  <a:srgbClr val="CC3300"/>
                </a:solidFill>
                <a:ea typeface="仿宋_GB2312" panose="02010609030101010101" pitchFamily="49" charset="-122"/>
              </a:rPr>
              <a:t>显然</a:t>
            </a:r>
            <a:r>
              <a:rPr lang="zh-CN" altLang="en-US" sz="2400" dirty="0">
                <a:solidFill>
                  <a:srgbClr val="0000FF"/>
                </a:solidFill>
                <a:ea typeface="仿宋_GB2312" panose="02010609030101010101" pitchFamily="49" charset="-122"/>
              </a:rPr>
              <a:t>满足相位平衡条件。</a:t>
            </a:r>
          </a:p>
        </p:txBody>
      </p:sp>
      <p:sp>
        <p:nvSpPr>
          <p:cNvPr id="21509" name="右箭头 4">
            <a:extLst>
              <a:ext uri="{FF2B5EF4-FFF2-40B4-BE49-F238E27FC236}">
                <a16:creationId xmlns:a16="http://schemas.microsoft.com/office/drawing/2014/main" id="{D3FC488D-7D50-4B69-B6E5-32F04EE77D55}"/>
              </a:ext>
            </a:extLst>
          </p:cNvPr>
          <p:cNvSpPr>
            <a:spLocks noChangeArrowheads="1"/>
          </p:cNvSpPr>
          <p:nvPr/>
        </p:nvSpPr>
        <p:spPr bwMode="auto">
          <a:xfrm>
            <a:off x="5000625" y="2500313"/>
            <a:ext cx="785813" cy="714375"/>
          </a:xfrm>
          <a:prstGeom prst="rightArrow">
            <a:avLst>
              <a:gd name="adj1" fmla="val 50000"/>
              <a:gd name="adj2" fmla="val 49999"/>
            </a:avLst>
          </a:prstGeom>
          <a:solidFill>
            <a:srgbClr val="FF0000"/>
          </a:solidFill>
          <a:ln w="9525" algn="ctr">
            <a:solidFill>
              <a:srgbClr val="FF0000"/>
            </a:solidFill>
            <a:round/>
            <a:headEnd/>
            <a:tailEnd/>
          </a:ln>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宋体" panose="02010600030101010101" pitchFamily="2" charset="-122"/>
            </a:endParaRPr>
          </a:p>
        </p:txBody>
      </p:sp>
      <p:sp>
        <p:nvSpPr>
          <p:cNvPr id="6" name="Text Box 7">
            <a:extLst>
              <a:ext uri="{FF2B5EF4-FFF2-40B4-BE49-F238E27FC236}">
                <a16:creationId xmlns:a16="http://schemas.microsoft.com/office/drawing/2014/main" id="{CA9FE569-80EF-42ED-A9FB-A1FC78F72BC4}"/>
              </a:ext>
            </a:extLst>
          </p:cNvPr>
          <p:cNvSpPr txBox="1">
            <a:spLocks noChangeArrowheads="1"/>
          </p:cNvSpPr>
          <p:nvPr/>
        </p:nvSpPr>
        <p:spPr bwMode="auto">
          <a:xfrm>
            <a:off x="4427984" y="4120682"/>
            <a:ext cx="2376487" cy="563562"/>
          </a:xfrm>
          <a:prstGeom prst="rect">
            <a:avLst/>
          </a:prstGeom>
          <a:noFill/>
          <a:ln w="19050">
            <a:noFill/>
            <a:miter lim="800000"/>
            <a:headEnd/>
            <a:tailEnd/>
          </a:ln>
        </p:spPr>
        <p:txBody>
          <a:bodyPr>
            <a:spAutoFit/>
          </a:bodyPr>
          <a:lstStyle>
            <a:defPPr>
              <a:defRPr lang="zh-CN"/>
            </a:defPPr>
            <a:lvl1pPr algn="l" rtl="0" fontAlgn="base">
              <a:spcBef>
                <a:spcPct val="0"/>
              </a:spcBef>
              <a:spcAft>
                <a:spcPct val="0"/>
              </a:spcAft>
              <a:defRPr kumimoji="1" sz="2800" b="1" kern="1200">
                <a:solidFill>
                  <a:srgbClr val="336600"/>
                </a:solidFill>
                <a:latin typeface="Times New Roman" pitchFamily="18" charset="0"/>
                <a:ea typeface="宋体" charset="-122"/>
                <a:cs typeface="+mn-cs"/>
              </a:defRPr>
            </a:lvl1pPr>
            <a:lvl2pPr marL="457200" algn="l" rtl="0" fontAlgn="base">
              <a:spcBef>
                <a:spcPct val="0"/>
              </a:spcBef>
              <a:spcAft>
                <a:spcPct val="0"/>
              </a:spcAft>
              <a:defRPr kumimoji="1" sz="2800" b="1" kern="1200">
                <a:solidFill>
                  <a:srgbClr val="336600"/>
                </a:solidFill>
                <a:latin typeface="Times New Roman" pitchFamily="18" charset="0"/>
                <a:ea typeface="宋体" charset="-122"/>
                <a:cs typeface="+mn-cs"/>
              </a:defRPr>
            </a:lvl2pPr>
            <a:lvl3pPr marL="914400" algn="l" rtl="0" fontAlgn="base">
              <a:spcBef>
                <a:spcPct val="0"/>
              </a:spcBef>
              <a:spcAft>
                <a:spcPct val="0"/>
              </a:spcAft>
              <a:defRPr kumimoji="1" sz="2800" b="1" kern="1200">
                <a:solidFill>
                  <a:srgbClr val="336600"/>
                </a:solidFill>
                <a:latin typeface="Times New Roman" pitchFamily="18" charset="0"/>
                <a:ea typeface="宋体" charset="-122"/>
                <a:cs typeface="+mn-cs"/>
              </a:defRPr>
            </a:lvl3pPr>
            <a:lvl4pPr marL="1371600" algn="l" rtl="0" fontAlgn="base">
              <a:spcBef>
                <a:spcPct val="0"/>
              </a:spcBef>
              <a:spcAft>
                <a:spcPct val="0"/>
              </a:spcAft>
              <a:defRPr kumimoji="1" sz="2800" b="1" kern="1200">
                <a:solidFill>
                  <a:srgbClr val="336600"/>
                </a:solidFill>
                <a:latin typeface="Times New Roman" pitchFamily="18" charset="0"/>
                <a:ea typeface="宋体" charset="-122"/>
                <a:cs typeface="+mn-cs"/>
              </a:defRPr>
            </a:lvl4pPr>
            <a:lvl5pPr marL="1828800" algn="l" rtl="0" fontAlgn="base">
              <a:spcBef>
                <a:spcPct val="0"/>
              </a:spcBef>
              <a:spcAft>
                <a:spcPct val="0"/>
              </a:spcAft>
              <a:defRPr kumimoji="1" sz="2800" b="1" kern="1200">
                <a:solidFill>
                  <a:srgbClr val="336600"/>
                </a:solidFill>
                <a:latin typeface="Times New Roman" pitchFamily="18" charset="0"/>
                <a:ea typeface="宋体" charset="-122"/>
                <a:cs typeface="+mn-cs"/>
              </a:defRPr>
            </a:lvl5pPr>
            <a:lvl6pPr marL="2286000" algn="l" defTabSz="914400" rtl="0" eaLnBrk="1" latinLnBrk="0" hangingPunct="1">
              <a:defRPr kumimoji="1" sz="2800" b="1" kern="1200">
                <a:solidFill>
                  <a:srgbClr val="336600"/>
                </a:solidFill>
                <a:latin typeface="Times New Roman" pitchFamily="18" charset="0"/>
                <a:ea typeface="宋体" charset="-122"/>
                <a:cs typeface="+mn-cs"/>
              </a:defRPr>
            </a:lvl6pPr>
            <a:lvl7pPr marL="2743200" algn="l" defTabSz="914400" rtl="0" eaLnBrk="1" latinLnBrk="0" hangingPunct="1">
              <a:defRPr kumimoji="1" sz="2800" b="1" kern="1200">
                <a:solidFill>
                  <a:srgbClr val="336600"/>
                </a:solidFill>
                <a:latin typeface="Times New Roman" pitchFamily="18" charset="0"/>
                <a:ea typeface="宋体" charset="-122"/>
                <a:cs typeface="+mn-cs"/>
              </a:defRPr>
            </a:lvl7pPr>
            <a:lvl8pPr marL="3200400" algn="l" defTabSz="914400" rtl="0" eaLnBrk="1" latinLnBrk="0" hangingPunct="1">
              <a:defRPr kumimoji="1" sz="2800" b="1" kern="1200">
                <a:solidFill>
                  <a:srgbClr val="336600"/>
                </a:solidFill>
                <a:latin typeface="Times New Roman" pitchFamily="18" charset="0"/>
                <a:ea typeface="宋体" charset="-122"/>
                <a:cs typeface="+mn-cs"/>
              </a:defRPr>
            </a:lvl8pPr>
            <a:lvl9pPr marL="3657600" algn="l" defTabSz="914400" rtl="0" eaLnBrk="1" latinLnBrk="0" hangingPunct="1">
              <a:defRPr kumimoji="1" sz="2800" b="1" kern="1200">
                <a:solidFill>
                  <a:srgbClr val="336600"/>
                </a:solidFill>
                <a:latin typeface="Times New Roman" pitchFamily="18" charset="0"/>
                <a:ea typeface="宋体" charset="-122"/>
                <a:cs typeface="+mn-cs"/>
              </a:defRPr>
            </a:lvl9pPr>
          </a:lstStyle>
          <a:p>
            <a:pPr eaLnBrk="1" hangingPunct="1">
              <a:lnSpc>
                <a:spcPct val="120000"/>
              </a:lnSpc>
              <a:spcBef>
                <a:spcPct val="20000"/>
              </a:spcBef>
              <a:defRPr/>
            </a:pPr>
            <a:r>
              <a:rPr lang="en-US" altLang="zh-CN" dirty="0">
                <a:solidFill>
                  <a:srgbClr val="FF0000"/>
                </a:solidFill>
                <a:latin typeface="+mn-lt"/>
                <a:ea typeface="仿宋_GB2312" pitchFamily="49" charset="-122"/>
              </a:rPr>
              <a:t>P116   </a:t>
            </a:r>
            <a:r>
              <a:rPr lang="en-US" altLang="zh-CN" dirty="0">
                <a:solidFill>
                  <a:schemeClr val="accent6"/>
                </a:solidFill>
                <a:latin typeface="+mn-lt"/>
                <a:ea typeface="仿宋_GB2312" pitchFamily="49" charset="-122"/>
              </a:rPr>
              <a:t>P122</a:t>
            </a:r>
            <a:endParaRPr lang="zh-CN" altLang="en-US" i="1" dirty="0">
              <a:solidFill>
                <a:schemeClr val="accent6"/>
              </a:solidFill>
              <a:latin typeface="+mn-lt"/>
              <a:ea typeface="仿宋_GB2312"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609943C-5AA7-47F4-B9F2-157E88D7D02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4.5.2 </a:t>
            </a:r>
            <a:r>
              <a:rPr lang="zh-CN" altLang="en-US" sz="2800" b="1" dirty="0">
                <a:solidFill>
                  <a:srgbClr val="0000FF"/>
                </a:solidFill>
                <a:ea typeface="仿宋_GB2312" panose="02010609030101010101" pitchFamily="49" charset="-122"/>
              </a:rPr>
              <a:t>电感反馈型</a:t>
            </a:r>
            <a:r>
              <a:rPr lang="en-US" altLang="zh-CN" sz="2800" b="1" dirty="0">
                <a:solidFill>
                  <a:srgbClr val="0000FF"/>
                </a:solidFill>
                <a:ea typeface="仿宋_GB2312" panose="02010609030101010101" pitchFamily="49" charset="-122"/>
              </a:rPr>
              <a:t>LC</a:t>
            </a:r>
            <a:r>
              <a:rPr lang="zh-CN" altLang="en-US" sz="2800" b="1" dirty="0">
                <a:solidFill>
                  <a:srgbClr val="0000FF"/>
                </a:solidFill>
                <a:ea typeface="仿宋_GB2312" panose="02010609030101010101" pitchFamily="49" charset="-122"/>
              </a:rPr>
              <a:t>振荡器（电感三端式）</a:t>
            </a:r>
          </a:p>
        </p:txBody>
      </p:sp>
      <p:sp>
        <p:nvSpPr>
          <p:cNvPr id="22531" name="Text Box 7">
            <a:extLst>
              <a:ext uri="{FF2B5EF4-FFF2-40B4-BE49-F238E27FC236}">
                <a16:creationId xmlns:a16="http://schemas.microsoft.com/office/drawing/2014/main" id="{71E0FA3D-DD78-4E88-84DC-21570C020CC8}"/>
              </a:ext>
            </a:extLst>
          </p:cNvPr>
          <p:cNvSpPr txBox="1">
            <a:spLocks noChangeArrowheads="1"/>
          </p:cNvSpPr>
          <p:nvPr/>
        </p:nvSpPr>
        <p:spPr bwMode="auto">
          <a:xfrm>
            <a:off x="0" y="609600"/>
            <a:ext cx="6673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ea typeface="仿宋_GB2312" panose="02010609030101010101" pitchFamily="49" charset="-122"/>
              </a:rPr>
              <a:t>下面讨论振荡器的振荡频率和电压反馈系数。</a:t>
            </a:r>
            <a:endParaRPr lang="zh-CN" altLang="en-US" sz="2400" b="0" dirty="0">
              <a:solidFill>
                <a:srgbClr val="660066"/>
              </a:solidFill>
              <a:ea typeface="仿宋_GB2312" panose="02010609030101010101" pitchFamily="49" charset="-122"/>
            </a:endParaRPr>
          </a:p>
        </p:txBody>
      </p:sp>
      <p:sp>
        <p:nvSpPr>
          <p:cNvPr id="22532" name="Text Box 7">
            <a:extLst>
              <a:ext uri="{FF2B5EF4-FFF2-40B4-BE49-F238E27FC236}">
                <a16:creationId xmlns:a16="http://schemas.microsoft.com/office/drawing/2014/main" id="{DB5CD3E7-04D4-4C9E-8ED0-AA05A5EA41A3}"/>
              </a:ext>
            </a:extLst>
          </p:cNvPr>
          <p:cNvSpPr txBox="1">
            <a:spLocks noChangeArrowheads="1"/>
          </p:cNvSpPr>
          <p:nvPr/>
        </p:nvSpPr>
        <p:spPr bwMode="auto">
          <a:xfrm>
            <a:off x="0" y="1071563"/>
            <a:ext cx="4643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①  考虑电感间互感影响 </a:t>
            </a:r>
            <a:r>
              <a:rPr lang="en-US" altLang="zh-CN" sz="2400" i="1" dirty="0">
                <a:solidFill>
                  <a:srgbClr val="0000FF"/>
                </a:solidFill>
                <a:ea typeface="仿宋_GB2312" panose="02010609030101010101" pitchFamily="49" charset="-122"/>
              </a:rPr>
              <a:t>M </a:t>
            </a:r>
            <a:r>
              <a:rPr lang="en-US" altLang="zh-CN" sz="2400" dirty="0">
                <a:solidFill>
                  <a:srgbClr val="0000FF"/>
                </a:solidFill>
                <a:ea typeface="仿宋_GB2312" panose="02010609030101010101" pitchFamily="49" charset="-122"/>
                <a:sym typeface="Symbol" panose="05050102010706020507" pitchFamily="18" charset="2"/>
              </a:rPr>
              <a:t> 0</a:t>
            </a:r>
            <a:r>
              <a:rPr lang="zh-CN" altLang="en-US" sz="2400" dirty="0">
                <a:solidFill>
                  <a:srgbClr val="0000FF"/>
                </a:solidFill>
                <a:ea typeface="仿宋_GB2312" panose="02010609030101010101" pitchFamily="49" charset="-122"/>
              </a:rPr>
              <a:t> </a:t>
            </a:r>
            <a:endParaRPr lang="zh-CN" altLang="en-US" sz="2400" b="0" dirty="0">
              <a:solidFill>
                <a:srgbClr val="0000FF"/>
              </a:solidFill>
              <a:ea typeface="仿宋_GB2312" panose="02010609030101010101" pitchFamily="49" charset="-122"/>
            </a:endParaRPr>
          </a:p>
        </p:txBody>
      </p:sp>
      <p:sp>
        <p:nvSpPr>
          <p:cNvPr id="22533" name="Text Box 7">
            <a:extLst>
              <a:ext uri="{FF2B5EF4-FFF2-40B4-BE49-F238E27FC236}">
                <a16:creationId xmlns:a16="http://schemas.microsoft.com/office/drawing/2014/main" id="{D235BA29-2053-4A70-A43B-6BA0680D39B3}"/>
              </a:ext>
            </a:extLst>
          </p:cNvPr>
          <p:cNvSpPr txBox="1">
            <a:spLocks noChangeArrowheads="1"/>
          </p:cNvSpPr>
          <p:nvPr/>
        </p:nvSpPr>
        <p:spPr bwMode="auto">
          <a:xfrm>
            <a:off x="4572000" y="1071563"/>
            <a:ext cx="4429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②不考虑电感间互感影响</a:t>
            </a:r>
            <a:r>
              <a:rPr lang="en-US" altLang="zh-CN" sz="2400" i="1" dirty="0">
                <a:solidFill>
                  <a:srgbClr val="0000FF"/>
                </a:solidFill>
                <a:ea typeface="仿宋_GB2312" panose="02010609030101010101" pitchFamily="49" charset="-122"/>
              </a:rPr>
              <a:t>M</a:t>
            </a:r>
            <a:r>
              <a:rPr lang="en-US" altLang="zh-CN" sz="2400" i="1" dirty="0">
                <a:solidFill>
                  <a:srgbClr val="0000FF"/>
                </a:solidFill>
                <a:ea typeface="仿宋_GB2312" panose="02010609030101010101" pitchFamily="49" charset="-122"/>
                <a:sym typeface="Symbol" panose="05050102010706020507" pitchFamily="18" charset="2"/>
              </a:rPr>
              <a:t> </a:t>
            </a:r>
            <a:r>
              <a:rPr lang="en-US" altLang="zh-CN" sz="2400" dirty="0">
                <a:solidFill>
                  <a:srgbClr val="0000FF"/>
                </a:solidFill>
                <a:ea typeface="仿宋_GB2312" panose="02010609030101010101" pitchFamily="49" charset="-122"/>
                <a:sym typeface="Symbol" panose="05050102010706020507" pitchFamily="18" charset="2"/>
              </a:rPr>
              <a:t>= 0</a:t>
            </a:r>
            <a:r>
              <a:rPr lang="zh-CN" altLang="en-US" sz="2400" dirty="0">
                <a:solidFill>
                  <a:srgbClr val="0000FF"/>
                </a:solidFill>
                <a:ea typeface="仿宋_GB2312" panose="02010609030101010101" pitchFamily="49" charset="-122"/>
              </a:rPr>
              <a:t> </a:t>
            </a:r>
            <a:endParaRPr lang="zh-CN" altLang="en-US" sz="2400" b="0" dirty="0">
              <a:solidFill>
                <a:srgbClr val="0000FF"/>
              </a:solidFill>
              <a:ea typeface="仿宋_GB2312" panose="02010609030101010101" pitchFamily="49" charset="-122"/>
            </a:endParaRPr>
          </a:p>
        </p:txBody>
      </p:sp>
      <p:sp>
        <p:nvSpPr>
          <p:cNvPr id="22534" name="Rectangle 3">
            <a:extLst>
              <a:ext uri="{FF2B5EF4-FFF2-40B4-BE49-F238E27FC236}">
                <a16:creationId xmlns:a16="http://schemas.microsoft.com/office/drawing/2014/main" id="{10C77317-DF93-4822-AE4A-08569BEC99D1}"/>
              </a:ext>
            </a:extLst>
          </p:cNvPr>
          <p:cNvSpPr>
            <a:spLocks noChangeArrowheads="1"/>
          </p:cNvSpPr>
          <p:nvPr/>
        </p:nvSpPr>
        <p:spPr bwMode="auto">
          <a:xfrm>
            <a:off x="0" y="3643313"/>
            <a:ext cx="30241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dirty="0">
                <a:solidFill>
                  <a:srgbClr val="000000"/>
                </a:solidFill>
                <a:ea typeface="仿宋_GB2312" panose="02010609030101010101" pitchFamily="49" charset="-122"/>
              </a:rPr>
              <a:t>电感三端的特点</a:t>
            </a:r>
            <a:r>
              <a:rPr lang="en-US" altLang="zh-CN" sz="2400" dirty="0">
                <a:solidFill>
                  <a:srgbClr val="000000"/>
                </a:solidFill>
                <a:ea typeface="仿宋_GB2312" panose="02010609030101010101" pitchFamily="49" charset="-122"/>
              </a:rPr>
              <a:t>:</a:t>
            </a:r>
          </a:p>
        </p:txBody>
      </p:sp>
      <p:sp>
        <p:nvSpPr>
          <p:cNvPr id="15369" name="Rectangle 4">
            <a:extLst>
              <a:ext uri="{FF2B5EF4-FFF2-40B4-BE49-F238E27FC236}">
                <a16:creationId xmlns:a16="http://schemas.microsoft.com/office/drawing/2014/main" id="{BEF70BED-0D44-473F-92B0-EACBF943E84D}"/>
              </a:ext>
            </a:extLst>
          </p:cNvPr>
          <p:cNvSpPr>
            <a:spLocks noChangeArrowheads="1"/>
          </p:cNvSpPr>
          <p:nvPr/>
        </p:nvSpPr>
        <p:spPr bwMode="auto">
          <a:xfrm>
            <a:off x="71439" y="4106863"/>
            <a:ext cx="8677026" cy="2522537"/>
          </a:xfrm>
          <a:prstGeom prst="rect">
            <a:avLst/>
          </a:prstGeom>
          <a:noFill/>
          <a:ln w="9525">
            <a:noFill/>
            <a:miter lim="800000"/>
            <a:headEnd/>
            <a:tailEnd/>
          </a:ln>
        </p:spPr>
        <p:txBody>
          <a:bodyPr/>
          <a:lstStyle/>
          <a:p>
            <a:pPr>
              <a:defRPr/>
            </a:pPr>
            <a:r>
              <a:rPr lang="zh-CN" altLang="en-US" sz="2000" dirty="0">
                <a:solidFill>
                  <a:srgbClr val="660066"/>
                </a:solidFill>
                <a:ea typeface="仿宋_GB2312" pitchFamily="49" charset="-122"/>
              </a:rPr>
              <a:t> 优点：易起振，调整 </a:t>
            </a:r>
            <a:r>
              <a:rPr lang="en-US" altLang="zh-CN" sz="2000" i="1" dirty="0">
                <a:solidFill>
                  <a:srgbClr val="660066"/>
                </a:solidFill>
                <a:ea typeface="仿宋_GB2312" pitchFamily="49" charset="-122"/>
              </a:rPr>
              <a:t>f </a:t>
            </a:r>
            <a:r>
              <a:rPr lang="zh-CN" altLang="en-US" sz="2000" dirty="0">
                <a:solidFill>
                  <a:srgbClr val="660066"/>
                </a:solidFill>
                <a:ea typeface="仿宋_GB2312" pitchFamily="49" charset="-122"/>
              </a:rPr>
              <a:t>方便，适合于波段</a:t>
            </a:r>
            <a:r>
              <a:rPr lang="en-US" altLang="zh-CN" sz="2000" dirty="0">
                <a:solidFill>
                  <a:srgbClr val="660066"/>
                </a:solidFill>
                <a:ea typeface="仿宋_GB2312" pitchFamily="49" charset="-122"/>
              </a:rPr>
              <a:t>(</a:t>
            </a:r>
            <a:r>
              <a:rPr lang="zh-CN" altLang="en-US" sz="2000" dirty="0">
                <a:solidFill>
                  <a:srgbClr val="660066"/>
                </a:solidFill>
                <a:ea typeface="仿宋_GB2312" pitchFamily="49" charset="-122"/>
              </a:rPr>
              <a:t>一个频段而不是单频点</a:t>
            </a:r>
            <a:r>
              <a:rPr lang="en-US" altLang="zh-CN" sz="2000" dirty="0">
                <a:solidFill>
                  <a:srgbClr val="660066"/>
                </a:solidFill>
                <a:ea typeface="仿宋_GB2312" pitchFamily="49" charset="-122"/>
              </a:rPr>
              <a:t>)</a:t>
            </a:r>
            <a:r>
              <a:rPr lang="zh-CN" altLang="en-US" sz="2000" dirty="0">
                <a:solidFill>
                  <a:srgbClr val="660066"/>
                </a:solidFill>
                <a:ea typeface="仿宋_GB2312" pitchFamily="49" charset="-122"/>
              </a:rPr>
              <a:t>工作；</a:t>
            </a:r>
          </a:p>
          <a:p>
            <a:pPr indent="355600">
              <a:defRPr/>
            </a:pPr>
            <a:r>
              <a:rPr lang="zh-CN" altLang="en-US" sz="2000" dirty="0">
                <a:solidFill>
                  <a:srgbClr val="660066"/>
                </a:solidFill>
                <a:ea typeface="仿宋_GB2312" pitchFamily="49" charset="-122"/>
              </a:rPr>
              <a:t>  </a:t>
            </a:r>
            <a:endParaRPr lang="en-US" altLang="zh-CN" sz="2000" dirty="0">
              <a:solidFill>
                <a:srgbClr val="660066"/>
              </a:solidFill>
              <a:ea typeface="仿宋_GB2312" pitchFamily="49" charset="-122"/>
            </a:endParaRPr>
          </a:p>
          <a:p>
            <a:pPr>
              <a:defRPr/>
            </a:pPr>
            <a:r>
              <a:rPr lang="zh-CN" altLang="en-US" sz="2000" dirty="0">
                <a:solidFill>
                  <a:srgbClr val="660066"/>
                </a:solidFill>
                <a:ea typeface="仿宋_GB2312" pitchFamily="49" charset="-122"/>
              </a:rPr>
              <a:t> 缺点：①对谐波的抑制能力差，造成输出波形不好。</a:t>
            </a:r>
          </a:p>
          <a:p>
            <a:pPr indent="355600">
              <a:defRPr/>
            </a:pPr>
            <a:r>
              <a:rPr lang="zh-CN" altLang="en-US" sz="2000" dirty="0">
                <a:solidFill>
                  <a:srgbClr val="660066"/>
                </a:solidFill>
                <a:ea typeface="仿宋_GB2312" pitchFamily="49" charset="-122"/>
              </a:rPr>
              <a:t>                  因为</a:t>
            </a:r>
            <a:r>
              <a:rPr lang="en-US" altLang="zh-CN" sz="2000" i="1" dirty="0">
                <a:solidFill>
                  <a:srgbClr val="660066"/>
                </a:solidFill>
                <a:ea typeface="仿宋_GB2312" pitchFamily="49" charset="-122"/>
              </a:rPr>
              <a:t>V</a:t>
            </a:r>
            <a:r>
              <a:rPr lang="en-US" altLang="zh-CN" sz="2000" baseline="-25000" dirty="0">
                <a:solidFill>
                  <a:srgbClr val="660066"/>
                </a:solidFill>
                <a:ea typeface="仿宋_GB2312" pitchFamily="49" charset="-122"/>
              </a:rPr>
              <a:t>f</a:t>
            </a:r>
            <a:r>
              <a:rPr lang="zh-CN" altLang="en-US" sz="2000" dirty="0">
                <a:solidFill>
                  <a:srgbClr val="660066"/>
                </a:solidFill>
                <a:ea typeface="仿宋_GB2312" pitchFamily="49" charset="-122"/>
              </a:rPr>
              <a:t>取自</a:t>
            </a:r>
            <a:r>
              <a:rPr lang="en-US" altLang="zh-CN" sz="2000" i="1" dirty="0">
                <a:solidFill>
                  <a:srgbClr val="660066"/>
                </a:solidFill>
                <a:ea typeface="仿宋_GB2312" pitchFamily="49" charset="-122"/>
              </a:rPr>
              <a:t>L</a:t>
            </a:r>
            <a:r>
              <a:rPr lang="en-US" altLang="zh-CN" sz="2000" baseline="-25000" dirty="0">
                <a:solidFill>
                  <a:srgbClr val="660066"/>
                </a:solidFill>
                <a:ea typeface="仿宋_GB2312" pitchFamily="49" charset="-122"/>
              </a:rPr>
              <a:t>2</a:t>
            </a:r>
            <a:r>
              <a:rPr lang="en-US" altLang="zh-CN" sz="2000" dirty="0">
                <a:solidFill>
                  <a:srgbClr val="660066"/>
                </a:solidFill>
                <a:ea typeface="仿宋_GB2312" pitchFamily="49" charset="-122"/>
              </a:rPr>
              <a:t> </a:t>
            </a:r>
            <a:r>
              <a:rPr lang="zh-CN" altLang="en-US" sz="2000" dirty="0">
                <a:solidFill>
                  <a:srgbClr val="660066"/>
                </a:solidFill>
                <a:ea typeface="仿宋_GB2312" pitchFamily="49" charset="-122"/>
              </a:rPr>
              <a:t>，电感对高次谐波是高阻抗。</a:t>
            </a:r>
            <a:endParaRPr lang="en-US" altLang="zh-CN" sz="2000" dirty="0">
              <a:solidFill>
                <a:srgbClr val="660066"/>
              </a:solidFill>
              <a:ea typeface="仿宋_GB2312" pitchFamily="49" charset="-122"/>
            </a:endParaRPr>
          </a:p>
          <a:p>
            <a:pPr indent="355600">
              <a:defRPr/>
            </a:pPr>
            <a:r>
              <a:rPr lang="zh-CN" altLang="en-US" sz="2000" dirty="0">
                <a:solidFill>
                  <a:srgbClr val="660066"/>
                </a:solidFill>
                <a:ea typeface="仿宋_GB2312" pitchFamily="49" charset="-122"/>
              </a:rPr>
              <a:t>        ②频率高时，晶体管的输入输出电容并联在电感量小的电感上，可能改变回路的特性，会使电路不能起振。</a:t>
            </a:r>
          </a:p>
          <a:p>
            <a:pPr indent="355600">
              <a:defRPr/>
            </a:pPr>
            <a:r>
              <a:rPr lang="zh-CN" altLang="en-US" sz="2000" dirty="0">
                <a:solidFill>
                  <a:srgbClr val="0000FF"/>
                </a:solidFill>
                <a:ea typeface="仿宋_GB2312" pitchFamily="49" charset="-122"/>
              </a:rPr>
              <a:t>所以适合于几十</a:t>
            </a:r>
            <a:r>
              <a:rPr lang="en-US" altLang="zh-CN" sz="2000" dirty="0">
                <a:solidFill>
                  <a:srgbClr val="0000FF"/>
                </a:solidFill>
                <a:ea typeface="仿宋_GB2312" pitchFamily="49" charset="-122"/>
              </a:rPr>
              <a:t>MHz</a:t>
            </a:r>
            <a:r>
              <a:rPr lang="zh-CN" altLang="en-US" sz="2000" dirty="0">
                <a:solidFill>
                  <a:srgbClr val="0000FF"/>
                </a:solidFill>
                <a:ea typeface="仿宋_GB2312" pitchFamily="49" charset="-122"/>
              </a:rPr>
              <a:t>的振荡器。  </a:t>
            </a:r>
            <a:r>
              <a:rPr lang="en-US" altLang="zh-CN" sz="2000" i="1" dirty="0">
                <a:solidFill>
                  <a:srgbClr val="0000FF"/>
                </a:solidFill>
                <a:ea typeface="仿宋_GB2312" pitchFamily="49" charset="-122"/>
              </a:rPr>
              <a:t>L</a:t>
            </a:r>
            <a:r>
              <a:rPr lang="en-US" altLang="zh-CN" sz="2000" baseline="-25000" dirty="0">
                <a:solidFill>
                  <a:srgbClr val="0000FF"/>
                </a:solidFill>
                <a:ea typeface="仿宋_GB2312" pitchFamily="49" charset="-122"/>
              </a:rPr>
              <a:t>1</a:t>
            </a:r>
            <a:r>
              <a:rPr lang="zh-CN" altLang="en-US" sz="2000" dirty="0">
                <a:solidFill>
                  <a:srgbClr val="0000FF"/>
                </a:solidFill>
                <a:ea typeface="仿宋_GB2312" pitchFamily="49" charset="-122"/>
              </a:rPr>
              <a:t>和 </a:t>
            </a:r>
            <a:r>
              <a:rPr lang="en-US" altLang="zh-CN" sz="2000" i="1" dirty="0">
                <a:solidFill>
                  <a:srgbClr val="0000FF"/>
                </a:solidFill>
                <a:ea typeface="仿宋_GB2312" pitchFamily="49" charset="-122"/>
              </a:rPr>
              <a:t>L</a:t>
            </a:r>
            <a:r>
              <a:rPr lang="en-US" altLang="zh-CN" sz="2000" baseline="-25000" dirty="0">
                <a:solidFill>
                  <a:srgbClr val="0000FF"/>
                </a:solidFill>
                <a:ea typeface="仿宋_GB2312" pitchFamily="49" charset="-122"/>
              </a:rPr>
              <a:t>2</a:t>
            </a:r>
            <a:r>
              <a:rPr lang="zh-CN" altLang="en-US" sz="2000" dirty="0">
                <a:solidFill>
                  <a:srgbClr val="0000FF"/>
                </a:solidFill>
                <a:ea typeface="仿宋_GB2312" pitchFamily="49" charset="-122"/>
              </a:rPr>
              <a:t>之间有互感，易起振，改变</a:t>
            </a:r>
            <a:r>
              <a:rPr lang="en-US" altLang="zh-CN" sz="2000" i="1" dirty="0">
                <a:solidFill>
                  <a:srgbClr val="0000FF"/>
                </a:solidFill>
                <a:ea typeface="仿宋_GB2312" pitchFamily="49" charset="-122"/>
              </a:rPr>
              <a:t>C</a:t>
            </a:r>
            <a:r>
              <a:rPr lang="zh-CN" altLang="en-US" sz="2000" dirty="0">
                <a:solidFill>
                  <a:srgbClr val="0000FF"/>
                </a:solidFill>
                <a:ea typeface="仿宋_GB2312" pitchFamily="49" charset="-122"/>
              </a:rPr>
              <a:t>可以方便的改变</a:t>
            </a:r>
            <a:r>
              <a:rPr lang="en-US" altLang="zh-CN" sz="2000" i="1" dirty="0">
                <a:solidFill>
                  <a:srgbClr val="0000FF"/>
                </a:solidFill>
                <a:ea typeface="仿宋_GB2312" pitchFamily="49" charset="-122"/>
              </a:rPr>
              <a:t>f</a:t>
            </a:r>
            <a:r>
              <a:rPr lang="zh-CN" altLang="en-US" sz="2000" dirty="0">
                <a:solidFill>
                  <a:srgbClr val="0000FF"/>
                </a:solidFill>
                <a:ea typeface="仿宋_GB2312" pitchFamily="49" charset="-122"/>
              </a:rPr>
              <a:t>。</a:t>
            </a:r>
          </a:p>
        </p:txBody>
      </p:sp>
      <p:graphicFrame>
        <p:nvGraphicFramePr>
          <p:cNvPr id="22536" name="Object 6">
            <a:extLst>
              <a:ext uri="{FF2B5EF4-FFF2-40B4-BE49-F238E27FC236}">
                <a16:creationId xmlns:a16="http://schemas.microsoft.com/office/drawing/2014/main" id="{916E8892-BEDA-49D9-8330-1D810E85EE1D}"/>
              </a:ext>
            </a:extLst>
          </p:cNvPr>
          <p:cNvGraphicFramePr>
            <a:graphicFrameLocks noChangeAspect="1"/>
          </p:cNvGraphicFramePr>
          <p:nvPr>
            <p:extLst>
              <p:ext uri="{D42A27DB-BD31-4B8C-83A1-F6EECF244321}">
                <p14:modId xmlns:p14="http://schemas.microsoft.com/office/powerpoint/2010/main" val="728735523"/>
              </p:ext>
            </p:extLst>
          </p:nvPr>
        </p:nvGraphicFramePr>
        <p:xfrm>
          <a:off x="6084168" y="1531506"/>
          <a:ext cx="2605088" cy="2163762"/>
        </p:xfrm>
        <a:graphic>
          <a:graphicData uri="http://schemas.openxmlformats.org/presentationml/2006/ole">
            <mc:AlternateContent xmlns:mc="http://schemas.openxmlformats.org/markup-compatibility/2006">
              <mc:Choice xmlns:v="urn:schemas-microsoft-com:vml" Requires="v">
                <p:oleObj spid="_x0000_s22894" name="公式" r:id="rId3" imgW="1272703" imgH="1043835" progId="Equation.3">
                  <p:embed/>
                </p:oleObj>
              </mc:Choice>
              <mc:Fallback>
                <p:oleObj name="公式" r:id="rId3" imgW="1272703" imgH="104383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1531506"/>
                        <a:ext cx="2605088" cy="2163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7" name="Object 4">
            <a:extLst>
              <a:ext uri="{FF2B5EF4-FFF2-40B4-BE49-F238E27FC236}">
                <a16:creationId xmlns:a16="http://schemas.microsoft.com/office/drawing/2014/main" id="{5430D7E7-152F-4ED8-9D57-6BD298687BA7}"/>
              </a:ext>
            </a:extLst>
          </p:cNvPr>
          <p:cNvGraphicFramePr>
            <a:graphicFrameLocks noChangeAspect="1"/>
          </p:cNvGraphicFramePr>
          <p:nvPr>
            <p:extLst>
              <p:ext uri="{D42A27DB-BD31-4B8C-83A1-F6EECF244321}">
                <p14:modId xmlns:p14="http://schemas.microsoft.com/office/powerpoint/2010/main" val="3747514658"/>
              </p:ext>
            </p:extLst>
          </p:nvPr>
        </p:nvGraphicFramePr>
        <p:xfrm>
          <a:off x="624681" y="1452563"/>
          <a:ext cx="2917825" cy="2182813"/>
        </p:xfrm>
        <a:graphic>
          <a:graphicData uri="http://schemas.openxmlformats.org/presentationml/2006/ole">
            <mc:AlternateContent xmlns:mc="http://schemas.openxmlformats.org/markup-compatibility/2006">
              <mc:Choice xmlns:v="urn:schemas-microsoft-com:vml" Requires="v">
                <p:oleObj spid="_x0000_s22895" name="Equation" r:id="rId5" imgW="1897217" imgH="1401870" progId="Equation.DSMT4">
                  <p:embed/>
                </p:oleObj>
              </mc:Choice>
              <mc:Fallback>
                <p:oleObj name="Equation" r:id="rId5" imgW="1897217" imgH="140187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81" y="1452563"/>
                        <a:ext cx="2917825" cy="2182813"/>
                      </a:xfrm>
                      <a:prstGeom prst="rect">
                        <a:avLst/>
                      </a:prstGeom>
                      <a:noFill/>
                      <a:ln>
                        <a:noFill/>
                      </a:ln>
                    </p:spPr>
                  </p:pic>
                </p:oleObj>
              </mc:Fallback>
            </mc:AlternateContent>
          </a:graphicData>
        </a:graphic>
      </p:graphicFrame>
      <p:sp>
        <p:nvSpPr>
          <p:cNvPr id="10" name="Text Box 7">
            <a:extLst>
              <a:ext uri="{FF2B5EF4-FFF2-40B4-BE49-F238E27FC236}">
                <a16:creationId xmlns:a16="http://schemas.microsoft.com/office/drawing/2014/main" id="{C29B2306-07A3-449E-9B11-9CAFD622D38F}"/>
              </a:ext>
            </a:extLst>
          </p:cNvPr>
          <p:cNvSpPr txBox="1">
            <a:spLocks noChangeArrowheads="1"/>
          </p:cNvSpPr>
          <p:nvPr/>
        </p:nvSpPr>
        <p:spPr bwMode="auto">
          <a:xfrm>
            <a:off x="3609728" y="1558926"/>
            <a:ext cx="1114917" cy="563562"/>
          </a:xfrm>
          <a:prstGeom prst="rect">
            <a:avLst/>
          </a:prstGeom>
          <a:noFill/>
          <a:ln w="19050">
            <a:noFill/>
            <a:miter lim="800000"/>
            <a:headEnd/>
            <a:tailEnd/>
          </a:ln>
        </p:spPr>
        <p:txBody>
          <a:bodyPr wrap="square">
            <a:spAutoFit/>
          </a:bodyPr>
          <a:lstStyle>
            <a:defPPr>
              <a:defRPr lang="zh-CN"/>
            </a:defPPr>
            <a:lvl1pPr algn="l" rtl="0" fontAlgn="base">
              <a:spcBef>
                <a:spcPct val="0"/>
              </a:spcBef>
              <a:spcAft>
                <a:spcPct val="0"/>
              </a:spcAft>
              <a:defRPr kumimoji="1" sz="2800" b="1" kern="1200">
                <a:solidFill>
                  <a:srgbClr val="336600"/>
                </a:solidFill>
                <a:latin typeface="Times New Roman" pitchFamily="18" charset="0"/>
                <a:ea typeface="宋体" charset="-122"/>
                <a:cs typeface="+mn-cs"/>
              </a:defRPr>
            </a:lvl1pPr>
            <a:lvl2pPr marL="457200" algn="l" rtl="0" fontAlgn="base">
              <a:spcBef>
                <a:spcPct val="0"/>
              </a:spcBef>
              <a:spcAft>
                <a:spcPct val="0"/>
              </a:spcAft>
              <a:defRPr kumimoji="1" sz="2800" b="1" kern="1200">
                <a:solidFill>
                  <a:srgbClr val="336600"/>
                </a:solidFill>
                <a:latin typeface="Times New Roman" pitchFamily="18" charset="0"/>
                <a:ea typeface="宋体" charset="-122"/>
                <a:cs typeface="+mn-cs"/>
              </a:defRPr>
            </a:lvl2pPr>
            <a:lvl3pPr marL="914400" algn="l" rtl="0" fontAlgn="base">
              <a:spcBef>
                <a:spcPct val="0"/>
              </a:spcBef>
              <a:spcAft>
                <a:spcPct val="0"/>
              </a:spcAft>
              <a:defRPr kumimoji="1" sz="2800" b="1" kern="1200">
                <a:solidFill>
                  <a:srgbClr val="336600"/>
                </a:solidFill>
                <a:latin typeface="Times New Roman" pitchFamily="18" charset="0"/>
                <a:ea typeface="宋体" charset="-122"/>
                <a:cs typeface="+mn-cs"/>
              </a:defRPr>
            </a:lvl3pPr>
            <a:lvl4pPr marL="1371600" algn="l" rtl="0" fontAlgn="base">
              <a:spcBef>
                <a:spcPct val="0"/>
              </a:spcBef>
              <a:spcAft>
                <a:spcPct val="0"/>
              </a:spcAft>
              <a:defRPr kumimoji="1" sz="2800" b="1" kern="1200">
                <a:solidFill>
                  <a:srgbClr val="336600"/>
                </a:solidFill>
                <a:latin typeface="Times New Roman" pitchFamily="18" charset="0"/>
                <a:ea typeface="宋体" charset="-122"/>
                <a:cs typeface="+mn-cs"/>
              </a:defRPr>
            </a:lvl4pPr>
            <a:lvl5pPr marL="1828800" algn="l" rtl="0" fontAlgn="base">
              <a:spcBef>
                <a:spcPct val="0"/>
              </a:spcBef>
              <a:spcAft>
                <a:spcPct val="0"/>
              </a:spcAft>
              <a:defRPr kumimoji="1" sz="2800" b="1" kern="1200">
                <a:solidFill>
                  <a:srgbClr val="336600"/>
                </a:solidFill>
                <a:latin typeface="Times New Roman" pitchFamily="18" charset="0"/>
                <a:ea typeface="宋体" charset="-122"/>
                <a:cs typeface="+mn-cs"/>
              </a:defRPr>
            </a:lvl5pPr>
            <a:lvl6pPr marL="2286000" algn="l" defTabSz="914400" rtl="0" eaLnBrk="1" latinLnBrk="0" hangingPunct="1">
              <a:defRPr kumimoji="1" sz="2800" b="1" kern="1200">
                <a:solidFill>
                  <a:srgbClr val="336600"/>
                </a:solidFill>
                <a:latin typeface="Times New Roman" pitchFamily="18" charset="0"/>
                <a:ea typeface="宋体" charset="-122"/>
                <a:cs typeface="+mn-cs"/>
              </a:defRPr>
            </a:lvl6pPr>
            <a:lvl7pPr marL="2743200" algn="l" defTabSz="914400" rtl="0" eaLnBrk="1" latinLnBrk="0" hangingPunct="1">
              <a:defRPr kumimoji="1" sz="2800" b="1" kern="1200">
                <a:solidFill>
                  <a:srgbClr val="336600"/>
                </a:solidFill>
                <a:latin typeface="Times New Roman" pitchFamily="18" charset="0"/>
                <a:ea typeface="宋体" charset="-122"/>
                <a:cs typeface="+mn-cs"/>
              </a:defRPr>
            </a:lvl7pPr>
            <a:lvl8pPr marL="3200400" algn="l" defTabSz="914400" rtl="0" eaLnBrk="1" latinLnBrk="0" hangingPunct="1">
              <a:defRPr kumimoji="1" sz="2800" b="1" kern="1200">
                <a:solidFill>
                  <a:srgbClr val="336600"/>
                </a:solidFill>
                <a:latin typeface="Times New Roman" pitchFamily="18" charset="0"/>
                <a:ea typeface="宋体" charset="-122"/>
                <a:cs typeface="+mn-cs"/>
              </a:defRPr>
            </a:lvl8pPr>
            <a:lvl9pPr marL="3657600" algn="l" defTabSz="914400" rtl="0" eaLnBrk="1" latinLnBrk="0" hangingPunct="1">
              <a:defRPr kumimoji="1" sz="2800" b="1" kern="1200">
                <a:solidFill>
                  <a:srgbClr val="336600"/>
                </a:solidFill>
                <a:latin typeface="Times New Roman" pitchFamily="18" charset="0"/>
                <a:ea typeface="宋体" charset="-122"/>
                <a:cs typeface="+mn-cs"/>
              </a:defRPr>
            </a:lvl9pPr>
          </a:lstStyle>
          <a:p>
            <a:pPr eaLnBrk="1" hangingPunct="1">
              <a:lnSpc>
                <a:spcPct val="120000"/>
              </a:lnSpc>
              <a:spcBef>
                <a:spcPct val="20000"/>
              </a:spcBef>
              <a:defRPr/>
            </a:pPr>
            <a:r>
              <a:rPr lang="en-US" altLang="zh-CN" dirty="0">
                <a:solidFill>
                  <a:srgbClr val="FF0000"/>
                </a:solidFill>
                <a:latin typeface="+mn-lt"/>
                <a:ea typeface="仿宋_GB2312" pitchFamily="49" charset="-122"/>
              </a:rPr>
              <a:t>(5-23)</a:t>
            </a:r>
            <a:endParaRPr lang="zh-CN" altLang="en-US" i="1" dirty="0">
              <a:solidFill>
                <a:schemeClr val="accent6"/>
              </a:solidFill>
              <a:latin typeface="+mn-lt"/>
              <a:ea typeface="仿宋_GB2312"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5122" name="图片 2">
            <a:extLst>
              <a:ext uri="{FF2B5EF4-FFF2-40B4-BE49-F238E27FC236}">
                <a16:creationId xmlns:a16="http://schemas.microsoft.com/office/drawing/2014/main" id="{0278EB87-2924-4FD9-B67C-7514FA3E0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108" y="564239"/>
            <a:ext cx="3183517" cy="341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a:extLst>
              <a:ext uri="{FF2B5EF4-FFF2-40B4-BE49-F238E27FC236}">
                <a16:creationId xmlns:a16="http://schemas.microsoft.com/office/drawing/2014/main" id="{5570F54F-637D-486F-AF50-7648AC846417}"/>
              </a:ext>
            </a:extLst>
          </p:cNvPr>
          <p:cNvSpPr>
            <a:spLocks noGrp="1" noChangeArrowheads="1"/>
          </p:cNvSpPr>
          <p:nvPr>
            <p:ph type="title" idx="4294967295"/>
          </p:nvPr>
        </p:nvSpPr>
        <p:spPr>
          <a:xfrm>
            <a:off x="228600" y="228600"/>
            <a:ext cx="7799784" cy="381000"/>
          </a:xfrm>
        </p:spPr>
        <p:txBody>
          <a:bodyPr/>
          <a:lstStyle/>
          <a:p>
            <a:pPr algn="l" eaLnBrk="1" hangingPunct="1"/>
            <a:r>
              <a:rPr lang="en-US" altLang="zh-CN" sz="3200" b="1" dirty="0">
                <a:solidFill>
                  <a:srgbClr val="0000FF"/>
                </a:solidFill>
                <a:ea typeface="仿宋_GB2312" panose="02010609030101010101" pitchFamily="49" charset="-122"/>
              </a:rPr>
              <a:t>4.1 </a:t>
            </a:r>
            <a:r>
              <a:rPr lang="zh-CN" altLang="en-US" sz="3200" b="1" dirty="0">
                <a:solidFill>
                  <a:srgbClr val="0000FF"/>
                </a:solidFill>
                <a:ea typeface="仿宋_GB2312" panose="02010609030101010101" pitchFamily="49" charset="-122"/>
              </a:rPr>
              <a:t>振荡的基本原理  </a:t>
            </a:r>
            <a:r>
              <a:rPr lang="en-US" altLang="zh-CN" sz="3200" b="1" dirty="0">
                <a:solidFill>
                  <a:srgbClr val="0000FF"/>
                </a:solidFill>
                <a:ea typeface="仿宋_GB2312" panose="02010609030101010101" pitchFamily="49" charset="-122"/>
              </a:rPr>
              <a:t>(</a:t>
            </a:r>
            <a:r>
              <a:rPr lang="en-US" altLang="zh-CN" sz="3200" b="1" dirty="0">
                <a:solidFill>
                  <a:srgbClr val="00FF00"/>
                </a:solidFill>
                <a:ea typeface="仿宋_GB2312" panose="02010609030101010101" pitchFamily="49" charset="-122"/>
              </a:rPr>
              <a:t>P105</a:t>
            </a:r>
            <a:r>
              <a:rPr lang="en-US" altLang="zh-CN" sz="3200" b="1" dirty="0">
                <a:solidFill>
                  <a:srgbClr val="0000FF"/>
                </a:solidFill>
                <a:ea typeface="仿宋_GB2312" panose="02010609030101010101" pitchFamily="49" charset="-122"/>
              </a:rPr>
              <a:t>    </a:t>
            </a:r>
            <a:r>
              <a:rPr lang="en-US" altLang="zh-CN" sz="3200" b="1" dirty="0">
                <a:solidFill>
                  <a:srgbClr val="FF0000"/>
                </a:solidFill>
                <a:ea typeface="仿宋_GB2312" panose="02010609030101010101" pitchFamily="49" charset="-122"/>
              </a:rPr>
              <a:t>P108</a:t>
            </a:r>
            <a:r>
              <a:rPr lang="en-US" altLang="zh-CN" sz="3200" b="1" dirty="0">
                <a:solidFill>
                  <a:srgbClr val="0000FF"/>
                </a:solidFill>
                <a:ea typeface="仿宋_GB2312" panose="02010609030101010101" pitchFamily="49" charset="-122"/>
              </a:rPr>
              <a:t>     P114)</a:t>
            </a:r>
            <a:endParaRPr lang="zh-CN" altLang="en-US" sz="3200" b="1" dirty="0">
              <a:solidFill>
                <a:srgbClr val="0000FF"/>
              </a:solidFill>
              <a:ea typeface="仿宋_GB2312" panose="02010609030101010101" pitchFamily="49" charset="-122"/>
            </a:endParaRPr>
          </a:p>
        </p:txBody>
      </p:sp>
      <p:sp>
        <p:nvSpPr>
          <p:cNvPr id="5124" name="Text Box 5">
            <a:extLst>
              <a:ext uri="{FF2B5EF4-FFF2-40B4-BE49-F238E27FC236}">
                <a16:creationId xmlns:a16="http://schemas.microsoft.com/office/drawing/2014/main" id="{BF431336-C9A2-4FB5-AAE2-F686F9DCA38E}"/>
              </a:ext>
            </a:extLst>
          </p:cNvPr>
          <p:cNvSpPr txBox="1">
            <a:spLocks noChangeArrowheads="1"/>
          </p:cNvSpPr>
          <p:nvPr/>
        </p:nvSpPr>
        <p:spPr bwMode="auto">
          <a:xfrm>
            <a:off x="72008" y="714375"/>
            <a:ext cx="5508104"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ea typeface="仿宋_GB2312" panose="02010609030101010101" pitchFamily="49" charset="-122"/>
              </a:rPr>
              <a:t>振荡器由放大器</a:t>
            </a:r>
            <a:r>
              <a:rPr lang="en-US" altLang="zh-CN" sz="2400" dirty="0">
                <a:solidFill>
                  <a:srgbClr val="660066"/>
                </a:solidFill>
                <a:ea typeface="仿宋_GB2312" panose="02010609030101010101" pitchFamily="49" charset="-122"/>
              </a:rPr>
              <a:t>(Amp.)</a:t>
            </a:r>
            <a:r>
              <a:rPr lang="zh-CN" altLang="en-US" sz="2400" dirty="0">
                <a:solidFill>
                  <a:srgbClr val="660066"/>
                </a:solidFill>
                <a:ea typeface="仿宋_GB2312" panose="02010609030101010101" pitchFamily="49" charset="-122"/>
              </a:rPr>
              <a:t>和反馈网络</a:t>
            </a:r>
            <a:r>
              <a:rPr lang="en-US" altLang="zh-CN" sz="2400" dirty="0">
                <a:solidFill>
                  <a:srgbClr val="660066"/>
                </a:solidFill>
                <a:ea typeface="仿宋_GB2312" panose="02010609030101010101" pitchFamily="49" charset="-122"/>
              </a:rPr>
              <a:t>(Feedback)</a:t>
            </a:r>
            <a:r>
              <a:rPr lang="zh-CN" altLang="en-US" sz="2400" dirty="0">
                <a:solidFill>
                  <a:srgbClr val="660066"/>
                </a:solidFill>
                <a:ea typeface="仿宋_GB2312" panose="02010609030101010101" pitchFamily="49" charset="-122"/>
              </a:rPr>
              <a:t>组成。</a:t>
            </a:r>
          </a:p>
        </p:txBody>
      </p:sp>
      <mc:AlternateContent xmlns:mc="http://schemas.openxmlformats.org/markup-compatibility/2006" xmlns:a14="http://schemas.microsoft.com/office/drawing/2010/main">
        <mc:Choice Requires="a14">
          <p:sp>
            <p:nvSpPr>
              <p:cNvPr id="5126" name="Text Box 9">
                <a:extLst>
                  <a:ext uri="{FF2B5EF4-FFF2-40B4-BE49-F238E27FC236}">
                    <a16:creationId xmlns:a16="http://schemas.microsoft.com/office/drawing/2014/main" id="{8766C73D-B23B-4F5D-AF39-38D674CCAF24}"/>
                  </a:ext>
                </a:extLst>
              </p:cNvPr>
              <p:cNvSpPr txBox="1">
                <a:spLocks noChangeArrowheads="1"/>
              </p:cNvSpPr>
              <p:nvPr/>
            </p:nvSpPr>
            <p:spPr bwMode="auto">
              <a:xfrm>
                <a:off x="81496" y="1661014"/>
                <a:ext cx="5755177" cy="15696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ea typeface="仿宋_GB2312" panose="02010609030101010101" pitchFamily="49" charset="-122"/>
                  </a:rPr>
                  <a:t>若开关</a:t>
                </a:r>
                <a:r>
                  <a:rPr lang="en-US" altLang="zh-CN" sz="2400" dirty="0">
                    <a:solidFill>
                      <a:srgbClr val="660066"/>
                    </a:solidFill>
                    <a:ea typeface="仿宋_GB2312" panose="02010609030101010101" pitchFamily="49" charset="-122"/>
                  </a:rPr>
                  <a:t>K</a:t>
                </a:r>
                <a:r>
                  <a:rPr lang="zh-CN" altLang="en-US" sz="2400" dirty="0">
                    <a:solidFill>
                      <a:srgbClr val="660066"/>
                    </a:solidFill>
                    <a:ea typeface="仿宋_GB2312" panose="02010609030101010101" pitchFamily="49" charset="-122"/>
                  </a:rPr>
                  <a:t>接</a:t>
                </a:r>
                <a:r>
                  <a:rPr lang="en-US" altLang="zh-CN" sz="2400" dirty="0">
                    <a:solidFill>
                      <a:srgbClr val="660066"/>
                    </a:solidFill>
                    <a:ea typeface="仿宋_GB2312" panose="02010609030101010101" pitchFamily="49" charset="-122"/>
                  </a:rPr>
                  <a:t>1</a:t>
                </a:r>
                <a:r>
                  <a:rPr lang="zh-CN" altLang="en-US" sz="2400" dirty="0">
                    <a:solidFill>
                      <a:srgbClr val="660066"/>
                    </a:solidFill>
                    <a:ea typeface="仿宋_GB2312" panose="02010609030101010101" pitchFamily="49" charset="-122"/>
                  </a:rPr>
                  <a:t>，输入</a:t>
                </a:r>
                <a:r>
                  <a:rPr lang="en-US" altLang="zh-CN" sz="2400" i="1" dirty="0">
                    <a:solidFill>
                      <a:srgbClr val="660066"/>
                    </a:solidFill>
                    <a:ea typeface="仿宋_GB2312" panose="02010609030101010101" pitchFamily="49" charset="-122"/>
                  </a:rPr>
                  <a:t>v</a:t>
                </a:r>
                <a:r>
                  <a:rPr lang="en-US" altLang="zh-CN" sz="2400" baseline="-25000" dirty="0">
                    <a:solidFill>
                      <a:srgbClr val="660066"/>
                    </a:solidFill>
                    <a:ea typeface="仿宋_GB2312" panose="02010609030101010101" pitchFamily="49" charset="-122"/>
                  </a:rPr>
                  <a:t>i </a:t>
                </a:r>
                <a:r>
                  <a:rPr lang="zh-CN" altLang="en-US" sz="2400" dirty="0">
                    <a:solidFill>
                      <a:srgbClr val="660066"/>
                    </a:solidFill>
                    <a:ea typeface="仿宋_GB2312" panose="02010609030101010101" pitchFamily="49" charset="-122"/>
                  </a:rPr>
                  <a:t>，则回路调谐时产生最大高频电压</a:t>
                </a:r>
                <a14:m>
                  <m:oMath xmlns:m="http://schemas.openxmlformats.org/officeDocument/2006/math">
                    <m:acc>
                      <m:accPr>
                        <m:chr m:val="̇"/>
                        <m:ctrlPr>
                          <a:rPr lang="zh-CN" altLang="en-US" sz="2400" i="1" smtClean="0">
                            <a:solidFill>
                              <a:srgbClr val="660066"/>
                            </a:solidFill>
                            <a:latin typeface="Cambria Math" panose="02040503050406030204" pitchFamily="18" charset="0"/>
                          </a:rPr>
                        </m:ctrlPr>
                      </m:accPr>
                      <m:e>
                        <m:r>
                          <m:rPr>
                            <m:nor/>
                          </m:rPr>
                          <a:rPr lang="en-US" altLang="zh-CN" sz="2400" i="1" dirty="0">
                            <a:solidFill>
                              <a:srgbClr val="660066"/>
                            </a:solidFill>
                            <a:ea typeface="仿宋_GB2312" panose="02010609030101010101" pitchFamily="49" charset="-122"/>
                          </a:rPr>
                          <m:t>v</m:t>
                        </m:r>
                      </m:e>
                    </m:acc>
                    <m:r>
                      <m:rPr>
                        <m:nor/>
                      </m:rPr>
                      <a:rPr lang="en-US" altLang="zh-CN" sz="2400" baseline="-25000" dirty="0">
                        <a:solidFill>
                          <a:srgbClr val="660066"/>
                        </a:solidFill>
                        <a:ea typeface="仿宋_GB2312" panose="02010609030101010101" pitchFamily="49" charset="-122"/>
                      </a:rPr>
                      <m:t>f</m:t>
                    </m:r>
                  </m:oMath>
                </a14:m>
                <a:r>
                  <a:rPr lang="zh-CN" altLang="en-US" sz="2400" dirty="0">
                    <a:solidFill>
                      <a:srgbClr val="660066"/>
                    </a:solidFill>
                    <a:ea typeface="仿宋_GB2312" panose="02010609030101010101" pitchFamily="49" charset="-122"/>
                  </a:rPr>
                  <a:t> ，经</a:t>
                </a:r>
                <a:r>
                  <a:rPr lang="en-US" altLang="zh-CN" sz="2400" i="1" dirty="0">
                    <a:solidFill>
                      <a:srgbClr val="660066"/>
                    </a:solidFill>
                    <a:ea typeface="仿宋_GB2312" panose="02010609030101010101" pitchFamily="49" charset="-122"/>
                  </a:rPr>
                  <a:t>M</a:t>
                </a:r>
                <a:r>
                  <a:rPr lang="zh-CN" altLang="en-US" sz="2400" dirty="0">
                    <a:solidFill>
                      <a:srgbClr val="660066"/>
                    </a:solidFill>
                    <a:ea typeface="仿宋_GB2312" panose="02010609030101010101" pitchFamily="49" charset="-122"/>
                  </a:rPr>
                  <a:t>耦合产生同频的</a:t>
                </a:r>
                <a14:m>
                  <m:oMath xmlns:m="http://schemas.openxmlformats.org/officeDocument/2006/math">
                    <m:acc>
                      <m:accPr>
                        <m:chr m:val="̇"/>
                        <m:ctrlPr>
                          <a:rPr lang="zh-CN" altLang="en-US" sz="2400" i="1">
                            <a:solidFill>
                              <a:srgbClr val="660066"/>
                            </a:solidFill>
                            <a:latin typeface="Cambria Math" panose="02040503050406030204" pitchFamily="18" charset="0"/>
                          </a:rPr>
                        </m:ctrlPr>
                      </m:accPr>
                      <m:e>
                        <m:r>
                          <m:rPr>
                            <m:nor/>
                          </m:rPr>
                          <a:rPr lang="en-US" altLang="zh-CN" sz="2400" i="1" dirty="0">
                            <a:solidFill>
                              <a:srgbClr val="660066"/>
                            </a:solidFill>
                            <a:ea typeface="仿宋_GB2312" panose="02010609030101010101" pitchFamily="49" charset="-122"/>
                          </a:rPr>
                          <m:t>v</m:t>
                        </m:r>
                      </m:e>
                    </m:acc>
                    <m:r>
                      <m:rPr>
                        <m:nor/>
                      </m:rPr>
                      <a:rPr lang="en-US" altLang="zh-CN" sz="2400" baseline="-25000" dirty="0">
                        <a:solidFill>
                          <a:srgbClr val="660066"/>
                        </a:solidFill>
                        <a:ea typeface="仿宋_GB2312" panose="02010609030101010101" pitchFamily="49" charset="-122"/>
                      </a:rPr>
                      <m:t>o</m:t>
                    </m:r>
                  </m:oMath>
                </a14:m>
                <a:r>
                  <a:rPr lang="zh-CN" altLang="en-US" sz="2400" dirty="0">
                    <a:solidFill>
                      <a:srgbClr val="660066"/>
                    </a:solidFill>
                    <a:ea typeface="仿宋_GB2312" panose="02010609030101010101" pitchFamily="49" charset="-122"/>
                  </a:rPr>
                  <a:t> ；若</a:t>
                </a:r>
                <a:r>
                  <a:rPr lang="en-US" altLang="zh-CN" sz="2400" dirty="0">
                    <a:solidFill>
                      <a:srgbClr val="660066"/>
                    </a:solidFill>
                    <a:ea typeface="仿宋_GB2312" panose="02010609030101010101" pitchFamily="49" charset="-122"/>
                  </a:rPr>
                  <a:t>K</a:t>
                </a:r>
                <a:r>
                  <a:rPr lang="zh-CN" altLang="en-US" sz="2400" dirty="0">
                    <a:solidFill>
                      <a:srgbClr val="660066"/>
                    </a:solidFill>
                    <a:ea typeface="仿宋_GB2312" panose="02010609030101010101" pitchFamily="49" charset="-122"/>
                  </a:rPr>
                  <a:t>接</a:t>
                </a:r>
                <a:r>
                  <a:rPr lang="en-US" altLang="zh-CN" sz="2400" dirty="0">
                    <a:solidFill>
                      <a:srgbClr val="660066"/>
                    </a:solidFill>
                    <a:ea typeface="仿宋_GB2312" panose="02010609030101010101" pitchFamily="49" charset="-122"/>
                  </a:rPr>
                  <a:t>2</a:t>
                </a:r>
                <a:r>
                  <a:rPr lang="zh-CN" altLang="en-US" sz="2400" dirty="0">
                    <a:solidFill>
                      <a:srgbClr val="660066"/>
                    </a:solidFill>
                    <a:ea typeface="仿宋_GB2312" panose="02010609030101010101" pitchFamily="49" charset="-122"/>
                  </a:rPr>
                  <a:t>，则反馈网络接通，振荡便会维持下去。         </a:t>
                </a:r>
              </a:p>
            </p:txBody>
          </p:sp>
        </mc:Choice>
        <mc:Fallback xmlns="">
          <p:sp>
            <p:nvSpPr>
              <p:cNvPr id="5126" name="Text Box 9">
                <a:extLst>
                  <a:ext uri="{FF2B5EF4-FFF2-40B4-BE49-F238E27FC236}">
                    <a16:creationId xmlns:a16="http://schemas.microsoft.com/office/drawing/2014/main" id="{8766C73D-B23B-4F5D-AF39-38D674CCAF24}"/>
                  </a:ext>
                </a:extLst>
              </p:cNvPr>
              <p:cNvSpPr txBox="1">
                <a:spLocks noRot="1" noChangeAspect="1" noMove="1" noResize="1" noEditPoints="1" noAdjustHandles="1" noChangeArrowheads="1" noChangeShapeType="1" noTextEdit="1"/>
              </p:cNvSpPr>
              <p:nvPr/>
            </p:nvSpPr>
            <p:spPr bwMode="auto">
              <a:xfrm>
                <a:off x="81496" y="1661014"/>
                <a:ext cx="5755177" cy="1569660"/>
              </a:xfrm>
              <a:prstGeom prst="rect">
                <a:avLst/>
              </a:prstGeom>
              <a:blipFill>
                <a:blip r:embed="rId3"/>
                <a:stretch>
                  <a:fillRect l="-1589" t="-4264" r="-1483" b="-65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128" name="Rectangle 3">
            <a:extLst>
              <a:ext uri="{FF2B5EF4-FFF2-40B4-BE49-F238E27FC236}">
                <a16:creationId xmlns:a16="http://schemas.microsoft.com/office/drawing/2014/main" id="{BC9811BF-D780-49B4-A9AE-0FE336371640}"/>
              </a:ext>
            </a:extLst>
          </p:cNvPr>
          <p:cNvSpPr>
            <a:spLocks noChangeArrowheads="1"/>
          </p:cNvSpPr>
          <p:nvPr/>
        </p:nvSpPr>
        <p:spPr bwMode="auto">
          <a:xfrm>
            <a:off x="133489" y="4137919"/>
            <a:ext cx="89646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97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000" dirty="0">
                <a:solidFill>
                  <a:srgbClr val="660066"/>
                </a:solidFill>
                <a:ea typeface="仿宋_GB2312" panose="02010609030101010101" pitchFamily="49" charset="-122"/>
              </a:rPr>
              <a:t>而实际的振荡器是不需要激励的，因为放大器本身的放大倍数只要大于</a:t>
            </a:r>
            <a:r>
              <a:rPr lang="en-US" altLang="zh-CN" sz="2000" dirty="0">
                <a:solidFill>
                  <a:srgbClr val="660066"/>
                </a:solidFill>
                <a:ea typeface="仿宋_GB2312" panose="02010609030101010101" pitchFamily="49" charset="-122"/>
              </a:rPr>
              <a:t>1</a:t>
            </a:r>
            <a:r>
              <a:rPr lang="zh-CN" altLang="en-US" sz="2000" dirty="0">
                <a:solidFill>
                  <a:srgbClr val="660066"/>
                </a:solidFill>
                <a:ea typeface="仿宋_GB2312" panose="02010609030101010101" pitchFamily="49" charset="-122"/>
              </a:rPr>
              <a:t>，且有选频回路，所以电路中，晶体管内的热噪声等微弱信号经不断反复而建立起来。    </a:t>
            </a:r>
            <a:endParaRPr lang="en-US" altLang="zh-CN" sz="2000" dirty="0">
              <a:solidFill>
                <a:srgbClr val="660066"/>
              </a:solidFill>
              <a:ea typeface="仿宋_GB2312" panose="02010609030101010101" pitchFamily="49" charset="-122"/>
            </a:endParaRPr>
          </a:p>
          <a:p>
            <a:pPr>
              <a:lnSpc>
                <a:spcPct val="90000"/>
              </a:lnSpc>
              <a:buFontTx/>
              <a:buNone/>
            </a:pPr>
            <a:r>
              <a:rPr lang="zh-CN" altLang="en-US" sz="2000" dirty="0">
                <a:solidFill>
                  <a:srgbClr val="660066"/>
                </a:solidFill>
                <a:ea typeface="仿宋_GB2312" panose="02010609030101010101" pitchFamily="49" charset="-122"/>
              </a:rPr>
              <a:t>振荡建立起来后，能否无休止的增大下去呢？也不会。因为晶体管的工作状态进入非线性区，放大倍数就会下降，当反馈电压幅度和输入信号幅度相等时，达到平衡状态。</a:t>
            </a:r>
          </a:p>
        </p:txBody>
      </p:sp>
      <p:sp>
        <p:nvSpPr>
          <p:cNvPr id="5129" name="Text Box 5">
            <a:extLst>
              <a:ext uri="{FF2B5EF4-FFF2-40B4-BE49-F238E27FC236}">
                <a16:creationId xmlns:a16="http://schemas.microsoft.com/office/drawing/2014/main" id="{B90C7069-109C-4D02-9B99-94801C022C78}"/>
              </a:ext>
            </a:extLst>
          </p:cNvPr>
          <p:cNvSpPr txBox="1">
            <a:spLocks noChangeArrowheads="1"/>
          </p:cNvSpPr>
          <p:nvPr/>
        </p:nvSpPr>
        <p:spPr bwMode="auto">
          <a:xfrm>
            <a:off x="72008" y="3325493"/>
            <a:ext cx="2699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FF"/>
                </a:solidFill>
                <a:ea typeface="仿宋_GB2312" panose="02010609030101010101" pitchFamily="49" charset="-122"/>
              </a:rPr>
              <a:t>振荡器频率：</a:t>
            </a:r>
          </a:p>
        </p:txBody>
      </p:sp>
      <p:sp>
        <p:nvSpPr>
          <p:cNvPr id="5130" name="Text Box 5">
            <a:extLst>
              <a:ext uri="{FF2B5EF4-FFF2-40B4-BE49-F238E27FC236}">
                <a16:creationId xmlns:a16="http://schemas.microsoft.com/office/drawing/2014/main" id="{CF5214E6-48A9-48EC-B8E5-B47032AAB004}"/>
              </a:ext>
            </a:extLst>
          </p:cNvPr>
          <p:cNvSpPr txBox="1">
            <a:spLocks noChangeArrowheads="1"/>
          </p:cNvSpPr>
          <p:nvPr/>
        </p:nvSpPr>
        <p:spPr bwMode="auto">
          <a:xfrm>
            <a:off x="5903108" y="731837"/>
            <a:ext cx="11430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FF0000"/>
                </a:solidFill>
                <a:ea typeface="仿宋_GB2312" panose="02010609030101010101" pitchFamily="49" charset="-122"/>
              </a:rPr>
              <a:t>P108</a:t>
            </a:r>
          </a:p>
          <a:p>
            <a:pPr eaLnBrk="1" hangingPunct="1">
              <a:buFontTx/>
              <a:buNone/>
            </a:pPr>
            <a:r>
              <a:rPr lang="en-US" altLang="zh-CN" sz="2400" dirty="0">
                <a:solidFill>
                  <a:schemeClr val="accent2"/>
                </a:solidFill>
                <a:ea typeface="仿宋_GB2312" panose="02010609030101010101" pitchFamily="49" charset="-122"/>
              </a:rPr>
              <a:t>P114</a:t>
            </a:r>
            <a:endParaRPr lang="zh-CN" altLang="en-US" sz="2400" dirty="0">
              <a:solidFill>
                <a:schemeClr val="accent2"/>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99177DB-C61B-47AE-BF0D-1B5762F773BB}"/>
                  </a:ext>
                </a:extLst>
              </p:cNvPr>
              <p:cNvSpPr txBox="1"/>
              <p:nvPr/>
            </p:nvSpPr>
            <p:spPr>
              <a:xfrm>
                <a:off x="2062946" y="3135854"/>
                <a:ext cx="1849224" cy="8899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i="1" dirty="0" smtClean="0">
                          <a:solidFill>
                            <a:srgbClr val="000000"/>
                          </a:solidFill>
                          <a:ea typeface="仿宋_GB2312" panose="02010609030101010101" pitchFamily="49" charset="-122"/>
                        </a:rPr>
                        <m:t>f</m:t>
                      </m:r>
                      <m:r>
                        <a:rPr lang="en-US" altLang="zh-CN" b="0" i="1">
                          <a:solidFill>
                            <a:srgbClr val="000000"/>
                          </a:solidFill>
                          <a:latin typeface="Cambria Math" panose="02040503050406030204" pitchFamily="18" charset="0"/>
                        </a:rPr>
                        <m:t>=</m:t>
                      </m:r>
                      <m:f>
                        <m:fPr>
                          <m:ctrlPr>
                            <a:rPr lang="zh-CN" altLang="en-US" b="0" i="1" dirty="0" smtClean="0">
                              <a:solidFill>
                                <a:srgbClr val="000000"/>
                              </a:solidFill>
                              <a:latin typeface="Cambria Math" panose="02040503050406030204" pitchFamily="18" charset="0"/>
                            </a:rPr>
                          </m:ctrlPr>
                        </m:fPr>
                        <m:num>
                          <m:r>
                            <a:rPr lang="en-US" altLang="zh-CN" b="0" i="1" dirty="0" smtClean="0">
                              <a:solidFill>
                                <a:srgbClr val="000000"/>
                              </a:solidFill>
                              <a:latin typeface="Cambria Math" panose="02040503050406030204" pitchFamily="18" charset="0"/>
                            </a:rPr>
                            <m:t>1</m:t>
                          </m:r>
                        </m:num>
                        <m:den>
                          <m:r>
                            <m:rPr>
                              <m:nor/>
                            </m:rPr>
                            <a:rPr lang="en-US" altLang="zh-CN" b="0" dirty="0">
                              <a:solidFill>
                                <a:srgbClr val="000000"/>
                              </a:solidFill>
                              <a:ea typeface="仿宋_GB2312" panose="02010609030101010101" pitchFamily="49" charset="-122"/>
                            </a:rPr>
                            <m:t>2</m:t>
                          </m:r>
                          <m:r>
                            <m:rPr>
                              <m:nor/>
                            </m:rPr>
                            <a:rPr lang="en-US" altLang="zh-CN" b="0" dirty="0">
                              <a:solidFill>
                                <a:srgbClr val="000000"/>
                              </a:solidFill>
                              <a:ea typeface="仿宋_GB2312" panose="02010609030101010101" pitchFamily="49" charset="-122"/>
                              <a:sym typeface="Symbol" panose="05050102010706020507" pitchFamily="18" charset="2"/>
                            </a:rPr>
                            <m:t></m:t>
                          </m:r>
                          <m:rad>
                            <m:radPr>
                              <m:degHide m:val="on"/>
                              <m:ctrlPr>
                                <a:rPr lang="en-US" altLang="zh-CN" b="0" i="1">
                                  <a:solidFill>
                                    <a:srgbClr val="000000"/>
                                  </a:solidFill>
                                  <a:latin typeface="Cambria Math" panose="02040503050406030204" pitchFamily="18" charset="0"/>
                                </a:rPr>
                              </m:ctrlPr>
                            </m:radPr>
                            <m:deg/>
                            <m:e>
                              <m:r>
                                <m:rPr>
                                  <m:nor/>
                                </m:rPr>
                                <a:rPr lang="en-US" altLang="zh-CN" b="0" i="1" dirty="0">
                                  <a:solidFill>
                                    <a:srgbClr val="000000"/>
                                  </a:solidFill>
                                  <a:ea typeface="仿宋_GB2312" panose="02010609030101010101" pitchFamily="49" charset="-122"/>
                                </a:rPr>
                                <m:t>L</m:t>
                              </m:r>
                              <m:r>
                                <m:rPr>
                                  <m:nor/>
                                </m:rPr>
                                <a:rPr lang="en-US" altLang="zh-CN" b="0" baseline="-25000" dirty="0">
                                  <a:solidFill>
                                    <a:srgbClr val="000000"/>
                                  </a:solidFill>
                                  <a:ea typeface="仿宋_GB2312" panose="02010609030101010101" pitchFamily="49" charset="-122"/>
                                </a:rPr>
                                <m:t>1</m:t>
                              </m:r>
                              <m:r>
                                <m:rPr>
                                  <m:nor/>
                                </m:rPr>
                                <a:rPr lang="en-US" altLang="zh-CN" b="0" i="1" dirty="0">
                                  <a:solidFill>
                                    <a:srgbClr val="000000"/>
                                  </a:solidFill>
                                  <a:ea typeface="仿宋_GB2312" panose="02010609030101010101" pitchFamily="49" charset="-122"/>
                                </a:rPr>
                                <m:t>C</m:t>
                              </m:r>
                            </m:e>
                          </m:rad>
                        </m:den>
                      </m:f>
                    </m:oMath>
                  </m:oMathPara>
                </a14:m>
                <a:endParaRPr lang="zh-CN" altLang="en-US" b="0" dirty="0">
                  <a:solidFill>
                    <a:srgbClr val="000000"/>
                  </a:solidFill>
                </a:endParaRPr>
              </a:p>
            </p:txBody>
          </p:sp>
        </mc:Choice>
        <mc:Fallback xmlns="">
          <p:sp>
            <p:nvSpPr>
              <p:cNvPr id="3" name="文本框 2">
                <a:extLst>
                  <a:ext uri="{FF2B5EF4-FFF2-40B4-BE49-F238E27FC236}">
                    <a16:creationId xmlns:a16="http://schemas.microsoft.com/office/drawing/2014/main" id="{399177DB-C61B-47AE-BF0D-1B5762F773BB}"/>
                  </a:ext>
                </a:extLst>
              </p:cNvPr>
              <p:cNvSpPr txBox="1">
                <a:spLocks noRot="1" noChangeAspect="1" noMove="1" noResize="1" noEditPoints="1" noAdjustHandles="1" noChangeArrowheads="1" noChangeShapeType="1" noTextEdit="1"/>
              </p:cNvSpPr>
              <p:nvPr/>
            </p:nvSpPr>
            <p:spPr>
              <a:xfrm>
                <a:off x="2062946" y="3135854"/>
                <a:ext cx="1849224" cy="889987"/>
              </a:xfrm>
              <a:prstGeom prst="rect">
                <a:avLst/>
              </a:prstGeom>
              <a:blipFill>
                <a:blip r:embed="rId4"/>
                <a:stretch>
                  <a:fillRect b="-5479"/>
                </a:stretch>
              </a:blipFill>
            </p:spPr>
            <p:txBody>
              <a:bodyPr/>
              <a:lstStyle/>
              <a:p>
                <a:r>
                  <a:rPr lang="zh-CN" altLang="en-US">
                    <a:noFill/>
                  </a:rPr>
                  <a:t> </a:t>
                </a:r>
              </a:p>
            </p:txBody>
          </p:sp>
        </mc:Fallback>
      </mc:AlternateContent>
      <p:sp>
        <p:nvSpPr>
          <p:cNvPr id="10" name="Text Box 5">
            <a:extLst>
              <a:ext uri="{FF2B5EF4-FFF2-40B4-BE49-F238E27FC236}">
                <a16:creationId xmlns:a16="http://schemas.microsoft.com/office/drawing/2014/main" id="{C67E2287-74A6-41C7-B05F-D1CF44159E3F}"/>
              </a:ext>
            </a:extLst>
          </p:cNvPr>
          <p:cNvSpPr txBox="1">
            <a:spLocks noChangeArrowheads="1"/>
          </p:cNvSpPr>
          <p:nvPr/>
        </p:nvSpPr>
        <p:spPr bwMode="auto">
          <a:xfrm>
            <a:off x="133488" y="6065383"/>
            <a:ext cx="70307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FF"/>
                </a:solidFill>
                <a:ea typeface="仿宋_GB2312" panose="02010609030101010101" pitchFamily="49" charset="-122"/>
              </a:rPr>
              <a:t>振荡器三个条件：起振、平衡、稳定</a:t>
            </a:r>
          </a:p>
        </p:txBody>
      </p:sp>
    </p:spTree>
    <p:extLst>
      <p:ext uri="{BB962C8B-B14F-4D97-AF65-F5344CB8AC3E}">
        <p14:creationId xmlns:p14="http://schemas.microsoft.com/office/powerpoint/2010/main" val="373006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4468F7-76A1-49A2-BC4C-76561D665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130" y="1028547"/>
            <a:ext cx="5369016" cy="2632076"/>
          </a:xfrm>
          <a:prstGeom prst="rect">
            <a:avLst/>
          </a:prstGeom>
        </p:spPr>
      </p:pic>
      <p:sp>
        <p:nvSpPr>
          <p:cNvPr id="23555" name="Rectangle 2">
            <a:extLst>
              <a:ext uri="{FF2B5EF4-FFF2-40B4-BE49-F238E27FC236}">
                <a16:creationId xmlns:a16="http://schemas.microsoft.com/office/drawing/2014/main" id="{CF2646A2-A6C4-4287-BB52-7A675549266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4.5.3  </a:t>
            </a:r>
            <a:r>
              <a:rPr lang="zh-CN" altLang="en-US" sz="2800" b="1" dirty="0">
                <a:solidFill>
                  <a:srgbClr val="0000FF"/>
                </a:solidFill>
                <a:ea typeface="仿宋_GB2312" panose="02010609030101010101" pitchFamily="49" charset="-122"/>
              </a:rPr>
              <a:t>电容反馈型</a:t>
            </a:r>
            <a:r>
              <a:rPr lang="en-US" altLang="zh-CN" sz="2800" b="1" dirty="0">
                <a:solidFill>
                  <a:srgbClr val="0000FF"/>
                </a:solidFill>
                <a:ea typeface="仿宋_GB2312" panose="02010609030101010101" pitchFamily="49" charset="-122"/>
              </a:rPr>
              <a:t>LC</a:t>
            </a:r>
            <a:r>
              <a:rPr lang="zh-CN" altLang="en-US" sz="2800" b="1" dirty="0">
                <a:solidFill>
                  <a:srgbClr val="0000FF"/>
                </a:solidFill>
                <a:ea typeface="仿宋_GB2312" panose="02010609030101010101" pitchFamily="49" charset="-122"/>
              </a:rPr>
              <a:t>振荡器（电容三端式）</a:t>
            </a:r>
          </a:p>
        </p:txBody>
      </p:sp>
      <p:sp>
        <p:nvSpPr>
          <p:cNvPr id="23556" name="Text Box 5">
            <a:extLst>
              <a:ext uri="{FF2B5EF4-FFF2-40B4-BE49-F238E27FC236}">
                <a16:creationId xmlns:a16="http://schemas.microsoft.com/office/drawing/2014/main" id="{549AD60C-66E8-480B-AE2B-64D69606DB12}"/>
              </a:ext>
            </a:extLst>
          </p:cNvPr>
          <p:cNvSpPr txBox="1">
            <a:spLocks noChangeArrowheads="1"/>
          </p:cNvSpPr>
          <p:nvPr/>
        </p:nvSpPr>
        <p:spPr bwMode="auto">
          <a:xfrm>
            <a:off x="395536" y="3584643"/>
            <a:ext cx="676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由其构成可知满足相位平衡条件。</a:t>
            </a:r>
          </a:p>
        </p:txBody>
      </p:sp>
      <p:sp>
        <p:nvSpPr>
          <p:cNvPr id="23557" name="Text Box 6">
            <a:extLst>
              <a:ext uri="{FF2B5EF4-FFF2-40B4-BE49-F238E27FC236}">
                <a16:creationId xmlns:a16="http://schemas.microsoft.com/office/drawing/2014/main" id="{A6705858-2B14-490C-9663-8066C6DDEF4B}"/>
              </a:ext>
            </a:extLst>
          </p:cNvPr>
          <p:cNvSpPr txBox="1">
            <a:spLocks noChangeArrowheads="1"/>
          </p:cNvSpPr>
          <p:nvPr/>
        </p:nvSpPr>
        <p:spPr bwMode="auto">
          <a:xfrm>
            <a:off x="285750" y="538163"/>
            <a:ext cx="4813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ea typeface="仿宋_GB2312" panose="02010609030101010101" pitchFamily="49" charset="-122"/>
              </a:rPr>
              <a:t>又称考毕兹（</a:t>
            </a:r>
            <a:r>
              <a:rPr lang="en-US" altLang="zh-CN" sz="2400" dirty="0">
                <a:solidFill>
                  <a:srgbClr val="660066"/>
                </a:solidFill>
                <a:ea typeface="仿宋_GB2312" panose="02010609030101010101" pitchFamily="49" charset="-122"/>
              </a:rPr>
              <a:t> Colpitts </a:t>
            </a:r>
            <a:r>
              <a:rPr lang="zh-CN" altLang="en-US" sz="2400" dirty="0">
                <a:solidFill>
                  <a:srgbClr val="660066"/>
                </a:solidFill>
                <a:ea typeface="仿宋_GB2312" panose="02010609030101010101" pitchFamily="49" charset="-122"/>
              </a:rPr>
              <a:t>）电路。</a:t>
            </a:r>
          </a:p>
        </p:txBody>
      </p:sp>
      <p:graphicFrame>
        <p:nvGraphicFramePr>
          <p:cNvPr id="23558" name="Object 3">
            <a:extLst>
              <a:ext uri="{FF2B5EF4-FFF2-40B4-BE49-F238E27FC236}">
                <a16:creationId xmlns:a16="http://schemas.microsoft.com/office/drawing/2014/main" id="{093CF3A1-A85F-44AC-8CE4-F6535222E9A6}"/>
              </a:ext>
            </a:extLst>
          </p:cNvPr>
          <p:cNvGraphicFramePr>
            <a:graphicFrameLocks noChangeAspect="1"/>
          </p:cNvGraphicFramePr>
          <p:nvPr/>
        </p:nvGraphicFramePr>
        <p:xfrm>
          <a:off x="2071688" y="4002088"/>
          <a:ext cx="3641725" cy="904875"/>
        </p:xfrm>
        <a:graphic>
          <a:graphicData uri="http://schemas.openxmlformats.org/presentationml/2006/ole">
            <mc:AlternateContent xmlns:mc="http://schemas.openxmlformats.org/markup-compatibility/2006">
              <mc:Choice xmlns:v="urn:schemas-microsoft-com:vml" Requires="v">
                <p:oleObj spid="_x0000_s23863" name="公式" r:id="rId4" imgW="1660953" imgH="358035" progId="Equation.3">
                  <p:embed/>
                </p:oleObj>
              </mc:Choice>
              <mc:Fallback>
                <p:oleObj name="公式" r:id="rId4" imgW="1660953" imgH="358035"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688" y="4002088"/>
                        <a:ext cx="3641725" cy="904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9" name="Text Box 5">
            <a:extLst>
              <a:ext uri="{FF2B5EF4-FFF2-40B4-BE49-F238E27FC236}">
                <a16:creationId xmlns:a16="http://schemas.microsoft.com/office/drawing/2014/main" id="{83EBF3A4-DF43-4C2E-A2F1-0CBD7A0403FF}"/>
              </a:ext>
            </a:extLst>
          </p:cNvPr>
          <p:cNvSpPr txBox="1">
            <a:spLocks noChangeArrowheads="1"/>
          </p:cNvSpPr>
          <p:nvPr/>
        </p:nvSpPr>
        <p:spPr bwMode="auto">
          <a:xfrm>
            <a:off x="214313" y="4164013"/>
            <a:ext cx="287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ea typeface="仿宋_GB2312" panose="02010609030101010101" pitchFamily="49" charset="-122"/>
              </a:rPr>
              <a:t>①振荡频率：</a:t>
            </a:r>
          </a:p>
        </p:txBody>
      </p:sp>
      <p:sp>
        <p:nvSpPr>
          <p:cNvPr id="23560" name="Text Box 6">
            <a:extLst>
              <a:ext uri="{FF2B5EF4-FFF2-40B4-BE49-F238E27FC236}">
                <a16:creationId xmlns:a16="http://schemas.microsoft.com/office/drawing/2014/main" id="{217B910A-23BE-4D17-AC73-17C268CCFDD5}"/>
              </a:ext>
            </a:extLst>
          </p:cNvPr>
          <p:cNvSpPr txBox="1">
            <a:spLocks noChangeArrowheads="1"/>
          </p:cNvSpPr>
          <p:nvPr/>
        </p:nvSpPr>
        <p:spPr bwMode="auto">
          <a:xfrm>
            <a:off x="214313" y="5276850"/>
            <a:ext cx="3743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ea typeface="仿宋_GB2312" panose="02010609030101010101" pitchFamily="49" charset="-122"/>
              </a:rPr>
              <a:t>②电压反馈系数：</a:t>
            </a:r>
          </a:p>
        </p:txBody>
      </p:sp>
      <mc:AlternateContent xmlns:mc="http://schemas.openxmlformats.org/markup-compatibility/2006" xmlns:a14="http://schemas.microsoft.com/office/drawing/2010/main">
        <mc:Choice Requires="a14">
          <p:sp>
            <p:nvSpPr>
              <p:cNvPr id="23561" name="Object 7">
                <a:extLst>
                  <a:ext uri="{FF2B5EF4-FFF2-40B4-BE49-F238E27FC236}">
                    <a16:creationId xmlns:a16="http://schemas.microsoft.com/office/drawing/2014/main" id="{A490B06B-2BDD-424B-8E7B-9D5C8C7234A6}"/>
                  </a:ext>
                </a:extLst>
              </p:cNvPr>
              <p:cNvSpPr txBox="1"/>
              <p:nvPr/>
            </p:nvSpPr>
            <p:spPr bwMode="auto">
              <a:xfrm>
                <a:off x="2627313" y="4946650"/>
                <a:ext cx="3168650" cy="1218654"/>
              </a:xfrm>
              <a:prstGeom prst="rect">
                <a:avLst/>
              </a:prstGeom>
              <a:solidFill>
                <a:schemeClr val="bg1"/>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en-US" altLang="zh-CN" b="0" i="1" dirty="0" smtClean="0">
                          <a:solidFill>
                            <a:srgbClr val="660066"/>
                          </a:solidFill>
                          <a:ea typeface="仿宋_GB2312" panose="02010609030101010101" pitchFamily="49" charset="-122"/>
                        </a:rPr>
                        <m:t>F</m:t>
                      </m:r>
                      <m:r>
                        <a:rPr lang="zh-CN" altLang="en-US" i="1" smtClean="0">
                          <a:solidFill>
                            <a:srgbClr val="660066"/>
                          </a:solidFill>
                          <a:latin typeface="Cambria Math" panose="02040503050406030204" pitchFamily="18" charset="0"/>
                        </a:rPr>
                        <m:t>=</m:t>
                      </m:r>
                      <m:f>
                        <m:fPr>
                          <m:ctrlPr>
                            <a:rPr lang="zh-CN" altLang="en-US" i="1">
                              <a:solidFill>
                                <a:srgbClr val="660066"/>
                              </a:solidFill>
                              <a:latin typeface="Cambria Math" panose="02040503050406030204" pitchFamily="18" charset="0"/>
                            </a:rPr>
                          </m:ctrlPr>
                        </m:fPr>
                        <m:num>
                          <m:sSub>
                            <m:sSubPr>
                              <m:ctrlPr>
                                <a:rPr lang="zh-CN" altLang="en-US" b="0" i="1" smtClean="0">
                                  <a:solidFill>
                                    <a:srgbClr val="660066"/>
                                  </a:solidFill>
                                  <a:latin typeface="Cambria Math" panose="02040503050406030204" pitchFamily="18" charset="0"/>
                                </a:rPr>
                              </m:ctrlPr>
                            </m:sSubPr>
                            <m:e>
                              <m:limUpp>
                                <m:limUppPr>
                                  <m:ctrlPr>
                                    <a:rPr lang="zh-CN" altLang="en-US" b="0" i="1" smtClean="0">
                                      <a:solidFill>
                                        <a:srgbClr val="660066"/>
                                      </a:solidFill>
                                      <a:latin typeface="Cambria Math" panose="02040503050406030204" pitchFamily="18" charset="0"/>
                                    </a:rPr>
                                  </m:ctrlPr>
                                </m:limUppPr>
                                <m:e>
                                  <m:r>
                                    <m:rPr>
                                      <m:nor/>
                                    </m:rPr>
                                    <a:rPr lang="en-US" altLang="zh-CN" b="0" i="1" dirty="0">
                                      <a:solidFill>
                                        <a:srgbClr val="660066"/>
                                      </a:solidFill>
                                      <a:ea typeface="仿宋_GB2312" panose="02010609030101010101" pitchFamily="49" charset="-122"/>
                                    </a:rPr>
                                    <m:t>V</m:t>
                                  </m:r>
                                </m:e>
                                <m:lim>
                                  <m:r>
                                    <a:rPr lang="zh-CN" altLang="en-US" b="0" i="1">
                                      <a:solidFill>
                                        <a:srgbClr val="660066"/>
                                      </a:solidFill>
                                      <a:latin typeface="Cambria Math" panose="02040503050406030204" pitchFamily="18" charset="0"/>
                                    </a:rPr>
                                    <m:t>•</m:t>
                                  </m:r>
                                </m:lim>
                              </m:limUpp>
                            </m:e>
                            <m:sub>
                              <m:r>
                                <m:rPr>
                                  <m:nor/>
                                </m:rPr>
                                <a:rPr lang="en-US" altLang="zh-CN" b="0" dirty="0">
                                  <a:solidFill>
                                    <a:srgbClr val="660066"/>
                                  </a:solidFill>
                                  <a:ea typeface="仿宋_GB2312" pitchFamily="49" charset="-122"/>
                                </a:rPr>
                                <m:t>f</m:t>
                              </m:r>
                            </m:sub>
                          </m:sSub>
                        </m:num>
                        <m:den>
                          <m:sSub>
                            <m:sSubPr>
                              <m:ctrlPr>
                                <a:rPr lang="zh-CN" altLang="en-US" b="0" i="1">
                                  <a:solidFill>
                                    <a:srgbClr val="660066"/>
                                  </a:solidFill>
                                  <a:latin typeface="Cambria Math" panose="02040503050406030204" pitchFamily="18" charset="0"/>
                                </a:rPr>
                              </m:ctrlPr>
                            </m:sSubPr>
                            <m:e>
                              <m:limUpp>
                                <m:limUppPr>
                                  <m:ctrlPr>
                                    <a:rPr lang="zh-CN" altLang="en-US" b="0" i="1">
                                      <a:solidFill>
                                        <a:srgbClr val="660066"/>
                                      </a:solidFill>
                                      <a:latin typeface="Cambria Math" panose="02040503050406030204" pitchFamily="18" charset="0"/>
                                    </a:rPr>
                                  </m:ctrlPr>
                                </m:limUppPr>
                                <m:e>
                                  <m:r>
                                    <m:rPr>
                                      <m:nor/>
                                    </m:rPr>
                                    <a:rPr lang="en-US" altLang="zh-CN" b="0" i="1" dirty="0">
                                      <a:solidFill>
                                        <a:srgbClr val="660066"/>
                                      </a:solidFill>
                                      <a:ea typeface="仿宋_GB2312" panose="02010609030101010101" pitchFamily="49" charset="-122"/>
                                    </a:rPr>
                                    <m:t>V</m:t>
                                  </m:r>
                                </m:e>
                                <m:lim>
                                  <m:r>
                                    <a:rPr lang="zh-CN" altLang="en-US" b="0" i="1">
                                      <a:solidFill>
                                        <a:srgbClr val="660066"/>
                                      </a:solidFill>
                                      <a:latin typeface="Cambria Math" panose="02040503050406030204" pitchFamily="18" charset="0"/>
                                    </a:rPr>
                                    <m:t>•</m:t>
                                  </m:r>
                                </m:lim>
                              </m:limUpp>
                            </m:e>
                            <m:sub>
                              <m:r>
                                <m:rPr>
                                  <m:nor/>
                                </m:rPr>
                                <a:rPr lang="en-US" altLang="zh-CN" b="0" i="0" dirty="0" smtClean="0">
                                  <a:solidFill>
                                    <a:srgbClr val="660066"/>
                                  </a:solidFill>
                                  <a:ea typeface="仿宋_GB2312" pitchFamily="49" charset="-122"/>
                                </a:rPr>
                                <m:t>o</m:t>
                              </m:r>
                            </m:sub>
                          </m:sSub>
                        </m:den>
                      </m:f>
                      <m:r>
                        <a:rPr lang="zh-CN" altLang="en-US" i="1">
                          <a:solidFill>
                            <a:srgbClr val="660066"/>
                          </a:solidFill>
                          <a:latin typeface="Cambria Math" panose="02040503050406030204" pitchFamily="18" charset="0"/>
                        </a:rPr>
                        <m:t>=</m:t>
                      </m:r>
                      <m:f>
                        <m:fPr>
                          <m:ctrlPr>
                            <a:rPr lang="zh-CN" altLang="en-US" i="1">
                              <a:solidFill>
                                <a:srgbClr val="660066"/>
                              </a:solidFill>
                              <a:latin typeface="Cambria Math" panose="02040503050406030204" pitchFamily="18" charset="0"/>
                            </a:rPr>
                          </m:ctrlPr>
                        </m:fPr>
                        <m:num>
                          <m:r>
                            <a:rPr lang="zh-CN" altLang="en-US" i="1">
                              <a:solidFill>
                                <a:srgbClr val="660066"/>
                              </a:solidFill>
                              <a:latin typeface="Cambria Math" panose="02040503050406030204" pitchFamily="18" charset="0"/>
                            </a:rPr>
                            <m:t>−</m:t>
                          </m:r>
                          <m:r>
                            <m:rPr>
                              <m:nor/>
                            </m:rPr>
                            <a:rPr lang="en-US" altLang="zh-CN" b="0" dirty="0">
                              <a:solidFill>
                                <a:srgbClr val="660066"/>
                              </a:solidFill>
                              <a:ea typeface="仿宋_GB2312" panose="02010609030101010101" pitchFamily="49" charset="-122"/>
                            </a:rPr>
                            <m:t>j</m:t>
                          </m:r>
                          <m:f>
                            <m:fPr>
                              <m:ctrlPr>
                                <a:rPr lang="zh-CN" altLang="en-US" i="1">
                                  <a:solidFill>
                                    <a:srgbClr val="660066"/>
                                  </a:solidFill>
                                  <a:latin typeface="Cambria Math" panose="02040503050406030204" pitchFamily="18" charset="0"/>
                                </a:rPr>
                              </m:ctrlPr>
                            </m:fPr>
                            <m:num>
                              <m:r>
                                <a:rPr lang="zh-CN" altLang="en-US" i="1">
                                  <a:solidFill>
                                    <a:srgbClr val="660066"/>
                                  </a:solidFill>
                                  <a:latin typeface="Cambria Math" panose="02040503050406030204" pitchFamily="18" charset="0"/>
                                </a:rPr>
                                <m:t>1</m:t>
                              </m:r>
                            </m:num>
                            <m:den>
                              <m:r>
                                <m:rPr>
                                  <m:nor/>
                                </m:rPr>
                                <a:rPr lang="zh-CN" altLang="en-US" i="1" dirty="0">
                                  <a:solidFill>
                                    <a:srgbClr val="660066"/>
                                  </a:solidFill>
                                  <a:ea typeface="仿宋_GB2312" panose="02010609030101010101" pitchFamily="49" charset="-122"/>
                                  <a:sym typeface="Symbol" panose="05050102010706020507" pitchFamily="18" charset="2"/>
                                </a:rPr>
                                <m:t></m:t>
                              </m:r>
                              <m:sSub>
                                <m:sSubPr>
                                  <m:ctrlPr>
                                    <a:rPr lang="zh-CN" altLang="en-US" i="1">
                                      <a:solidFill>
                                        <a:srgbClr val="660066"/>
                                      </a:solidFill>
                                      <a:latin typeface="Cambria Math" panose="02040503050406030204" pitchFamily="18" charset="0"/>
                                    </a:rPr>
                                  </m:ctrlPr>
                                </m:sSubPr>
                                <m:e>
                                  <m:r>
                                    <m:rPr>
                                      <m:nor/>
                                    </m:rPr>
                                    <a:rPr lang="en-US" altLang="zh-CN" b="0" i="1" dirty="0">
                                      <a:solidFill>
                                        <a:srgbClr val="660066"/>
                                      </a:solidFill>
                                      <a:ea typeface="仿宋_GB2312" panose="02010609030101010101" pitchFamily="49" charset="-122"/>
                                    </a:rPr>
                                    <m:t>C</m:t>
                                  </m:r>
                                </m:e>
                                <m:sub>
                                  <m:r>
                                    <a:rPr lang="zh-CN" altLang="en-US" i="1">
                                      <a:solidFill>
                                        <a:srgbClr val="660066"/>
                                      </a:solidFill>
                                      <a:latin typeface="Cambria Math" panose="02040503050406030204" pitchFamily="18" charset="0"/>
                                    </a:rPr>
                                    <m:t>2</m:t>
                                  </m:r>
                                </m:sub>
                              </m:sSub>
                            </m:den>
                          </m:f>
                          <m:r>
                            <a:rPr lang="zh-CN" altLang="en-US" i="1">
                              <a:solidFill>
                                <a:srgbClr val="660066"/>
                              </a:solidFill>
                              <a:latin typeface="Cambria Math" panose="02040503050406030204" pitchFamily="18" charset="0"/>
                            </a:rPr>
                            <m:t>⋅</m:t>
                          </m:r>
                          <m:limUpp>
                            <m:limUppPr>
                              <m:ctrlPr>
                                <a:rPr lang="zh-CN" altLang="en-US" i="1">
                                  <a:solidFill>
                                    <a:srgbClr val="660066"/>
                                  </a:solidFill>
                                  <a:latin typeface="Cambria Math" panose="02040503050406030204" pitchFamily="18" charset="0"/>
                                </a:rPr>
                              </m:ctrlPr>
                            </m:limUppPr>
                            <m:e>
                              <m:r>
                                <m:rPr>
                                  <m:nor/>
                                </m:rPr>
                                <a:rPr lang="en-US" altLang="zh-CN" b="0" i="1" dirty="0">
                                  <a:solidFill>
                                    <a:srgbClr val="660066"/>
                                  </a:solidFill>
                                  <a:ea typeface="仿宋_GB2312" panose="02010609030101010101" pitchFamily="49" charset="-122"/>
                                </a:rPr>
                                <m:t>I</m:t>
                              </m:r>
                            </m:e>
                            <m:lim>
                              <m:r>
                                <a:rPr lang="zh-CN" altLang="en-US" i="1">
                                  <a:solidFill>
                                    <a:srgbClr val="660066"/>
                                  </a:solidFill>
                                  <a:latin typeface="Cambria Math" panose="02040503050406030204" pitchFamily="18" charset="0"/>
                                </a:rPr>
                                <m:t>•</m:t>
                              </m:r>
                            </m:lim>
                          </m:limUpp>
                        </m:num>
                        <m:den>
                          <m:r>
                            <a:rPr lang="zh-CN" altLang="en-US" i="1">
                              <a:solidFill>
                                <a:srgbClr val="660066"/>
                              </a:solidFill>
                              <a:latin typeface="Cambria Math" panose="02040503050406030204" pitchFamily="18" charset="0"/>
                            </a:rPr>
                            <m:t>−</m:t>
                          </m:r>
                          <m:r>
                            <m:rPr>
                              <m:nor/>
                            </m:rPr>
                            <a:rPr lang="en-US" altLang="zh-CN" b="0" dirty="0">
                              <a:solidFill>
                                <a:srgbClr val="660066"/>
                              </a:solidFill>
                              <a:ea typeface="仿宋_GB2312" panose="02010609030101010101" pitchFamily="49" charset="-122"/>
                            </a:rPr>
                            <m:t>j</m:t>
                          </m:r>
                          <m:f>
                            <m:fPr>
                              <m:ctrlPr>
                                <a:rPr lang="zh-CN" altLang="en-US" i="1">
                                  <a:solidFill>
                                    <a:srgbClr val="660066"/>
                                  </a:solidFill>
                                  <a:latin typeface="Cambria Math" panose="02040503050406030204" pitchFamily="18" charset="0"/>
                                </a:rPr>
                              </m:ctrlPr>
                            </m:fPr>
                            <m:num>
                              <m:r>
                                <a:rPr lang="zh-CN" altLang="en-US" i="1">
                                  <a:solidFill>
                                    <a:srgbClr val="660066"/>
                                  </a:solidFill>
                                  <a:latin typeface="Cambria Math" panose="02040503050406030204" pitchFamily="18" charset="0"/>
                                </a:rPr>
                                <m:t>1</m:t>
                              </m:r>
                            </m:num>
                            <m:den>
                              <m:r>
                                <m:rPr>
                                  <m:nor/>
                                </m:rPr>
                                <a:rPr lang="zh-CN" altLang="en-US" i="1" dirty="0">
                                  <a:solidFill>
                                    <a:srgbClr val="660066"/>
                                  </a:solidFill>
                                  <a:ea typeface="仿宋_GB2312" panose="02010609030101010101" pitchFamily="49" charset="-122"/>
                                  <a:sym typeface="Symbol" panose="05050102010706020507" pitchFamily="18" charset="2"/>
                                </a:rPr>
                                <m:t></m:t>
                              </m:r>
                              <m:sSub>
                                <m:sSubPr>
                                  <m:ctrlPr>
                                    <a:rPr lang="zh-CN" altLang="en-US" i="1">
                                      <a:solidFill>
                                        <a:srgbClr val="660066"/>
                                      </a:solidFill>
                                      <a:latin typeface="Cambria Math" panose="02040503050406030204" pitchFamily="18" charset="0"/>
                                    </a:rPr>
                                  </m:ctrlPr>
                                </m:sSubPr>
                                <m:e>
                                  <m:r>
                                    <m:rPr>
                                      <m:nor/>
                                    </m:rPr>
                                    <a:rPr lang="en-US" altLang="zh-CN" b="0" i="1" dirty="0">
                                      <a:solidFill>
                                        <a:srgbClr val="660066"/>
                                      </a:solidFill>
                                      <a:ea typeface="仿宋_GB2312" panose="02010609030101010101" pitchFamily="49" charset="-122"/>
                                    </a:rPr>
                                    <m:t>C</m:t>
                                  </m:r>
                                </m:e>
                                <m:sub>
                                  <m:r>
                                    <a:rPr lang="zh-CN" altLang="en-US" i="1">
                                      <a:solidFill>
                                        <a:srgbClr val="660066"/>
                                      </a:solidFill>
                                      <a:latin typeface="Cambria Math" panose="02040503050406030204" pitchFamily="18" charset="0"/>
                                    </a:rPr>
                                    <m:t>1</m:t>
                                  </m:r>
                                </m:sub>
                              </m:sSub>
                            </m:den>
                          </m:f>
                          <m:r>
                            <a:rPr lang="zh-CN" altLang="en-US" i="1">
                              <a:solidFill>
                                <a:srgbClr val="660066"/>
                              </a:solidFill>
                              <a:latin typeface="Cambria Math" panose="02040503050406030204" pitchFamily="18" charset="0"/>
                            </a:rPr>
                            <m:t>⋅</m:t>
                          </m:r>
                          <m:limUpp>
                            <m:limUppPr>
                              <m:ctrlPr>
                                <a:rPr lang="zh-CN" altLang="en-US" i="1">
                                  <a:solidFill>
                                    <a:srgbClr val="660066"/>
                                  </a:solidFill>
                                  <a:latin typeface="Cambria Math" panose="02040503050406030204" pitchFamily="18" charset="0"/>
                                </a:rPr>
                              </m:ctrlPr>
                            </m:limUppPr>
                            <m:e>
                              <m:r>
                                <m:rPr>
                                  <m:nor/>
                                </m:rPr>
                                <a:rPr lang="en-US" altLang="zh-CN" b="0" i="1" dirty="0">
                                  <a:solidFill>
                                    <a:srgbClr val="660066"/>
                                  </a:solidFill>
                                  <a:ea typeface="仿宋_GB2312" panose="02010609030101010101" pitchFamily="49" charset="-122"/>
                                </a:rPr>
                                <m:t>I</m:t>
                              </m:r>
                            </m:e>
                            <m:lim>
                              <m:r>
                                <a:rPr lang="zh-CN" altLang="en-US" i="1">
                                  <a:solidFill>
                                    <a:srgbClr val="660066"/>
                                  </a:solidFill>
                                  <a:latin typeface="Cambria Math" panose="02040503050406030204" pitchFamily="18" charset="0"/>
                                </a:rPr>
                                <m:t>•</m:t>
                              </m:r>
                            </m:lim>
                          </m:limUpp>
                        </m:den>
                      </m:f>
                      <m:r>
                        <a:rPr lang="zh-CN" altLang="en-US" i="1">
                          <a:solidFill>
                            <a:srgbClr val="660066"/>
                          </a:solidFill>
                          <a:latin typeface="Cambria Math" panose="02040503050406030204" pitchFamily="18" charset="0"/>
                        </a:rPr>
                        <m:t>=</m:t>
                      </m:r>
                      <m:f>
                        <m:fPr>
                          <m:ctrlPr>
                            <a:rPr lang="zh-CN" altLang="en-US" i="1">
                              <a:solidFill>
                                <a:srgbClr val="660066"/>
                              </a:solidFill>
                              <a:latin typeface="Cambria Math" panose="02040503050406030204" pitchFamily="18" charset="0"/>
                            </a:rPr>
                          </m:ctrlPr>
                        </m:fPr>
                        <m:num>
                          <m:sSub>
                            <m:sSubPr>
                              <m:ctrlPr>
                                <a:rPr lang="zh-CN" altLang="en-US" i="1">
                                  <a:solidFill>
                                    <a:srgbClr val="660066"/>
                                  </a:solidFill>
                                  <a:latin typeface="Cambria Math" panose="02040503050406030204" pitchFamily="18" charset="0"/>
                                </a:rPr>
                              </m:ctrlPr>
                            </m:sSubPr>
                            <m:e>
                              <m:r>
                                <m:rPr>
                                  <m:nor/>
                                </m:rPr>
                                <a:rPr lang="en-US" altLang="zh-CN" b="0" i="1" dirty="0">
                                  <a:solidFill>
                                    <a:srgbClr val="660066"/>
                                  </a:solidFill>
                                  <a:ea typeface="仿宋_GB2312" panose="02010609030101010101" pitchFamily="49" charset="-122"/>
                                </a:rPr>
                                <m:t>C</m:t>
                              </m:r>
                            </m:e>
                            <m:sub>
                              <m:r>
                                <a:rPr lang="zh-CN" altLang="en-US" i="1">
                                  <a:solidFill>
                                    <a:srgbClr val="660066"/>
                                  </a:solidFill>
                                  <a:latin typeface="Cambria Math" panose="02040503050406030204" pitchFamily="18" charset="0"/>
                                </a:rPr>
                                <m:t>1</m:t>
                              </m:r>
                            </m:sub>
                          </m:sSub>
                        </m:num>
                        <m:den>
                          <m:sSub>
                            <m:sSubPr>
                              <m:ctrlPr>
                                <a:rPr lang="zh-CN" altLang="en-US" i="1">
                                  <a:solidFill>
                                    <a:srgbClr val="660066"/>
                                  </a:solidFill>
                                  <a:latin typeface="Cambria Math" panose="02040503050406030204" pitchFamily="18" charset="0"/>
                                </a:rPr>
                              </m:ctrlPr>
                            </m:sSubPr>
                            <m:e>
                              <m:r>
                                <m:rPr>
                                  <m:nor/>
                                </m:rPr>
                                <a:rPr lang="en-US" altLang="zh-CN" b="0" i="1" dirty="0">
                                  <a:solidFill>
                                    <a:srgbClr val="660066"/>
                                  </a:solidFill>
                                  <a:ea typeface="仿宋_GB2312" panose="02010609030101010101" pitchFamily="49" charset="-122"/>
                                </a:rPr>
                                <m:t>C</m:t>
                              </m:r>
                            </m:e>
                            <m:sub>
                              <m:r>
                                <a:rPr lang="zh-CN" altLang="en-US" i="1">
                                  <a:solidFill>
                                    <a:srgbClr val="660066"/>
                                  </a:solidFill>
                                  <a:latin typeface="Cambria Math" panose="02040503050406030204" pitchFamily="18" charset="0"/>
                                </a:rPr>
                                <m:t>2</m:t>
                              </m:r>
                            </m:sub>
                          </m:sSub>
                        </m:den>
                      </m:f>
                    </m:oMath>
                  </m:oMathPara>
                </a14:m>
                <a:br>
                  <a:rPr lang="zh-CN" altLang="en-US" i="1" dirty="0">
                    <a:solidFill>
                      <a:srgbClr val="660066"/>
                    </a:solidFill>
                    <a:latin typeface="Cambria Math" panose="02040503050406030204" pitchFamily="18" charset="0"/>
                  </a:rPr>
                </a:br>
                <a:endParaRPr lang="zh-CN" altLang="en-US" dirty="0">
                  <a:solidFill>
                    <a:srgbClr val="660066"/>
                  </a:solidFill>
                </a:endParaRPr>
              </a:p>
            </p:txBody>
          </p:sp>
        </mc:Choice>
        <mc:Fallback xmlns="">
          <p:sp>
            <p:nvSpPr>
              <p:cNvPr id="23561" name="Object 7">
                <a:extLst>
                  <a:ext uri="{FF2B5EF4-FFF2-40B4-BE49-F238E27FC236}">
                    <a16:creationId xmlns:a16="http://schemas.microsoft.com/office/drawing/2014/main" id="{A490B06B-2BDD-424B-8E7B-9D5C8C7234A6}"/>
                  </a:ext>
                </a:extLst>
              </p:cNvPr>
              <p:cNvSpPr txBox="1">
                <a:spLocks noRot="1" noChangeAspect="1" noMove="1" noResize="1" noEditPoints="1" noAdjustHandles="1" noChangeArrowheads="1" noChangeShapeType="1" noTextEdit="1"/>
              </p:cNvSpPr>
              <p:nvPr/>
            </p:nvSpPr>
            <p:spPr bwMode="auto">
              <a:xfrm>
                <a:off x="2627313" y="4946650"/>
                <a:ext cx="3168650" cy="1218654"/>
              </a:xfrm>
              <a:prstGeom prst="rect">
                <a:avLst/>
              </a:prstGeom>
              <a:blipFill>
                <a:blip r:embed="rId6"/>
                <a:stretch>
                  <a:fillRect/>
                </a:stretch>
              </a:blipFill>
              <a:ln>
                <a:noFill/>
              </a:ln>
            </p:spPr>
            <p:txBody>
              <a:bodyPr/>
              <a:lstStyle/>
              <a:p>
                <a:r>
                  <a:rPr lang="zh-CN" altLang="en-US">
                    <a:noFill/>
                  </a:rPr>
                  <a:t> </a:t>
                </a:r>
              </a:p>
            </p:txBody>
          </p:sp>
        </mc:Fallback>
      </mc:AlternateContent>
      <p:sp>
        <p:nvSpPr>
          <p:cNvPr id="23562" name="右箭头 10">
            <a:extLst>
              <a:ext uri="{FF2B5EF4-FFF2-40B4-BE49-F238E27FC236}">
                <a16:creationId xmlns:a16="http://schemas.microsoft.com/office/drawing/2014/main" id="{59C12416-3A7C-4E0D-8BEA-5E9EA0F262C4}"/>
              </a:ext>
            </a:extLst>
          </p:cNvPr>
          <p:cNvSpPr>
            <a:spLocks noChangeArrowheads="1"/>
          </p:cNvSpPr>
          <p:nvPr/>
        </p:nvSpPr>
        <p:spPr bwMode="auto">
          <a:xfrm>
            <a:off x="4286250" y="2071688"/>
            <a:ext cx="500063" cy="428625"/>
          </a:xfrm>
          <a:prstGeom prst="rightArrow">
            <a:avLst>
              <a:gd name="adj1" fmla="val 50000"/>
              <a:gd name="adj2" fmla="val 49999"/>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宋体" panose="02010600030101010101" pitchFamily="2" charset="-122"/>
            </a:endParaRPr>
          </a:p>
        </p:txBody>
      </p:sp>
      <p:sp>
        <p:nvSpPr>
          <p:cNvPr id="23563" name="Text Box 5">
            <a:extLst>
              <a:ext uri="{FF2B5EF4-FFF2-40B4-BE49-F238E27FC236}">
                <a16:creationId xmlns:a16="http://schemas.microsoft.com/office/drawing/2014/main" id="{46562B3B-A7B4-44C4-9CD6-5CB2B7A994BD}"/>
              </a:ext>
            </a:extLst>
          </p:cNvPr>
          <p:cNvSpPr txBox="1">
            <a:spLocks noChangeArrowheads="1"/>
          </p:cNvSpPr>
          <p:nvPr/>
        </p:nvSpPr>
        <p:spPr bwMode="auto">
          <a:xfrm>
            <a:off x="2977282" y="2983923"/>
            <a:ext cx="30348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P114   </a:t>
            </a:r>
            <a:r>
              <a:rPr lang="en-US" altLang="zh-CN" sz="2400" dirty="0">
                <a:solidFill>
                  <a:srgbClr val="FF0000"/>
                </a:solidFill>
                <a:ea typeface="仿宋_GB2312" panose="02010609030101010101" pitchFamily="49" charset="-122"/>
              </a:rPr>
              <a:t>P117      </a:t>
            </a:r>
            <a:r>
              <a:rPr lang="en-US" altLang="zh-CN" sz="2400" dirty="0">
                <a:solidFill>
                  <a:schemeClr val="accent6"/>
                </a:solidFill>
                <a:ea typeface="仿宋_GB2312" panose="02010609030101010101" pitchFamily="49" charset="-122"/>
              </a:rPr>
              <a:t>P123</a:t>
            </a:r>
            <a:endParaRPr lang="zh-CN" altLang="en-US" sz="2400" dirty="0">
              <a:solidFill>
                <a:srgbClr val="FF0000"/>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40C412F-6CA2-418C-9C48-1F6735E30659}"/>
                  </a:ext>
                </a:extLst>
              </p:cNvPr>
              <p:cNvSpPr/>
              <p:nvPr/>
            </p:nvSpPr>
            <p:spPr>
              <a:xfrm>
                <a:off x="2692400" y="6199857"/>
                <a:ext cx="365196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sz="2000" i="1" dirty="0" smtClean="0">
                          <a:solidFill>
                            <a:srgbClr val="660066"/>
                          </a:solidFill>
                          <a:ea typeface="仿宋_GB2312" panose="02010609030101010101" pitchFamily="49" charset="-122"/>
                        </a:rPr>
                        <m:t>F</m:t>
                      </m:r>
                      <m:r>
                        <a:rPr lang="zh-CN" altLang="en-US" sz="2000" b="1" i="1" smtClean="0">
                          <a:solidFill>
                            <a:srgbClr val="660066"/>
                          </a:solidFill>
                          <a:latin typeface="Cambria Math" panose="02040503050406030204" pitchFamily="18" charset="0"/>
                        </a:rPr>
                        <m:t>​​</m:t>
                      </m:r>
                      <m:r>
                        <a:rPr lang="zh-CN" altLang="en-US" sz="2000" b="1" i="1" smtClean="0">
                          <a:solidFill>
                            <a:srgbClr val="660066"/>
                          </a:solidFill>
                          <a:latin typeface="Cambria Math" panose="02040503050406030204" pitchFamily="18" charset="0"/>
                        </a:rPr>
                        <m:t>取</m:t>
                      </m:r>
                      <m:r>
                        <m:rPr>
                          <m:nor/>
                        </m:rPr>
                        <a:rPr lang="en-US" altLang="zh-CN" sz="2000" dirty="0">
                          <a:solidFill>
                            <a:srgbClr val="660066"/>
                          </a:solidFill>
                          <a:ea typeface="仿宋_GB2312" panose="02010609030101010101" pitchFamily="49" charset="-122"/>
                        </a:rPr>
                        <m:t>0.01</m:t>
                      </m:r>
                      <m:r>
                        <a:rPr lang="zh-CN" altLang="en-US" sz="2000" b="1" i="1" smtClean="0">
                          <a:solidFill>
                            <a:srgbClr val="660066"/>
                          </a:solidFill>
                          <a:latin typeface="Cambria Math" panose="02040503050406030204" pitchFamily="18" charset="0"/>
                        </a:rPr>
                        <m:t>～</m:t>
                      </m:r>
                      <m:r>
                        <m:rPr>
                          <m:nor/>
                        </m:rPr>
                        <a:rPr lang="en-US" altLang="zh-CN" sz="2000" dirty="0">
                          <a:solidFill>
                            <a:srgbClr val="660066"/>
                          </a:solidFill>
                          <a:ea typeface="仿宋_GB2312" panose="02010609030101010101" pitchFamily="49" charset="-122"/>
                        </a:rPr>
                        <m:t>1</m:t>
                      </m:r>
                      <m:r>
                        <a:rPr lang="zh-CN" altLang="en-US" sz="2000" b="1" i="1" smtClean="0">
                          <a:solidFill>
                            <a:srgbClr val="660066"/>
                          </a:solidFill>
                          <a:latin typeface="Cambria Math" panose="02040503050406030204" pitchFamily="18" charset="0"/>
                        </a:rPr>
                        <m:t>，一般取得较小。</m:t>
                      </m:r>
                    </m:oMath>
                  </m:oMathPara>
                </a14:m>
                <a:endParaRPr lang="zh-CN" altLang="en-US" sz="2000" dirty="0">
                  <a:solidFill>
                    <a:srgbClr val="660066"/>
                  </a:solidFill>
                  <a:latin typeface="+mn-lt"/>
                </a:endParaRPr>
              </a:p>
            </p:txBody>
          </p:sp>
        </mc:Choice>
        <mc:Fallback xmlns="">
          <p:sp>
            <p:nvSpPr>
              <p:cNvPr id="5" name="矩形 4">
                <a:extLst>
                  <a:ext uri="{FF2B5EF4-FFF2-40B4-BE49-F238E27FC236}">
                    <a16:creationId xmlns:a16="http://schemas.microsoft.com/office/drawing/2014/main" id="{140C412F-6CA2-418C-9C48-1F6735E30659}"/>
                  </a:ext>
                </a:extLst>
              </p:cNvPr>
              <p:cNvSpPr>
                <a:spLocks noRot="1" noChangeAspect="1" noMove="1" noResize="1" noEditPoints="1" noAdjustHandles="1" noChangeArrowheads="1" noChangeShapeType="1" noTextEdit="1"/>
              </p:cNvSpPr>
              <p:nvPr/>
            </p:nvSpPr>
            <p:spPr>
              <a:xfrm>
                <a:off x="2692400" y="6199857"/>
                <a:ext cx="3651962" cy="400110"/>
              </a:xfrm>
              <a:prstGeom prst="rect">
                <a:avLst/>
              </a:prstGeom>
              <a:blipFill>
                <a:blip r:embed="rId7"/>
                <a:stretch>
                  <a:fillRect b="-9091"/>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748A863-7E55-4D40-A9B2-2B19BECAA486}"/>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4.5.3  </a:t>
            </a:r>
            <a:r>
              <a:rPr lang="zh-CN" altLang="en-US" sz="2800" b="1" dirty="0">
                <a:solidFill>
                  <a:srgbClr val="0000FF"/>
                </a:solidFill>
                <a:ea typeface="仿宋_GB2312" panose="02010609030101010101" pitchFamily="49" charset="-122"/>
              </a:rPr>
              <a:t>电容反馈型</a:t>
            </a:r>
            <a:r>
              <a:rPr lang="en-US" altLang="zh-CN" sz="2800" b="1" i="1" dirty="0">
                <a:solidFill>
                  <a:srgbClr val="0000FF"/>
                </a:solidFill>
                <a:ea typeface="仿宋_GB2312" panose="02010609030101010101" pitchFamily="49" charset="-122"/>
              </a:rPr>
              <a:t>LC</a:t>
            </a:r>
            <a:r>
              <a:rPr lang="zh-CN" altLang="en-US" sz="2800" b="1" dirty="0">
                <a:solidFill>
                  <a:srgbClr val="0000FF"/>
                </a:solidFill>
                <a:ea typeface="仿宋_GB2312" panose="02010609030101010101" pitchFamily="49" charset="-122"/>
              </a:rPr>
              <a:t>振荡器（电容三端式）</a:t>
            </a:r>
          </a:p>
        </p:txBody>
      </p:sp>
      <p:sp>
        <p:nvSpPr>
          <p:cNvPr id="24579" name="Text Box 7">
            <a:extLst>
              <a:ext uri="{FF2B5EF4-FFF2-40B4-BE49-F238E27FC236}">
                <a16:creationId xmlns:a16="http://schemas.microsoft.com/office/drawing/2014/main" id="{84FC412E-0492-4934-9FAA-5707992FC85E}"/>
              </a:ext>
            </a:extLst>
          </p:cNvPr>
          <p:cNvSpPr txBox="1">
            <a:spLocks noChangeArrowheads="1"/>
          </p:cNvSpPr>
          <p:nvPr/>
        </p:nvSpPr>
        <p:spPr bwMode="auto">
          <a:xfrm>
            <a:off x="114300" y="642938"/>
            <a:ext cx="41005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en-US" altLang="zh-CN" sz="2400" dirty="0">
                <a:solidFill>
                  <a:srgbClr val="660066"/>
                </a:solidFill>
                <a:ea typeface="仿宋_GB2312" panose="02010609030101010101" pitchFamily="49" charset="-122"/>
              </a:rPr>
              <a:t>Colpitts </a:t>
            </a:r>
            <a:r>
              <a:rPr lang="zh-CN" altLang="en-US" sz="2400" dirty="0">
                <a:solidFill>
                  <a:srgbClr val="660066"/>
                </a:solidFill>
                <a:ea typeface="仿宋_GB2312" panose="02010609030101010101" pitchFamily="49" charset="-122"/>
              </a:rPr>
              <a:t>电路特点：</a:t>
            </a:r>
            <a:endParaRPr lang="zh-CN" altLang="en-US" sz="2400" b="0" dirty="0">
              <a:solidFill>
                <a:srgbClr val="660066"/>
              </a:solidFill>
              <a:ea typeface="仿宋_GB2312" panose="02010609030101010101" pitchFamily="49" charset="-122"/>
            </a:endParaRPr>
          </a:p>
        </p:txBody>
      </p:sp>
      <p:sp>
        <p:nvSpPr>
          <p:cNvPr id="24580" name="Text Box 8">
            <a:extLst>
              <a:ext uri="{FF2B5EF4-FFF2-40B4-BE49-F238E27FC236}">
                <a16:creationId xmlns:a16="http://schemas.microsoft.com/office/drawing/2014/main" id="{0861B472-AE7E-4492-9D8B-380BE48EAB28}"/>
              </a:ext>
            </a:extLst>
          </p:cNvPr>
          <p:cNvSpPr txBox="1">
            <a:spLocks noChangeArrowheads="1"/>
          </p:cNvSpPr>
          <p:nvPr/>
        </p:nvSpPr>
        <p:spPr bwMode="auto">
          <a:xfrm>
            <a:off x="179405" y="1546801"/>
            <a:ext cx="6373341"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ea typeface="仿宋_GB2312" panose="02010609030101010101" pitchFamily="49" charset="-122"/>
              </a:rPr>
              <a:t>优点：   对谐波的抑制能力强，振荡波形好。</a:t>
            </a:r>
          </a:p>
          <a:p>
            <a:pPr eaLnBrk="1" hangingPunct="1">
              <a:spcBef>
                <a:spcPct val="0"/>
              </a:spcBef>
              <a:buFontTx/>
              <a:buNone/>
            </a:pPr>
            <a:endParaRPr lang="en-US" altLang="zh-CN" sz="2400" dirty="0">
              <a:solidFill>
                <a:srgbClr val="660066"/>
              </a:solidFill>
              <a:ea typeface="仿宋_GB2312" panose="02010609030101010101" pitchFamily="49" charset="-122"/>
            </a:endParaRPr>
          </a:p>
        </p:txBody>
      </p:sp>
      <p:sp>
        <p:nvSpPr>
          <p:cNvPr id="47109" name="Rectangle 3">
            <a:extLst>
              <a:ext uri="{FF2B5EF4-FFF2-40B4-BE49-F238E27FC236}">
                <a16:creationId xmlns:a16="http://schemas.microsoft.com/office/drawing/2014/main" id="{0763FC2D-BA5F-441D-9D90-CB83F5FD74B0}"/>
              </a:ext>
            </a:extLst>
          </p:cNvPr>
          <p:cNvSpPr>
            <a:spLocks noChangeArrowheads="1"/>
          </p:cNvSpPr>
          <p:nvPr/>
        </p:nvSpPr>
        <p:spPr bwMode="auto">
          <a:xfrm>
            <a:off x="148286" y="2301404"/>
            <a:ext cx="6118645" cy="3071812"/>
          </a:xfrm>
          <a:prstGeom prst="rect">
            <a:avLst/>
          </a:prstGeom>
          <a:noFill/>
          <a:ln w="9525">
            <a:noFill/>
            <a:miter lim="800000"/>
            <a:headEnd/>
            <a:tailEnd/>
          </a:ln>
        </p:spPr>
        <p:txBody>
          <a:bodyPr/>
          <a:lstStyle/>
          <a:p>
            <a:pPr>
              <a:lnSpc>
                <a:spcPct val="150000"/>
              </a:lnSpc>
              <a:spcBef>
                <a:spcPct val="20000"/>
              </a:spcBef>
              <a:defRPr/>
            </a:pPr>
            <a:r>
              <a:rPr lang="zh-CN" altLang="en-US" sz="2000" dirty="0">
                <a:solidFill>
                  <a:srgbClr val="660066"/>
                </a:solidFill>
                <a:ea typeface="仿宋_GB2312" pitchFamily="49" charset="-122"/>
              </a:rPr>
              <a:t>缺点：①调整工作频率不方便，适合某一固定频率。        </a:t>
            </a:r>
            <a:endParaRPr lang="en-US" altLang="zh-CN" sz="2000" dirty="0">
              <a:solidFill>
                <a:srgbClr val="660066"/>
              </a:solidFill>
              <a:ea typeface="仿宋_GB2312" pitchFamily="49" charset="-122"/>
            </a:endParaRPr>
          </a:p>
          <a:p>
            <a:pPr indent="622300">
              <a:lnSpc>
                <a:spcPct val="150000"/>
              </a:lnSpc>
              <a:spcBef>
                <a:spcPct val="20000"/>
              </a:spcBef>
              <a:defRPr/>
            </a:pPr>
            <a:r>
              <a:rPr lang="zh-CN" altLang="en-US" sz="2000" dirty="0">
                <a:solidFill>
                  <a:srgbClr val="660066"/>
                </a:solidFill>
                <a:ea typeface="仿宋_GB2312" pitchFamily="49" charset="-122"/>
              </a:rPr>
              <a:t>  ②改变频率，用可调电容，但这样又使  </a:t>
            </a:r>
            <a:r>
              <a:rPr lang="en-US" altLang="zh-CN" sz="2000" i="1" dirty="0">
                <a:solidFill>
                  <a:srgbClr val="660066"/>
                </a:solidFill>
                <a:ea typeface="仿宋_GB2312" pitchFamily="49" charset="-122"/>
              </a:rPr>
              <a:t>F</a:t>
            </a:r>
            <a:r>
              <a:rPr lang="en-US" altLang="zh-CN" sz="2000" dirty="0">
                <a:solidFill>
                  <a:srgbClr val="660066"/>
                </a:solidFill>
                <a:ea typeface="仿宋_GB2312" pitchFamily="49" charset="-122"/>
              </a:rPr>
              <a:t>=</a:t>
            </a:r>
            <a:r>
              <a:rPr lang="en-US" altLang="zh-CN" sz="2000" i="1" dirty="0">
                <a:solidFill>
                  <a:srgbClr val="660066"/>
                </a:solidFill>
                <a:ea typeface="仿宋_GB2312" pitchFamily="49" charset="-122"/>
              </a:rPr>
              <a:t>C</a:t>
            </a:r>
            <a:r>
              <a:rPr lang="en-US" altLang="zh-CN" sz="2000" baseline="-25000" dirty="0">
                <a:solidFill>
                  <a:srgbClr val="660066"/>
                </a:solidFill>
                <a:ea typeface="仿宋_GB2312" pitchFamily="49" charset="-122"/>
              </a:rPr>
              <a:t>2</a:t>
            </a:r>
            <a:r>
              <a:rPr lang="en-US" altLang="zh-CN" sz="2000" dirty="0">
                <a:solidFill>
                  <a:srgbClr val="660066"/>
                </a:solidFill>
                <a:ea typeface="仿宋_GB2312" pitchFamily="49" charset="-122"/>
              </a:rPr>
              <a:t>/</a:t>
            </a:r>
            <a:r>
              <a:rPr lang="en-US" altLang="zh-CN" sz="2000" i="1" dirty="0">
                <a:solidFill>
                  <a:srgbClr val="660066"/>
                </a:solidFill>
                <a:ea typeface="仿宋_GB2312" pitchFamily="49" charset="-122"/>
              </a:rPr>
              <a:t>C</a:t>
            </a:r>
            <a:r>
              <a:rPr lang="en-US" altLang="zh-CN" sz="2000" baseline="-25000" dirty="0">
                <a:solidFill>
                  <a:srgbClr val="660066"/>
                </a:solidFill>
                <a:ea typeface="仿宋_GB2312" pitchFamily="49" charset="-122"/>
              </a:rPr>
              <a:t>1</a:t>
            </a:r>
            <a:r>
              <a:rPr lang="en-US" altLang="zh-CN" sz="2000" dirty="0">
                <a:solidFill>
                  <a:srgbClr val="660066"/>
                </a:solidFill>
                <a:ea typeface="仿宋_GB2312" pitchFamily="49" charset="-122"/>
              </a:rPr>
              <a:t>  </a:t>
            </a:r>
            <a:r>
              <a:rPr lang="zh-CN" altLang="en-US" sz="2000" dirty="0">
                <a:solidFill>
                  <a:srgbClr val="660066"/>
                </a:solidFill>
                <a:ea typeface="仿宋_GB2312" pitchFamily="49" charset="-122"/>
              </a:rPr>
              <a:t>变化，一旦调节不当，</a:t>
            </a:r>
            <a:r>
              <a:rPr lang="en-US" altLang="zh-CN" sz="2000" i="1" dirty="0">
                <a:solidFill>
                  <a:srgbClr val="660066"/>
                </a:solidFill>
                <a:ea typeface="仿宋_GB2312" pitchFamily="49" charset="-122"/>
              </a:rPr>
              <a:t>F</a:t>
            </a:r>
            <a:r>
              <a:rPr lang="zh-CN" altLang="en-US" sz="2000" dirty="0">
                <a:solidFill>
                  <a:srgbClr val="660066"/>
                </a:solidFill>
                <a:ea typeface="仿宋_GB2312" pitchFamily="49" charset="-122"/>
              </a:rPr>
              <a:t>过小，就会停振。</a:t>
            </a:r>
            <a:endParaRPr lang="en-US" altLang="zh-CN" sz="2000" dirty="0">
              <a:solidFill>
                <a:srgbClr val="660066"/>
              </a:solidFill>
              <a:ea typeface="仿宋_GB2312" pitchFamily="49" charset="-122"/>
            </a:endParaRPr>
          </a:p>
          <a:p>
            <a:pPr indent="363538">
              <a:lnSpc>
                <a:spcPct val="150000"/>
              </a:lnSpc>
              <a:spcBef>
                <a:spcPct val="20000"/>
              </a:spcBef>
              <a:defRPr/>
            </a:pPr>
            <a:r>
              <a:rPr lang="zh-CN" altLang="en-US" sz="2000" dirty="0">
                <a:solidFill>
                  <a:srgbClr val="660066"/>
                </a:solidFill>
                <a:ea typeface="仿宋_GB2312" pitchFamily="49" charset="-122"/>
              </a:rPr>
              <a:t>为了保证起振，增加反馈系数</a:t>
            </a:r>
            <a:r>
              <a:rPr lang="en-US" altLang="zh-CN" sz="2000" i="1" dirty="0">
                <a:solidFill>
                  <a:srgbClr val="660066"/>
                </a:solidFill>
                <a:ea typeface="仿宋_GB2312" pitchFamily="49" charset="-122"/>
              </a:rPr>
              <a:t>F</a:t>
            </a:r>
            <a:r>
              <a:rPr lang="zh-CN" altLang="en-US" sz="2000" dirty="0">
                <a:solidFill>
                  <a:srgbClr val="660066"/>
                </a:solidFill>
                <a:ea typeface="仿宋_GB2312" pitchFamily="49" charset="-122"/>
              </a:rPr>
              <a:t>，则要减小</a:t>
            </a:r>
            <a:r>
              <a:rPr lang="en-US" altLang="zh-CN" sz="2000" i="1" dirty="0">
                <a:solidFill>
                  <a:srgbClr val="660066"/>
                </a:solidFill>
                <a:ea typeface="仿宋_GB2312" pitchFamily="49" charset="-122"/>
              </a:rPr>
              <a:t>C</a:t>
            </a:r>
            <a:r>
              <a:rPr lang="en-US" altLang="zh-CN" sz="2000" baseline="-25000" dirty="0">
                <a:solidFill>
                  <a:srgbClr val="660066"/>
                </a:solidFill>
                <a:ea typeface="仿宋_GB2312" pitchFamily="49" charset="-122"/>
              </a:rPr>
              <a:t>2</a:t>
            </a:r>
            <a:r>
              <a:rPr lang="zh-CN" altLang="en-US" sz="2000" dirty="0">
                <a:solidFill>
                  <a:srgbClr val="660066"/>
                </a:solidFill>
                <a:ea typeface="仿宋_GB2312" pitchFamily="49" charset="-122"/>
              </a:rPr>
              <a:t>，则</a:t>
            </a:r>
            <a:r>
              <a:rPr lang="en-US" altLang="zh-CN" sz="2000" dirty="0">
                <a:solidFill>
                  <a:srgbClr val="660066"/>
                </a:solidFill>
                <a:ea typeface="仿宋_GB2312" pitchFamily="49" charset="-122"/>
              </a:rPr>
              <a:t>1/(</a:t>
            </a:r>
            <a:r>
              <a:rPr lang="en-US" altLang="zh-CN" sz="2000" i="1" dirty="0">
                <a:solidFill>
                  <a:srgbClr val="660066"/>
                </a:solidFill>
                <a:ea typeface="仿宋_GB2312" pitchFamily="49" charset="-122"/>
              </a:rPr>
              <a:t>n</a:t>
            </a:r>
            <a:r>
              <a:rPr lang="en-US" altLang="zh-CN" sz="2000" i="1" dirty="0">
                <a:solidFill>
                  <a:srgbClr val="660066"/>
                </a:solidFill>
                <a:ea typeface="仿宋_GB2312" pitchFamily="49" charset="-122"/>
                <a:sym typeface="Symbol" pitchFamily="18" charset="2"/>
              </a:rPr>
              <a:t>C</a:t>
            </a:r>
            <a:r>
              <a:rPr lang="en-US" altLang="zh-CN" sz="2000" baseline="-25000" dirty="0">
                <a:solidFill>
                  <a:srgbClr val="660066"/>
                </a:solidFill>
                <a:ea typeface="仿宋_GB2312" pitchFamily="49" charset="-122"/>
                <a:sym typeface="Symbol" pitchFamily="18" charset="2"/>
              </a:rPr>
              <a:t>2</a:t>
            </a:r>
            <a:r>
              <a:rPr lang="en-US" altLang="zh-CN" sz="2000" dirty="0">
                <a:solidFill>
                  <a:srgbClr val="660066"/>
                </a:solidFill>
                <a:ea typeface="仿宋_GB2312" pitchFamily="49" charset="-122"/>
              </a:rPr>
              <a:t>)</a:t>
            </a:r>
            <a:r>
              <a:rPr lang="en-US" altLang="zh-CN" sz="2000" dirty="0">
                <a:solidFill>
                  <a:srgbClr val="660066"/>
                </a:solidFill>
                <a:ea typeface="仿宋_GB2312" pitchFamily="49" charset="-122"/>
                <a:sym typeface="Symbol" pitchFamily="18" charset="2"/>
              </a:rPr>
              <a:t></a:t>
            </a:r>
            <a:r>
              <a:rPr lang="zh-CN" altLang="en-US" sz="2000" dirty="0">
                <a:solidFill>
                  <a:srgbClr val="660066"/>
                </a:solidFill>
                <a:ea typeface="仿宋_GB2312" pitchFamily="49" charset="-122"/>
                <a:sym typeface="Symbol" pitchFamily="18" charset="2"/>
              </a:rPr>
              <a:t>，对高频谐波的抑制能力下降。所以</a:t>
            </a:r>
            <a:r>
              <a:rPr lang="en-US" altLang="zh-CN" sz="2000" i="1" dirty="0">
                <a:solidFill>
                  <a:srgbClr val="660066"/>
                </a:solidFill>
                <a:ea typeface="仿宋_GB2312" pitchFamily="49" charset="-122"/>
                <a:sym typeface="Symbol" pitchFamily="18" charset="2"/>
              </a:rPr>
              <a:t>F</a:t>
            </a:r>
            <a:r>
              <a:rPr lang="zh-CN" altLang="en-US" sz="2000" dirty="0">
                <a:solidFill>
                  <a:srgbClr val="660066"/>
                </a:solidFill>
                <a:ea typeface="仿宋_GB2312" pitchFamily="49" charset="-122"/>
                <a:sym typeface="Symbol" pitchFamily="18" charset="2"/>
              </a:rPr>
              <a:t>大小要适中。</a:t>
            </a:r>
            <a:endParaRPr lang="zh-CN" altLang="en-US" sz="2000" dirty="0">
              <a:solidFill>
                <a:srgbClr val="660066"/>
              </a:solidFill>
              <a:ea typeface="仿宋_GB2312" pitchFamily="49" charset="-122"/>
            </a:endParaRPr>
          </a:p>
        </p:txBody>
      </p:sp>
      <p:sp>
        <p:nvSpPr>
          <p:cNvPr id="24582" name="Rectangle 3">
            <a:extLst>
              <a:ext uri="{FF2B5EF4-FFF2-40B4-BE49-F238E27FC236}">
                <a16:creationId xmlns:a16="http://schemas.microsoft.com/office/drawing/2014/main" id="{CB98BEE4-7A16-418E-B835-EA0F8369D2E8}"/>
              </a:ext>
            </a:extLst>
          </p:cNvPr>
          <p:cNvSpPr>
            <a:spLocks noChangeArrowheads="1"/>
          </p:cNvSpPr>
          <p:nvPr/>
        </p:nvSpPr>
        <p:spPr bwMode="auto">
          <a:xfrm>
            <a:off x="228600" y="5373216"/>
            <a:ext cx="86439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buFontTx/>
              <a:buNone/>
            </a:pPr>
            <a:r>
              <a:rPr lang="zh-CN" altLang="en-US" sz="2400" dirty="0">
                <a:solidFill>
                  <a:srgbClr val="CC3300"/>
                </a:solidFill>
                <a:ea typeface="仿宋_GB2312" panose="02010609030101010101" pitchFamily="49" charset="-122"/>
              </a:rPr>
              <a:t>晶体管的输入、输出电容与回路电容并联。为了减小对 </a:t>
            </a:r>
            <a:r>
              <a:rPr lang="en-US" altLang="zh-CN" sz="2400" i="1" dirty="0">
                <a:solidFill>
                  <a:srgbClr val="CC3300"/>
                </a:solidFill>
                <a:ea typeface="仿宋_GB2312" panose="02010609030101010101" pitchFamily="49" charset="-122"/>
              </a:rPr>
              <a:t>f</a:t>
            </a:r>
            <a:r>
              <a:rPr lang="en-US" altLang="zh-CN" sz="2400" baseline="-25000" dirty="0">
                <a:solidFill>
                  <a:srgbClr val="CC3300"/>
                </a:solidFill>
                <a:ea typeface="仿宋_GB2312" panose="02010609030101010101" pitchFamily="49" charset="-122"/>
              </a:rPr>
              <a:t>0 </a:t>
            </a:r>
            <a:r>
              <a:rPr lang="zh-CN" altLang="en-US" sz="2400" dirty="0">
                <a:solidFill>
                  <a:srgbClr val="CC3300"/>
                </a:solidFill>
                <a:ea typeface="仿宋_GB2312" panose="02010609030101010101" pitchFamily="49" charset="-122"/>
              </a:rPr>
              <a:t>的影响，可以适当增加回路电容值以提高频率稳定度。</a:t>
            </a:r>
          </a:p>
        </p:txBody>
      </p:sp>
      <p:pic>
        <p:nvPicPr>
          <p:cNvPr id="2" name="图片 1">
            <a:extLst>
              <a:ext uri="{FF2B5EF4-FFF2-40B4-BE49-F238E27FC236}">
                <a16:creationId xmlns:a16="http://schemas.microsoft.com/office/drawing/2014/main" id="{CE1BDC8B-3035-4EE8-8FDD-D560AB8F952A}"/>
              </a:ext>
            </a:extLst>
          </p:cNvPr>
          <p:cNvPicPr>
            <a:picLocks noChangeAspect="1"/>
          </p:cNvPicPr>
          <p:nvPr/>
        </p:nvPicPr>
        <p:blipFill>
          <a:blip r:embed="rId2"/>
          <a:stretch>
            <a:fillRect/>
          </a:stretch>
        </p:blipFill>
        <p:spPr>
          <a:xfrm>
            <a:off x="6455179" y="2490034"/>
            <a:ext cx="2415754" cy="2623561"/>
          </a:xfrm>
          <a:prstGeom prst="rect">
            <a:avLst/>
          </a:prstGeom>
        </p:spPr>
      </p:pic>
      <p:pic>
        <p:nvPicPr>
          <p:cNvPr id="3" name="图片 2">
            <a:extLst>
              <a:ext uri="{FF2B5EF4-FFF2-40B4-BE49-F238E27FC236}">
                <a16:creationId xmlns:a16="http://schemas.microsoft.com/office/drawing/2014/main" id="{BBFB80B9-9D6C-4D31-9E74-A6A05D82DB8E}"/>
              </a:ext>
            </a:extLst>
          </p:cNvPr>
          <p:cNvPicPr>
            <a:picLocks noChangeAspect="1"/>
          </p:cNvPicPr>
          <p:nvPr/>
        </p:nvPicPr>
        <p:blipFill>
          <a:blip r:embed="rId3"/>
          <a:stretch>
            <a:fillRect/>
          </a:stretch>
        </p:blipFill>
        <p:spPr>
          <a:xfrm>
            <a:off x="6567985" y="57555"/>
            <a:ext cx="2415754" cy="243247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2E8C65E-6905-4BAB-B6A3-CCCEDA0E75CF}"/>
              </a:ext>
            </a:extLst>
          </p:cNvPr>
          <p:cNvSpPr>
            <a:spLocks noGrp="1" noChangeArrowheads="1"/>
          </p:cNvSpPr>
          <p:nvPr>
            <p:ph type="title" idx="4294967295"/>
          </p:nvPr>
        </p:nvSpPr>
        <p:spPr>
          <a:xfrm>
            <a:off x="228600" y="228600"/>
            <a:ext cx="8701088" cy="381000"/>
          </a:xfrm>
        </p:spPr>
        <p:txBody>
          <a:bodyPr/>
          <a:lstStyle/>
          <a:p>
            <a:pPr algn="l" eaLnBrk="1" hangingPunct="1"/>
            <a:r>
              <a:rPr lang="en-US" altLang="zh-CN" sz="2800" b="1" dirty="0">
                <a:solidFill>
                  <a:srgbClr val="0000FF"/>
                </a:solidFill>
                <a:ea typeface="仿宋_GB2312" panose="02010609030101010101" pitchFamily="49" charset="-122"/>
              </a:rPr>
              <a:t>4.5.4 </a:t>
            </a:r>
            <a:r>
              <a:rPr lang="zh-CN" altLang="en-US" sz="2800" b="1" dirty="0">
                <a:solidFill>
                  <a:srgbClr val="0000FF"/>
                </a:solidFill>
                <a:ea typeface="仿宋_GB2312" panose="02010609030101010101" pitchFamily="49" charset="-122"/>
              </a:rPr>
              <a:t>高稳定</a:t>
            </a:r>
            <a:r>
              <a:rPr lang="en-US" altLang="zh-CN" sz="2800" b="1" i="1" dirty="0">
                <a:solidFill>
                  <a:srgbClr val="0000FF"/>
                </a:solidFill>
                <a:ea typeface="仿宋_GB2312" panose="02010609030101010101" pitchFamily="49" charset="-122"/>
              </a:rPr>
              <a:t>LC</a:t>
            </a:r>
            <a:r>
              <a:rPr lang="zh-CN" altLang="en-US" sz="2800" b="1" dirty="0">
                <a:solidFill>
                  <a:srgbClr val="0000FF"/>
                </a:solidFill>
                <a:ea typeface="仿宋_GB2312" panose="02010609030101010101" pitchFamily="49" charset="-122"/>
              </a:rPr>
              <a:t>振荡器（</a:t>
            </a:r>
            <a:r>
              <a:rPr lang="en-US" altLang="zh-CN" sz="2800" dirty="0">
                <a:solidFill>
                  <a:srgbClr val="0000FF"/>
                </a:solidFill>
                <a:ea typeface="仿宋_GB2312" panose="02010609030101010101" pitchFamily="49" charset="-122"/>
              </a:rPr>
              <a:t> Hartley </a:t>
            </a:r>
            <a:r>
              <a:rPr lang="zh-CN" altLang="en-US" sz="2800" dirty="0">
                <a:solidFill>
                  <a:srgbClr val="0000FF"/>
                </a:solidFill>
                <a:ea typeface="仿宋_GB2312" panose="02010609030101010101" pitchFamily="49" charset="-122"/>
              </a:rPr>
              <a:t>与 </a:t>
            </a:r>
            <a:r>
              <a:rPr lang="en-US" altLang="zh-CN" sz="2800" dirty="0">
                <a:solidFill>
                  <a:srgbClr val="0000FF"/>
                </a:solidFill>
                <a:ea typeface="仿宋_GB2312" panose="02010609030101010101" pitchFamily="49" charset="-122"/>
              </a:rPr>
              <a:t> Colpitts </a:t>
            </a:r>
            <a:r>
              <a:rPr lang="zh-CN" altLang="en-US" sz="2800" dirty="0">
                <a:solidFill>
                  <a:srgbClr val="0000FF"/>
                </a:solidFill>
                <a:ea typeface="仿宋_GB2312" panose="02010609030101010101" pitchFamily="49" charset="-122"/>
              </a:rPr>
              <a:t>改进版</a:t>
            </a:r>
            <a:r>
              <a:rPr lang="zh-CN" altLang="en-US" sz="2800" b="1" dirty="0">
                <a:solidFill>
                  <a:srgbClr val="0000FF"/>
                </a:solidFill>
                <a:ea typeface="仿宋_GB2312" panose="02010609030101010101" pitchFamily="49" charset="-122"/>
              </a:rPr>
              <a:t>）</a:t>
            </a:r>
          </a:p>
        </p:txBody>
      </p:sp>
      <p:sp>
        <p:nvSpPr>
          <p:cNvPr id="25603" name="Rectangle 4">
            <a:extLst>
              <a:ext uri="{FF2B5EF4-FFF2-40B4-BE49-F238E27FC236}">
                <a16:creationId xmlns:a16="http://schemas.microsoft.com/office/drawing/2014/main" id="{2BB53728-EC2B-4784-B8C0-D7310D20F4FD}"/>
              </a:ext>
            </a:extLst>
          </p:cNvPr>
          <p:cNvSpPr>
            <a:spLocks noChangeArrowheads="1"/>
          </p:cNvSpPr>
          <p:nvPr/>
        </p:nvSpPr>
        <p:spPr bwMode="auto">
          <a:xfrm>
            <a:off x="34925" y="1420813"/>
            <a:ext cx="57610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ea typeface="仿宋_GB2312" panose="02010609030101010101" pitchFamily="49" charset="-122"/>
              </a:rPr>
              <a:t>普通电容三端式等效电路：                                             </a:t>
            </a:r>
          </a:p>
        </p:txBody>
      </p:sp>
      <p:graphicFrame>
        <p:nvGraphicFramePr>
          <p:cNvPr id="25604" name="Object 10">
            <a:extLst>
              <a:ext uri="{FF2B5EF4-FFF2-40B4-BE49-F238E27FC236}">
                <a16:creationId xmlns:a16="http://schemas.microsoft.com/office/drawing/2014/main" id="{8CC9F965-6215-4CDC-837B-832FD664CE9A}"/>
              </a:ext>
            </a:extLst>
          </p:cNvPr>
          <p:cNvGraphicFramePr>
            <a:graphicFrameLocks noChangeAspect="1"/>
          </p:cNvGraphicFramePr>
          <p:nvPr>
            <p:extLst>
              <p:ext uri="{D42A27DB-BD31-4B8C-83A1-F6EECF244321}">
                <p14:modId xmlns:p14="http://schemas.microsoft.com/office/powerpoint/2010/main" val="2743343694"/>
              </p:ext>
            </p:extLst>
          </p:nvPr>
        </p:nvGraphicFramePr>
        <p:xfrm>
          <a:off x="4282357" y="3401400"/>
          <a:ext cx="3863106" cy="1272798"/>
        </p:xfrm>
        <a:graphic>
          <a:graphicData uri="http://schemas.openxmlformats.org/presentationml/2006/ole">
            <mc:AlternateContent xmlns:mc="http://schemas.openxmlformats.org/markup-compatibility/2006">
              <mc:Choice xmlns:v="urn:schemas-microsoft-com:vml" Requires="v">
                <p:oleObj spid="_x0000_s25970" name="公式" r:id="rId3" imgW="1927993" imgH="586950" progId="Equation.3">
                  <p:embed/>
                </p:oleObj>
              </mc:Choice>
              <mc:Fallback>
                <p:oleObj name="公式" r:id="rId3" imgW="1927993" imgH="58695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2357" y="3401400"/>
                        <a:ext cx="3863106" cy="1272798"/>
                      </a:xfrm>
                      <a:prstGeom prst="rect">
                        <a:avLst/>
                      </a:prstGeom>
                      <a:solidFill>
                        <a:schemeClr val="bg1"/>
                      </a:solidFill>
                      <a:ln>
                        <a:noFill/>
                      </a:ln>
                    </p:spPr>
                  </p:pic>
                </p:oleObj>
              </mc:Fallback>
            </mc:AlternateContent>
          </a:graphicData>
        </a:graphic>
      </p:graphicFrame>
      <p:graphicFrame>
        <p:nvGraphicFramePr>
          <p:cNvPr id="25605" name="Object 15">
            <a:extLst>
              <a:ext uri="{FF2B5EF4-FFF2-40B4-BE49-F238E27FC236}">
                <a16:creationId xmlns:a16="http://schemas.microsoft.com/office/drawing/2014/main" id="{DA1178B4-5688-489C-A2EF-48492A4A15DF}"/>
              </a:ext>
            </a:extLst>
          </p:cNvPr>
          <p:cNvGraphicFramePr>
            <a:graphicFrameLocks noChangeAspect="1"/>
          </p:cNvGraphicFramePr>
          <p:nvPr>
            <p:extLst>
              <p:ext uri="{D42A27DB-BD31-4B8C-83A1-F6EECF244321}">
                <p14:modId xmlns:p14="http://schemas.microsoft.com/office/powerpoint/2010/main" val="3710042062"/>
              </p:ext>
            </p:extLst>
          </p:nvPr>
        </p:nvGraphicFramePr>
        <p:xfrm>
          <a:off x="4767263" y="5353050"/>
          <a:ext cx="2057400" cy="1060450"/>
        </p:xfrm>
        <a:graphic>
          <a:graphicData uri="http://schemas.openxmlformats.org/presentationml/2006/ole">
            <mc:AlternateContent xmlns:mc="http://schemas.openxmlformats.org/markup-compatibility/2006">
              <mc:Choice xmlns:v="urn:schemas-microsoft-com:vml" Requires="v">
                <p:oleObj spid="_x0000_s25971" name="公式" r:id="rId5" imgW="1204049" imgH="586950" progId="Equation.3">
                  <p:embed/>
                </p:oleObj>
              </mc:Choice>
              <mc:Fallback>
                <p:oleObj name="公式" r:id="rId5" imgW="1204049" imgH="58695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7263" y="5353050"/>
                        <a:ext cx="2057400" cy="1060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Rectangle 20">
            <a:extLst>
              <a:ext uri="{FF2B5EF4-FFF2-40B4-BE49-F238E27FC236}">
                <a16:creationId xmlns:a16="http://schemas.microsoft.com/office/drawing/2014/main" id="{CC8B447D-E11B-4CEC-A86B-8FE3D86FB6DB}"/>
              </a:ext>
            </a:extLst>
          </p:cNvPr>
          <p:cNvSpPr>
            <a:spLocks noChangeArrowheads="1"/>
          </p:cNvSpPr>
          <p:nvPr/>
        </p:nvSpPr>
        <p:spPr bwMode="auto">
          <a:xfrm>
            <a:off x="395536" y="5457006"/>
            <a:ext cx="785971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ea typeface="仿宋_GB2312" panose="02010609030101010101" pitchFamily="49" charset="-122"/>
              </a:rPr>
              <a:t>若</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1</a:t>
            </a:r>
            <a:r>
              <a:rPr lang="zh-CN" altLang="en-US" sz="2400" dirty="0">
                <a:solidFill>
                  <a:srgbClr val="FF0000"/>
                </a:solidFill>
                <a:ea typeface="仿宋_GB2312" panose="02010609030101010101" pitchFamily="49" charset="-122"/>
              </a:rPr>
              <a:t> </a:t>
            </a:r>
            <a:r>
              <a:rPr lang="zh-CN" altLang="en-US" sz="2400" dirty="0">
                <a:solidFill>
                  <a:srgbClr val="FF0000"/>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rPr>
              <a:t>&gt;&gt;</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oe</a:t>
            </a:r>
            <a:r>
              <a:rPr lang="zh-CN" altLang="en-US" sz="2400" dirty="0">
                <a:solidFill>
                  <a:srgbClr val="660066"/>
                </a:solidFill>
                <a:ea typeface="仿宋_GB2312" panose="02010609030101010101" pitchFamily="49" charset="-122"/>
              </a:rPr>
              <a:t>和</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2</a:t>
            </a:r>
            <a:r>
              <a:rPr lang="zh-CN" altLang="en-US" sz="2400" dirty="0">
                <a:solidFill>
                  <a:srgbClr val="660066"/>
                </a:solidFill>
                <a:ea typeface="仿宋_GB2312" panose="02010609030101010101" pitchFamily="49" charset="-122"/>
              </a:rPr>
              <a:t> </a:t>
            </a:r>
            <a:r>
              <a:rPr lang="zh-CN" altLang="en-US" sz="2400" dirty="0">
                <a:solidFill>
                  <a:srgbClr val="FF0000"/>
                </a:solidFill>
                <a:ea typeface="仿宋_GB2312" panose="02010609030101010101" pitchFamily="49" charset="-122"/>
              </a:rPr>
              <a:t> </a:t>
            </a:r>
            <a:r>
              <a:rPr lang="zh-CN" altLang="en-US" sz="2400" dirty="0">
                <a:solidFill>
                  <a:srgbClr val="FF0000"/>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rPr>
              <a:t>&gt;&gt;</a:t>
            </a:r>
            <a:r>
              <a:rPr lang="en-US" altLang="zh-CN" sz="2400" i="1" dirty="0" err="1">
                <a:solidFill>
                  <a:srgbClr val="660066"/>
                </a:solidFill>
                <a:ea typeface="仿宋_GB2312" panose="02010609030101010101" pitchFamily="49" charset="-122"/>
              </a:rPr>
              <a:t>C</a:t>
            </a:r>
            <a:r>
              <a:rPr lang="en-US" altLang="zh-CN" sz="2400" baseline="-25000" dirty="0" err="1">
                <a:solidFill>
                  <a:srgbClr val="660066"/>
                </a:solidFill>
                <a:ea typeface="仿宋_GB2312" panose="02010609030101010101" pitchFamily="49" charset="-122"/>
              </a:rPr>
              <a:t>ie</a:t>
            </a:r>
            <a:r>
              <a:rPr lang="zh-CN" altLang="en-US" sz="2400" dirty="0">
                <a:solidFill>
                  <a:srgbClr val="660066"/>
                </a:solidFill>
                <a:ea typeface="仿宋_GB2312" panose="02010609030101010101" pitchFamily="49" charset="-122"/>
              </a:rPr>
              <a:t>则这时</a:t>
            </a:r>
          </a:p>
        </p:txBody>
      </p:sp>
      <p:sp>
        <p:nvSpPr>
          <p:cNvPr id="25607" name="Rectangle 21">
            <a:extLst>
              <a:ext uri="{FF2B5EF4-FFF2-40B4-BE49-F238E27FC236}">
                <a16:creationId xmlns:a16="http://schemas.microsoft.com/office/drawing/2014/main" id="{E8D2ED0A-9B06-4867-BC89-87FE9CDE5EAC}"/>
              </a:ext>
            </a:extLst>
          </p:cNvPr>
          <p:cNvSpPr>
            <a:spLocks noChangeArrowheads="1"/>
          </p:cNvSpPr>
          <p:nvPr/>
        </p:nvSpPr>
        <p:spPr bwMode="auto">
          <a:xfrm>
            <a:off x="3824288" y="1500188"/>
            <a:ext cx="4891087"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660066"/>
                </a:solidFill>
                <a:ea typeface="仿宋_GB2312" panose="02010609030101010101" pitchFamily="49" charset="-122"/>
              </a:rPr>
              <a:t> 图中，</a:t>
            </a:r>
            <a:r>
              <a:rPr lang="en-US" altLang="zh-CN" sz="2400" i="1">
                <a:solidFill>
                  <a:srgbClr val="660066"/>
                </a:solidFill>
                <a:ea typeface="仿宋_GB2312" panose="02010609030101010101" pitchFamily="49" charset="-122"/>
              </a:rPr>
              <a:t> C</a:t>
            </a:r>
            <a:r>
              <a:rPr lang="en-US" altLang="zh-CN" sz="2400" baseline="-25000">
                <a:solidFill>
                  <a:srgbClr val="660066"/>
                </a:solidFill>
                <a:ea typeface="仿宋_GB2312" panose="02010609030101010101" pitchFamily="49" charset="-122"/>
              </a:rPr>
              <a:t>oe</a:t>
            </a:r>
            <a:r>
              <a:rPr lang="zh-CN" altLang="en-US" sz="2400">
                <a:solidFill>
                  <a:srgbClr val="660066"/>
                </a:solidFill>
                <a:ea typeface="仿宋_GB2312" panose="02010609030101010101" pitchFamily="49" charset="-122"/>
              </a:rPr>
              <a:t>为晶体管输出电容</a:t>
            </a:r>
            <a:r>
              <a:rPr lang="en-US" altLang="zh-CN" sz="2400" i="1">
                <a:solidFill>
                  <a:srgbClr val="660066"/>
                </a:solidFill>
                <a:ea typeface="仿宋_GB2312" panose="02010609030101010101" pitchFamily="49" charset="-122"/>
              </a:rPr>
              <a:t>C</a:t>
            </a:r>
            <a:r>
              <a:rPr lang="en-US" altLang="zh-CN" sz="2400" baseline="-25000">
                <a:solidFill>
                  <a:srgbClr val="660066"/>
                </a:solidFill>
                <a:ea typeface="仿宋_GB2312" panose="02010609030101010101" pitchFamily="49" charset="-122"/>
              </a:rPr>
              <a:t>ie</a:t>
            </a:r>
            <a:r>
              <a:rPr lang="zh-CN" altLang="en-US" sz="2400">
                <a:solidFill>
                  <a:srgbClr val="660066"/>
                </a:solidFill>
                <a:ea typeface="仿宋_GB2312" panose="02010609030101010101" pitchFamily="49" charset="-122"/>
              </a:rPr>
              <a:t>为晶体管输出电容。</a:t>
            </a:r>
            <a:r>
              <a:rPr lang="en-US" altLang="zh-CN" sz="2400" i="1">
                <a:solidFill>
                  <a:srgbClr val="660066"/>
                </a:solidFill>
                <a:ea typeface="仿宋_GB2312" panose="02010609030101010101" pitchFamily="49" charset="-122"/>
              </a:rPr>
              <a:t>      </a:t>
            </a:r>
            <a:endParaRPr lang="zh-CN" altLang="en-US" sz="2400">
              <a:solidFill>
                <a:srgbClr val="660066"/>
              </a:solidFill>
              <a:ea typeface="仿宋_GB2312" panose="02010609030101010101" pitchFamily="49" charset="-122"/>
            </a:endParaRPr>
          </a:p>
        </p:txBody>
      </p:sp>
      <p:sp>
        <p:nvSpPr>
          <p:cNvPr id="25608" name="Rectangle 23">
            <a:extLst>
              <a:ext uri="{FF2B5EF4-FFF2-40B4-BE49-F238E27FC236}">
                <a16:creationId xmlns:a16="http://schemas.microsoft.com/office/drawing/2014/main" id="{8703BA45-B22C-40CB-B581-EC193B5360B0}"/>
              </a:ext>
            </a:extLst>
          </p:cNvPr>
          <p:cNvSpPr>
            <a:spLocks noChangeArrowheads="1"/>
          </p:cNvSpPr>
          <p:nvPr/>
        </p:nvSpPr>
        <p:spPr bwMode="auto">
          <a:xfrm>
            <a:off x="285750" y="4781550"/>
            <a:ext cx="78597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ea typeface="仿宋_GB2312" panose="02010609030101010101" pitchFamily="49" charset="-122"/>
              </a:rPr>
              <a:t> </a:t>
            </a:r>
            <a:r>
              <a:rPr lang="en-US" altLang="zh-CN" sz="2400" i="1" dirty="0" err="1">
                <a:solidFill>
                  <a:srgbClr val="660066"/>
                </a:solidFill>
                <a:ea typeface="仿宋_GB2312" panose="02010609030101010101" pitchFamily="49" charset="-122"/>
              </a:rPr>
              <a:t>C</a:t>
            </a:r>
            <a:r>
              <a:rPr lang="en-US" altLang="zh-CN" sz="2400" baseline="-25000" dirty="0" err="1">
                <a:solidFill>
                  <a:srgbClr val="660066"/>
                </a:solidFill>
                <a:ea typeface="仿宋_GB2312" panose="02010609030101010101" pitchFamily="49" charset="-122"/>
              </a:rPr>
              <a:t>ie</a:t>
            </a:r>
            <a:r>
              <a:rPr lang="zh-CN" altLang="en-US" sz="2400" dirty="0">
                <a:solidFill>
                  <a:srgbClr val="660066"/>
                </a:solidFill>
                <a:ea typeface="仿宋_GB2312" panose="02010609030101010101" pitchFamily="49" charset="-122"/>
              </a:rPr>
              <a:t>和</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oe</a:t>
            </a:r>
            <a:r>
              <a:rPr lang="zh-CN" altLang="en-US" sz="2400" dirty="0">
                <a:solidFill>
                  <a:srgbClr val="660066"/>
                </a:solidFill>
                <a:ea typeface="仿宋_GB2312" panose="02010609030101010101" pitchFamily="49" charset="-122"/>
              </a:rPr>
              <a:t>温度特性不稳定，使得频率</a:t>
            </a:r>
            <a:r>
              <a:rPr lang="en-US" altLang="zh-CN" sz="2400" i="1" dirty="0">
                <a:solidFill>
                  <a:srgbClr val="660066"/>
                </a:solidFill>
                <a:ea typeface="仿宋_GB2312" panose="02010609030101010101" pitchFamily="49" charset="-122"/>
              </a:rPr>
              <a:t>f</a:t>
            </a:r>
            <a:r>
              <a:rPr lang="en-US" altLang="zh-CN" sz="2400" baseline="-25000" dirty="0">
                <a:solidFill>
                  <a:srgbClr val="660066"/>
                </a:solidFill>
                <a:ea typeface="仿宋_GB2312" panose="02010609030101010101" pitchFamily="49" charset="-122"/>
              </a:rPr>
              <a:t>0</a:t>
            </a:r>
            <a:r>
              <a:rPr lang="en-US" altLang="zh-CN" sz="2400" dirty="0">
                <a:solidFill>
                  <a:srgbClr val="660066"/>
                </a:solidFill>
                <a:ea typeface="仿宋_GB2312" panose="02010609030101010101" pitchFamily="49" charset="-122"/>
              </a:rPr>
              <a:t> </a:t>
            </a:r>
            <a:r>
              <a:rPr lang="zh-CN" altLang="en-US" sz="2400" dirty="0">
                <a:solidFill>
                  <a:srgbClr val="660066"/>
                </a:solidFill>
                <a:ea typeface="仿宋_GB2312" panose="02010609030101010101" pitchFamily="49" charset="-122"/>
              </a:rPr>
              <a:t>的稳定度变化。</a:t>
            </a:r>
          </a:p>
        </p:txBody>
      </p:sp>
      <p:sp>
        <p:nvSpPr>
          <p:cNvPr id="25609" name="Rectangle 24">
            <a:extLst>
              <a:ext uri="{FF2B5EF4-FFF2-40B4-BE49-F238E27FC236}">
                <a16:creationId xmlns:a16="http://schemas.microsoft.com/office/drawing/2014/main" id="{55183EF3-05D0-4321-8EF7-2AD3671D8E67}"/>
              </a:ext>
            </a:extLst>
          </p:cNvPr>
          <p:cNvSpPr>
            <a:spLocks noChangeArrowheads="1"/>
          </p:cNvSpPr>
          <p:nvPr/>
        </p:nvSpPr>
        <p:spPr bwMode="auto">
          <a:xfrm>
            <a:off x="462756" y="6141782"/>
            <a:ext cx="52562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ea typeface="仿宋_GB2312" panose="02010609030101010101" pitchFamily="49" charset="-122"/>
              </a:rPr>
              <a:t>可以减弱</a:t>
            </a:r>
            <a:r>
              <a:rPr lang="en-US" altLang="zh-CN" sz="2400" i="1" dirty="0" err="1">
                <a:solidFill>
                  <a:srgbClr val="660066"/>
                </a:solidFill>
                <a:ea typeface="仿宋_GB2312" panose="02010609030101010101" pitchFamily="49" charset="-122"/>
              </a:rPr>
              <a:t>C</a:t>
            </a:r>
            <a:r>
              <a:rPr lang="en-US" altLang="zh-CN" sz="2400" baseline="-25000" dirty="0" err="1">
                <a:solidFill>
                  <a:srgbClr val="660066"/>
                </a:solidFill>
                <a:ea typeface="仿宋_GB2312" panose="02010609030101010101" pitchFamily="49" charset="-122"/>
              </a:rPr>
              <a:t>ie</a:t>
            </a:r>
            <a:r>
              <a:rPr lang="zh-CN" altLang="en-US" sz="2400" dirty="0">
                <a:solidFill>
                  <a:srgbClr val="660066"/>
                </a:solidFill>
                <a:ea typeface="仿宋_GB2312" panose="02010609030101010101" pitchFamily="49" charset="-122"/>
              </a:rPr>
              <a:t>和</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oe</a:t>
            </a:r>
            <a:r>
              <a:rPr lang="zh-CN" altLang="en-US" sz="2400" dirty="0">
                <a:solidFill>
                  <a:srgbClr val="660066"/>
                </a:solidFill>
                <a:ea typeface="仿宋_GB2312" panose="02010609030101010101" pitchFamily="49" charset="-122"/>
              </a:rPr>
              <a:t>对频率</a:t>
            </a:r>
            <a:r>
              <a:rPr lang="en-US" altLang="zh-CN" sz="2400" i="1" dirty="0">
                <a:solidFill>
                  <a:srgbClr val="660066"/>
                </a:solidFill>
                <a:ea typeface="仿宋_GB2312" panose="02010609030101010101" pitchFamily="49" charset="-122"/>
              </a:rPr>
              <a:t>f</a:t>
            </a:r>
            <a:r>
              <a:rPr lang="en-US" altLang="zh-CN" sz="2400" baseline="-25000" dirty="0">
                <a:solidFill>
                  <a:srgbClr val="660066"/>
                </a:solidFill>
                <a:ea typeface="仿宋_GB2312" panose="02010609030101010101" pitchFamily="49" charset="-122"/>
              </a:rPr>
              <a:t>0</a:t>
            </a:r>
            <a:r>
              <a:rPr lang="zh-CN" altLang="en-US" sz="2400" dirty="0">
                <a:solidFill>
                  <a:srgbClr val="660066"/>
                </a:solidFill>
                <a:ea typeface="仿宋_GB2312" panose="02010609030101010101" pitchFamily="49" charset="-122"/>
              </a:rPr>
              <a:t>的影响。</a:t>
            </a:r>
          </a:p>
        </p:txBody>
      </p:sp>
      <p:pic>
        <p:nvPicPr>
          <p:cNvPr id="25610" name="图片 10" descr="Image2.jpg">
            <a:extLst>
              <a:ext uri="{FF2B5EF4-FFF2-40B4-BE49-F238E27FC236}">
                <a16:creationId xmlns:a16="http://schemas.microsoft.com/office/drawing/2014/main" id="{40E7E9C6-9982-4EDB-89B1-5B57303EF84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438" y="1870075"/>
            <a:ext cx="3286125"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Rectangle 21">
            <a:extLst>
              <a:ext uri="{FF2B5EF4-FFF2-40B4-BE49-F238E27FC236}">
                <a16:creationId xmlns:a16="http://schemas.microsoft.com/office/drawing/2014/main" id="{71E1A81F-B5A7-4AFF-9C86-2FD2A4F01389}"/>
              </a:ext>
            </a:extLst>
          </p:cNvPr>
          <p:cNvSpPr>
            <a:spLocks noChangeArrowheads="1"/>
          </p:cNvSpPr>
          <p:nvPr/>
        </p:nvSpPr>
        <p:spPr bwMode="auto">
          <a:xfrm>
            <a:off x="3681413" y="2500313"/>
            <a:ext cx="52482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00"/>
                </a:solidFill>
                <a:ea typeface="仿宋_GB2312" panose="02010609030101010101" pitchFamily="49" charset="-122"/>
              </a:rPr>
              <a:t>由图可见：</a:t>
            </a:r>
            <a:r>
              <a:rPr lang="en-US" altLang="zh-CN" sz="2400" i="1" dirty="0">
                <a:solidFill>
                  <a:srgbClr val="000000"/>
                </a:solidFill>
                <a:ea typeface="仿宋_GB2312" panose="02010609030101010101" pitchFamily="49" charset="-122"/>
              </a:rPr>
              <a:t>C</a:t>
            </a:r>
            <a:r>
              <a:rPr lang="en-US" altLang="zh-CN" sz="2400" baseline="-25000" dirty="0">
                <a:solidFill>
                  <a:srgbClr val="000000"/>
                </a:solidFill>
                <a:ea typeface="仿宋_GB2312" panose="02010609030101010101" pitchFamily="49" charset="-122"/>
              </a:rPr>
              <a:t>oe</a:t>
            </a:r>
            <a:r>
              <a:rPr lang="zh-CN" altLang="en-US" sz="2400" dirty="0">
                <a:solidFill>
                  <a:srgbClr val="000000"/>
                </a:solidFill>
                <a:ea typeface="仿宋_GB2312" panose="02010609030101010101" pitchFamily="49" charset="-122"/>
              </a:rPr>
              <a:t>和</a:t>
            </a:r>
            <a:r>
              <a:rPr lang="en-US" altLang="zh-CN" sz="2400" i="1" dirty="0">
                <a:solidFill>
                  <a:srgbClr val="000000"/>
                </a:solidFill>
                <a:ea typeface="仿宋_GB2312" panose="02010609030101010101" pitchFamily="49" charset="-122"/>
              </a:rPr>
              <a:t>C</a:t>
            </a:r>
            <a:r>
              <a:rPr lang="en-US" altLang="zh-CN" sz="2400" baseline="-25000" dirty="0">
                <a:solidFill>
                  <a:srgbClr val="000000"/>
                </a:solidFill>
                <a:ea typeface="仿宋_GB2312" panose="02010609030101010101" pitchFamily="49" charset="-122"/>
              </a:rPr>
              <a:t>1</a:t>
            </a:r>
            <a:r>
              <a:rPr lang="zh-CN" altLang="en-US" sz="2400" dirty="0">
                <a:solidFill>
                  <a:srgbClr val="000000"/>
                </a:solidFill>
                <a:ea typeface="仿宋_GB2312" panose="02010609030101010101" pitchFamily="49" charset="-122"/>
              </a:rPr>
              <a:t>并联；</a:t>
            </a:r>
          </a:p>
          <a:p>
            <a:pPr>
              <a:buFontTx/>
              <a:buNone/>
            </a:pPr>
            <a:r>
              <a:rPr lang="zh-CN" altLang="en-US" sz="2400" dirty="0">
                <a:solidFill>
                  <a:srgbClr val="000000"/>
                </a:solidFill>
                <a:ea typeface="仿宋_GB2312" panose="02010609030101010101" pitchFamily="49" charset="-122"/>
              </a:rPr>
              <a:t> </a:t>
            </a:r>
            <a:r>
              <a:rPr lang="en-US" altLang="zh-CN" sz="2400" i="1" dirty="0" err="1">
                <a:solidFill>
                  <a:srgbClr val="000000"/>
                </a:solidFill>
                <a:ea typeface="仿宋_GB2312" panose="02010609030101010101" pitchFamily="49" charset="-122"/>
              </a:rPr>
              <a:t>C</a:t>
            </a:r>
            <a:r>
              <a:rPr lang="en-US" altLang="zh-CN" sz="2400" baseline="-25000" dirty="0" err="1">
                <a:solidFill>
                  <a:srgbClr val="000000"/>
                </a:solidFill>
                <a:ea typeface="仿宋_GB2312" panose="02010609030101010101" pitchFamily="49" charset="-122"/>
              </a:rPr>
              <a:t>ie</a:t>
            </a:r>
            <a:r>
              <a:rPr lang="zh-CN" altLang="en-US" sz="2400" dirty="0">
                <a:solidFill>
                  <a:srgbClr val="000000"/>
                </a:solidFill>
                <a:ea typeface="仿宋_GB2312" panose="02010609030101010101" pitchFamily="49" charset="-122"/>
              </a:rPr>
              <a:t>和</a:t>
            </a:r>
            <a:r>
              <a:rPr lang="en-US" altLang="zh-CN" sz="2400" i="1" dirty="0">
                <a:solidFill>
                  <a:srgbClr val="000000"/>
                </a:solidFill>
                <a:ea typeface="仿宋_GB2312" panose="02010609030101010101" pitchFamily="49" charset="-122"/>
              </a:rPr>
              <a:t>C</a:t>
            </a:r>
            <a:r>
              <a:rPr lang="en-US" altLang="zh-CN" sz="2400" baseline="-25000" dirty="0">
                <a:solidFill>
                  <a:srgbClr val="000000"/>
                </a:solidFill>
                <a:ea typeface="仿宋_GB2312" panose="02010609030101010101" pitchFamily="49" charset="-122"/>
              </a:rPr>
              <a:t>2</a:t>
            </a:r>
            <a:r>
              <a:rPr lang="zh-CN" altLang="en-US" sz="2400" dirty="0">
                <a:solidFill>
                  <a:srgbClr val="000000"/>
                </a:solidFill>
                <a:ea typeface="仿宋_GB2312" panose="02010609030101010101" pitchFamily="49" charset="-122"/>
              </a:rPr>
              <a:t> 并联。 则有： </a:t>
            </a:r>
          </a:p>
        </p:txBody>
      </p:sp>
      <p:sp>
        <p:nvSpPr>
          <p:cNvPr id="25612" name="Rectangle 3">
            <a:extLst>
              <a:ext uri="{FF2B5EF4-FFF2-40B4-BE49-F238E27FC236}">
                <a16:creationId xmlns:a16="http://schemas.microsoft.com/office/drawing/2014/main" id="{E9FBABFA-B684-4753-B44A-22C832A5E8B3}"/>
              </a:ext>
            </a:extLst>
          </p:cNvPr>
          <p:cNvSpPr>
            <a:spLocks noChangeArrowheads="1"/>
          </p:cNvSpPr>
          <p:nvPr/>
        </p:nvSpPr>
        <p:spPr bwMode="auto">
          <a:xfrm>
            <a:off x="71438" y="642938"/>
            <a:ext cx="8929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ea typeface="仿宋_GB2312" panose="02010609030101010101" pitchFamily="49" charset="-122"/>
              </a:rPr>
              <a:t>在振荡频率高时，有时可以不用回路电容，直接用晶体管的输入、输出电容构成振荡电路，可达数百</a:t>
            </a:r>
            <a:r>
              <a:rPr lang="en-US" altLang="zh-CN" sz="2400" dirty="0">
                <a:solidFill>
                  <a:srgbClr val="660066"/>
                </a:solidFill>
                <a:ea typeface="仿宋_GB2312" panose="02010609030101010101" pitchFamily="49" charset="-122"/>
              </a:rPr>
              <a:t>MHz</a:t>
            </a:r>
            <a:r>
              <a:rPr lang="zh-CN" altLang="en-US" sz="2400" dirty="0">
                <a:solidFill>
                  <a:srgbClr val="660066"/>
                </a:solidFill>
                <a:ea typeface="仿宋_GB2312" panose="02010609030101010101" pitchFamily="49" charset="-122"/>
              </a:rPr>
              <a:t>。</a:t>
            </a:r>
          </a:p>
        </p:txBody>
      </p:sp>
      <p:sp>
        <p:nvSpPr>
          <p:cNvPr id="25613" name="Text Box 5">
            <a:extLst>
              <a:ext uri="{FF2B5EF4-FFF2-40B4-BE49-F238E27FC236}">
                <a16:creationId xmlns:a16="http://schemas.microsoft.com/office/drawing/2014/main" id="{29D7A2CB-E663-4F6A-A9A3-579534B4EE91}"/>
              </a:ext>
            </a:extLst>
          </p:cNvPr>
          <p:cNvSpPr txBox="1">
            <a:spLocks noChangeArrowheads="1"/>
          </p:cNvSpPr>
          <p:nvPr/>
        </p:nvSpPr>
        <p:spPr bwMode="auto">
          <a:xfrm>
            <a:off x="1354138" y="3986213"/>
            <a:ext cx="1736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FF0000"/>
                </a:solidFill>
                <a:ea typeface="仿宋_GB2312" panose="02010609030101010101" pitchFamily="49" charset="-122"/>
              </a:rPr>
              <a:t>旧  </a:t>
            </a:r>
            <a:r>
              <a:rPr lang="en-US" altLang="zh-CN" sz="2400">
                <a:solidFill>
                  <a:srgbClr val="FF0000"/>
                </a:solidFill>
                <a:ea typeface="仿宋_GB2312" panose="02010609030101010101" pitchFamily="49" charset="-122"/>
              </a:rPr>
              <a:t>P161</a:t>
            </a:r>
            <a:endParaRPr lang="zh-CN" altLang="en-US" sz="2400">
              <a:solidFill>
                <a:srgbClr val="FF0000"/>
              </a:solidFill>
              <a:ea typeface="仿宋_GB2312" panose="0201060903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289DD26-2DCC-4672-9932-404E5BF5C5F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4.5.4 </a:t>
            </a:r>
            <a:r>
              <a:rPr lang="zh-CN" altLang="en-US" sz="2800" b="1" dirty="0">
                <a:solidFill>
                  <a:srgbClr val="0000FF"/>
                </a:solidFill>
                <a:ea typeface="仿宋_GB2312" panose="02010609030101010101" pitchFamily="49" charset="-122"/>
              </a:rPr>
              <a:t>高稳定</a:t>
            </a:r>
            <a:r>
              <a:rPr lang="en-US" altLang="zh-CN" sz="2800" b="1" i="1" dirty="0">
                <a:solidFill>
                  <a:srgbClr val="0000FF"/>
                </a:solidFill>
                <a:ea typeface="仿宋_GB2312" panose="02010609030101010101" pitchFamily="49" charset="-122"/>
              </a:rPr>
              <a:t>LC</a:t>
            </a:r>
            <a:r>
              <a:rPr lang="zh-CN" altLang="en-US" sz="2800" b="1" dirty="0">
                <a:solidFill>
                  <a:srgbClr val="0000FF"/>
                </a:solidFill>
                <a:ea typeface="仿宋_GB2312" panose="02010609030101010101" pitchFamily="49" charset="-122"/>
              </a:rPr>
              <a:t>振荡器</a:t>
            </a:r>
          </a:p>
        </p:txBody>
      </p:sp>
      <p:sp>
        <p:nvSpPr>
          <p:cNvPr id="26627" name="Rectangle 3">
            <a:extLst>
              <a:ext uri="{FF2B5EF4-FFF2-40B4-BE49-F238E27FC236}">
                <a16:creationId xmlns:a16="http://schemas.microsoft.com/office/drawing/2014/main" id="{7920361F-D376-4B35-AE40-EE4C90130894}"/>
              </a:ext>
            </a:extLst>
          </p:cNvPr>
          <p:cNvSpPr>
            <a:spLocks noChangeArrowheads="1"/>
          </p:cNvSpPr>
          <p:nvPr/>
        </p:nvSpPr>
        <p:spPr bwMode="auto">
          <a:xfrm>
            <a:off x="250825" y="692150"/>
            <a:ext cx="864235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800" dirty="0">
                <a:solidFill>
                  <a:srgbClr val="0000FF"/>
                </a:solidFill>
                <a:ea typeface="仿宋_GB2312" panose="02010609030101010101" pitchFamily="49" charset="-122"/>
              </a:rPr>
              <a:t>但是存在问题：</a:t>
            </a:r>
          </a:p>
          <a:p>
            <a:pPr>
              <a:buFontTx/>
              <a:buNone/>
            </a:pPr>
            <a:r>
              <a:rPr lang="zh-CN" altLang="en-US" sz="2400" dirty="0">
                <a:solidFill>
                  <a:srgbClr val="000000"/>
                </a:solidFill>
                <a:ea typeface="仿宋_GB2312" panose="02010609030101010101" pitchFamily="49" charset="-122"/>
              </a:rPr>
              <a:t>回路电容</a:t>
            </a:r>
            <a:r>
              <a:rPr lang="en-US" altLang="zh-CN" sz="2400" i="1" dirty="0">
                <a:solidFill>
                  <a:srgbClr val="000000"/>
                </a:solidFill>
                <a:ea typeface="仿宋_GB2312" panose="02010609030101010101" pitchFamily="49" charset="-122"/>
              </a:rPr>
              <a:t>C</a:t>
            </a:r>
            <a:r>
              <a:rPr lang="en-US" altLang="zh-CN" sz="2400" baseline="-25000" dirty="0">
                <a:solidFill>
                  <a:srgbClr val="000000"/>
                </a:solidFill>
                <a:ea typeface="仿宋_GB2312" panose="02010609030101010101" pitchFamily="49" charset="-122"/>
              </a:rPr>
              <a:t>1</a:t>
            </a:r>
            <a:r>
              <a:rPr lang="zh-CN" altLang="en-US" sz="2400" dirty="0">
                <a:solidFill>
                  <a:srgbClr val="000000"/>
                </a:solidFill>
                <a:ea typeface="仿宋_GB2312" panose="02010609030101010101" pitchFamily="49" charset="-122"/>
              </a:rPr>
              <a:t>和</a:t>
            </a:r>
            <a:r>
              <a:rPr lang="en-US" altLang="zh-CN" sz="2400" i="1" dirty="0">
                <a:solidFill>
                  <a:srgbClr val="000000"/>
                </a:solidFill>
                <a:ea typeface="仿宋_GB2312" panose="02010609030101010101" pitchFamily="49" charset="-122"/>
              </a:rPr>
              <a:t>C</a:t>
            </a:r>
            <a:r>
              <a:rPr lang="en-US" altLang="zh-CN" sz="2400" baseline="-25000" dirty="0">
                <a:solidFill>
                  <a:srgbClr val="000000"/>
                </a:solidFill>
                <a:ea typeface="仿宋_GB2312" panose="02010609030101010101" pitchFamily="49" charset="-122"/>
              </a:rPr>
              <a:t>2</a:t>
            </a:r>
            <a:r>
              <a:rPr lang="zh-CN" altLang="en-US" sz="2400" dirty="0">
                <a:solidFill>
                  <a:srgbClr val="000000"/>
                </a:solidFill>
                <a:ea typeface="仿宋_GB2312" panose="02010609030101010101" pitchFamily="49" charset="-122"/>
              </a:rPr>
              <a:t>不能无限加大，因为增大</a:t>
            </a:r>
            <a:r>
              <a:rPr lang="en-US" altLang="zh-CN" sz="2400" i="1" dirty="0">
                <a:solidFill>
                  <a:srgbClr val="000000"/>
                </a:solidFill>
                <a:ea typeface="仿宋_GB2312" panose="02010609030101010101" pitchFamily="49" charset="-122"/>
              </a:rPr>
              <a:t>C</a:t>
            </a:r>
            <a:r>
              <a:rPr lang="zh-CN" altLang="en-US" sz="2400" dirty="0">
                <a:solidFill>
                  <a:srgbClr val="000000"/>
                </a:solidFill>
                <a:ea typeface="仿宋_GB2312" panose="02010609030101010101" pitchFamily="49" charset="-122"/>
              </a:rPr>
              <a:t>就得减小电感</a:t>
            </a:r>
            <a:r>
              <a:rPr lang="en-US" altLang="zh-CN" sz="2400" i="1" dirty="0">
                <a:solidFill>
                  <a:srgbClr val="000000"/>
                </a:solidFill>
                <a:ea typeface="仿宋_GB2312" panose="02010609030101010101" pitchFamily="49" charset="-122"/>
              </a:rPr>
              <a:t>L</a:t>
            </a:r>
            <a:r>
              <a:rPr lang="zh-CN" altLang="en-US" sz="2400" dirty="0">
                <a:solidFill>
                  <a:srgbClr val="000000"/>
                </a:solidFill>
                <a:ea typeface="仿宋_GB2312" panose="02010609030101010101" pitchFamily="49" charset="-122"/>
              </a:rPr>
              <a:t>，造成回路基波的谐振电阻减小</a:t>
            </a:r>
            <a:r>
              <a:rPr lang="en-US" altLang="zh-CN" sz="2400" dirty="0">
                <a:solidFill>
                  <a:srgbClr val="000000"/>
                </a:solidFill>
                <a:ea typeface="仿宋_GB2312" panose="02010609030101010101" pitchFamily="49" charset="-122"/>
              </a:rPr>
              <a:t>:</a:t>
            </a:r>
            <a:endParaRPr lang="zh-CN" altLang="en-US" sz="2400" dirty="0">
              <a:solidFill>
                <a:srgbClr val="000000"/>
              </a:solidFill>
              <a:ea typeface="仿宋_GB2312" panose="02010609030101010101" pitchFamily="49" charset="-122"/>
            </a:endParaRPr>
          </a:p>
        </p:txBody>
      </p:sp>
      <p:graphicFrame>
        <p:nvGraphicFramePr>
          <p:cNvPr id="26628" name="Object 4">
            <a:extLst>
              <a:ext uri="{FF2B5EF4-FFF2-40B4-BE49-F238E27FC236}">
                <a16:creationId xmlns:a16="http://schemas.microsoft.com/office/drawing/2014/main" id="{AE2A2143-F892-4BB7-9C83-D8B3B1C78B1D}"/>
              </a:ext>
            </a:extLst>
          </p:cNvPr>
          <p:cNvGraphicFramePr>
            <a:graphicFrameLocks noChangeAspect="1"/>
          </p:cNvGraphicFramePr>
          <p:nvPr/>
        </p:nvGraphicFramePr>
        <p:xfrm>
          <a:off x="2500313" y="2000250"/>
          <a:ext cx="2447925" cy="1047750"/>
        </p:xfrm>
        <a:graphic>
          <a:graphicData uri="http://schemas.openxmlformats.org/presentationml/2006/ole">
            <mc:AlternateContent xmlns:mc="http://schemas.openxmlformats.org/markup-compatibility/2006">
              <mc:Choice xmlns:v="urn:schemas-microsoft-com:vml" Requires="v">
                <p:oleObj spid="_x0000_s26808" name="公式" r:id="rId3" imgW="899130" imgH="342900" progId="Equation.3">
                  <p:embed/>
                </p:oleObj>
              </mc:Choice>
              <mc:Fallback>
                <p:oleObj name="公式" r:id="rId3" imgW="899130" imgH="342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313" y="2000250"/>
                        <a:ext cx="2447925" cy="1047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7" name="Rectangle 11">
            <a:extLst>
              <a:ext uri="{FF2B5EF4-FFF2-40B4-BE49-F238E27FC236}">
                <a16:creationId xmlns:a16="http://schemas.microsoft.com/office/drawing/2014/main" id="{0BF628B8-F468-402B-AC7C-023D0E31BC32}"/>
              </a:ext>
            </a:extLst>
          </p:cNvPr>
          <p:cNvSpPr>
            <a:spLocks noChangeArrowheads="1"/>
          </p:cNvSpPr>
          <p:nvPr/>
        </p:nvSpPr>
        <p:spPr bwMode="auto">
          <a:xfrm>
            <a:off x="142875" y="3144838"/>
            <a:ext cx="8929688" cy="3070225"/>
          </a:xfrm>
          <a:prstGeom prst="rect">
            <a:avLst/>
          </a:prstGeom>
          <a:noFill/>
          <a:ln w="9525">
            <a:noFill/>
            <a:miter lim="800000"/>
            <a:headEnd/>
            <a:tailEnd/>
          </a:ln>
        </p:spPr>
        <p:txBody>
          <a:bodyPr/>
          <a:lstStyle/>
          <a:p>
            <a:pPr indent="446088">
              <a:spcBef>
                <a:spcPct val="20000"/>
              </a:spcBef>
              <a:defRPr/>
            </a:pPr>
            <a:r>
              <a:rPr lang="zh-CN" altLang="en-US" sz="2400" dirty="0">
                <a:solidFill>
                  <a:srgbClr val="000000"/>
                </a:solidFill>
                <a:ea typeface="仿宋_GB2312" pitchFamily="49" charset="-122"/>
              </a:rPr>
              <a:t>而使回路基波电压幅度下降，以至于满足不了振幅平衡条件，严重时会停振。</a:t>
            </a:r>
            <a:endParaRPr lang="en-US" altLang="zh-CN" sz="2400" dirty="0">
              <a:solidFill>
                <a:srgbClr val="000000"/>
              </a:solidFill>
              <a:ea typeface="仿宋_GB2312" pitchFamily="49" charset="-122"/>
            </a:endParaRPr>
          </a:p>
          <a:p>
            <a:pPr indent="622300">
              <a:spcBef>
                <a:spcPct val="20000"/>
              </a:spcBef>
              <a:defRPr/>
            </a:pPr>
            <a:r>
              <a:rPr lang="zh-CN" altLang="en-US" sz="2400" dirty="0">
                <a:solidFill>
                  <a:srgbClr val="000000"/>
                </a:solidFill>
                <a:ea typeface="仿宋_GB2312" pitchFamily="49" charset="-122"/>
              </a:rPr>
              <a:t>减弱</a:t>
            </a:r>
            <a:r>
              <a:rPr lang="en-US" altLang="zh-CN" sz="2400" i="1" dirty="0" err="1">
                <a:solidFill>
                  <a:srgbClr val="000000"/>
                </a:solidFill>
                <a:ea typeface="仿宋_GB2312" pitchFamily="49" charset="-122"/>
              </a:rPr>
              <a:t>C</a:t>
            </a:r>
            <a:r>
              <a:rPr lang="en-US" altLang="zh-CN" sz="2400" baseline="-25000" dirty="0" err="1">
                <a:solidFill>
                  <a:srgbClr val="000000"/>
                </a:solidFill>
                <a:ea typeface="仿宋_GB2312" pitchFamily="49" charset="-122"/>
              </a:rPr>
              <a:t>ie</a:t>
            </a:r>
            <a:r>
              <a:rPr lang="zh-CN" altLang="en-US" sz="2400" dirty="0">
                <a:solidFill>
                  <a:srgbClr val="000000"/>
                </a:solidFill>
                <a:ea typeface="仿宋_GB2312" pitchFamily="49" charset="-122"/>
              </a:rPr>
              <a:t>和</a:t>
            </a:r>
            <a:r>
              <a:rPr lang="en-US" altLang="zh-CN" sz="2400" i="1" dirty="0">
                <a:solidFill>
                  <a:srgbClr val="000000"/>
                </a:solidFill>
                <a:ea typeface="仿宋_GB2312" pitchFamily="49" charset="-122"/>
              </a:rPr>
              <a:t>C</a:t>
            </a:r>
            <a:r>
              <a:rPr lang="en-US" altLang="zh-CN" sz="2400" baseline="-25000" dirty="0">
                <a:solidFill>
                  <a:srgbClr val="000000"/>
                </a:solidFill>
                <a:ea typeface="仿宋_GB2312" pitchFamily="49" charset="-122"/>
              </a:rPr>
              <a:t>oe</a:t>
            </a:r>
            <a:r>
              <a:rPr lang="zh-CN" altLang="en-US" sz="2400" dirty="0">
                <a:solidFill>
                  <a:srgbClr val="000000"/>
                </a:solidFill>
                <a:ea typeface="仿宋_GB2312" pitchFamily="49" charset="-122"/>
              </a:rPr>
              <a:t>的影响最有效的办法是减弱晶体管和振荡回路之间的耦合，但是也不太容易做到。</a:t>
            </a:r>
          </a:p>
          <a:p>
            <a:pPr indent="622300">
              <a:spcBef>
                <a:spcPct val="20000"/>
              </a:spcBef>
              <a:defRPr/>
            </a:pPr>
            <a:r>
              <a:rPr lang="zh-CN" altLang="en-US" sz="2400" dirty="0">
                <a:solidFill>
                  <a:srgbClr val="000000"/>
                </a:solidFill>
                <a:ea typeface="仿宋_GB2312" pitchFamily="49" charset="-122"/>
              </a:rPr>
              <a:t>另一个方法是隔离，就是令</a:t>
            </a:r>
            <a:r>
              <a:rPr lang="en-US" altLang="zh-CN" sz="2400" i="1" dirty="0">
                <a:solidFill>
                  <a:srgbClr val="000000"/>
                </a:solidFill>
                <a:ea typeface="仿宋_GB2312" pitchFamily="49" charset="-122"/>
              </a:rPr>
              <a:t>f</a:t>
            </a:r>
            <a:r>
              <a:rPr lang="en-US" altLang="zh-CN" sz="2400" baseline="-25000" dirty="0">
                <a:solidFill>
                  <a:srgbClr val="000000"/>
                </a:solidFill>
                <a:ea typeface="仿宋_GB2312" pitchFamily="49" charset="-122"/>
              </a:rPr>
              <a:t>0</a:t>
            </a:r>
            <a:r>
              <a:rPr lang="zh-CN" altLang="en-US" sz="2400" dirty="0">
                <a:solidFill>
                  <a:srgbClr val="000000"/>
                </a:solidFill>
                <a:ea typeface="仿宋_GB2312" pitchFamily="49" charset="-122"/>
              </a:rPr>
              <a:t> 和 </a:t>
            </a:r>
            <a:r>
              <a:rPr lang="en-US" altLang="zh-CN" sz="2400" i="1" dirty="0" err="1">
                <a:solidFill>
                  <a:srgbClr val="000000"/>
                </a:solidFill>
                <a:ea typeface="仿宋_GB2312" pitchFamily="49" charset="-122"/>
              </a:rPr>
              <a:t>C</a:t>
            </a:r>
            <a:r>
              <a:rPr lang="en-US" altLang="zh-CN" sz="2400" baseline="-25000" dirty="0" err="1">
                <a:solidFill>
                  <a:srgbClr val="000000"/>
                </a:solidFill>
                <a:ea typeface="仿宋_GB2312" pitchFamily="49" charset="-122"/>
              </a:rPr>
              <a:t>ie</a:t>
            </a:r>
            <a:r>
              <a:rPr lang="zh-CN" altLang="en-US" sz="2400" dirty="0">
                <a:solidFill>
                  <a:srgbClr val="000000"/>
                </a:solidFill>
                <a:ea typeface="仿宋_GB2312" pitchFamily="49" charset="-122"/>
              </a:rPr>
              <a:t>及</a:t>
            </a:r>
            <a:r>
              <a:rPr lang="en-US" altLang="zh-CN" sz="2400" i="1" dirty="0">
                <a:solidFill>
                  <a:srgbClr val="000000"/>
                </a:solidFill>
                <a:ea typeface="仿宋_GB2312" pitchFamily="49" charset="-122"/>
              </a:rPr>
              <a:t>C</a:t>
            </a:r>
            <a:r>
              <a:rPr lang="en-US" altLang="zh-CN" sz="2400" baseline="-25000" dirty="0">
                <a:solidFill>
                  <a:srgbClr val="000000"/>
                </a:solidFill>
                <a:ea typeface="仿宋_GB2312" pitchFamily="49" charset="-122"/>
              </a:rPr>
              <a:t>oe</a:t>
            </a:r>
            <a:r>
              <a:rPr lang="zh-CN" altLang="en-US" sz="2400" dirty="0">
                <a:solidFill>
                  <a:srgbClr val="000000"/>
                </a:solidFill>
                <a:ea typeface="仿宋_GB2312" pitchFamily="49" charset="-122"/>
              </a:rPr>
              <a:t>无关。</a:t>
            </a:r>
            <a:endParaRPr lang="en-US" altLang="zh-CN" sz="2400" dirty="0">
              <a:solidFill>
                <a:srgbClr val="000000"/>
              </a:solidFill>
              <a:ea typeface="仿宋_GB2312" pitchFamily="49" charset="-122"/>
            </a:endParaRPr>
          </a:p>
          <a:p>
            <a:pPr indent="622300">
              <a:spcBef>
                <a:spcPct val="20000"/>
              </a:spcBef>
              <a:defRPr/>
            </a:pPr>
            <a:r>
              <a:rPr lang="zh-CN" altLang="en-US" sz="2400" dirty="0">
                <a:solidFill>
                  <a:srgbClr val="000000"/>
                </a:solidFill>
                <a:ea typeface="仿宋_GB2312" pitchFamily="49" charset="-122"/>
              </a:rPr>
              <a:t>即两种改进的电容三端振荡器</a:t>
            </a:r>
            <a:r>
              <a:rPr lang="en-US" altLang="zh-CN" sz="2400" dirty="0">
                <a:solidFill>
                  <a:srgbClr val="000000"/>
                </a:solidFill>
                <a:ea typeface="仿宋_GB2312" pitchFamily="49" charset="-122"/>
              </a:rPr>
              <a:t>——</a:t>
            </a:r>
          </a:p>
          <a:p>
            <a:pPr indent="622300">
              <a:spcBef>
                <a:spcPct val="20000"/>
              </a:spcBef>
              <a:defRPr/>
            </a:pPr>
            <a:r>
              <a:rPr lang="en-US" altLang="zh-CN" sz="2400" dirty="0">
                <a:solidFill>
                  <a:srgbClr val="CC3300"/>
                </a:solidFill>
                <a:ea typeface="仿宋_GB2312" pitchFamily="49" charset="-122"/>
              </a:rPr>
              <a:t>Clapp  oscillator</a:t>
            </a:r>
            <a:r>
              <a:rPr lang="zh-CN" altLang="en-US" sz="2400" dirty="0">
                <a:solidFill>
                  <a:srgbClr val="CC3300"/>
                </a:solidFill>
                <a:ea typeface="仿宋_GB2312" pitchFamily="49" charset="-122"/>
              </a:rPr>
              <a:t>和</a:t>
            </a:r>
            <a:r>
              <a:rPr lang="en-US" altLang="zh-CN" sz="2400" dirty="0">
                <a:solidFill>
                  <a:srgbClr val="CC3300"/>
                </a:solidFill>
                <a:ea typeface="仿宋_GB2312" pitchFamily="49" charset="-122"/>
              </a:rPr>
              <a:t>Seiler  oscillator </a:t>
            </a:r>
            <a:endParaRPr lang="zh-CN" altLang="en-US" sz="2400" dirty="0">
              <a:solidFill>
                <a:srgbClr val="CC3300"/>
              </a:solidFill>
              <a:ea typeface="仿宋_GB2312"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27650" name="图片 2">
            <a:extLst>
              <a:ext uri="{FF2B5EF4-FFF2-40B4-BE49-F238E27FC236}">
                <a16:creationId xmlns:a16="http://schemas.microsoft.com/office/drawing/2014/main" id="{D22BD50B-765F-4219-8448-4B5AEA5F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649413"/>
            <a:ext cx="4954587"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a:extLst>
              <a:ext uri="{FF2B5EF4-FFF2-40B4-BE49-F238E27FC236}">
                <a16:creationId xmlns:a16="http://schemas.microsoft.com/office/drawing/2014/main" id="{5CE75187-D95F-419C-95D7-6CA85F094899}"/>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4.5.4 </a:t>
            </a:r>
            <a:r>
              <a:rPr lang="zh-CN" altLang="en-US" sz="2800" b="1" dirty="0">
                <a:solidFill>
                  <a:srgbClr val="0000FF"/>
                </a:solidFill>
                <a:ea typeface="仿宋_GB2312" panose="02010609030101010101" pitchFamily="49" charset="-122"/>
              </a:rPr>
              <a:t>高稳定</a:t>
            </a:r>
            <a:r>
              <a:rPr lang="en-US" altLang="zh-CN" sz="2800" b="1" i="1" dirty="0">
                <a:solidFill>
                  <a:srgbClr val="0000FF"/>
                </a:solidFill>
                <a:ea typeface="仿宋_GB2312" panose="02010609030101010101" pitchFamily="49" charset="-122"/>
              </a:rPr>
              <a:t>LC</a:t>
            </a:r>
            <a:r>
              <a:rPr lang="zh-CN" altLang="en-US" sz="2800" b="1" dirty="0">
                <a:solidFill>
                  <a:srgbClr val="0000FF"/>
                </a:solidFill>
                <a:ea typeface="仿宋_GB2312" panose="02010609030101010101" pitchFamily="49" charset="-122"/>
              </a:rPr>
              <a:t>振荡器</a:t>
            </a:r>
          </a:p>
        </p:txBody>
      </p:sp>
      <p:graphicFrame>
        <p:nvGraphicFramePr>
          <p:cNvPr id="27652" name="Object 4">
            <a:extLst>
              <a:ext uri="{FF2B5EF4-FFF2-40B4-BE49-F238E27FC236}">
                <a16:creationId xmlns:a16="http://schemas.microsoft.com/office/drawing/2014/main" id="{2C2C14FD-96B2-4674-ABA5-EEABD97170BE}"/>
              </a:ext>
            </a:extLst>
          </p:cNvPr>
          <p:cNvGraphicFramePr>
            <a:graphicFrameLocks noChangeAspect="1"/>
          </p:cNvGraphicFramePr>
          <p:nvPr/>
        </p:nvGraphicFramePr>
        <p:xfrm>
          <a:off x="2227263" y="3986213"/>
          <a:ext cx="2232025" cy="406400"/>
        </p:xfrm>
        <a:graphic>
          <a:graphicData uri="http://schemas.openxmlformats.org/presentationml/2006/ole">
            <mc:AlternateContent xmlns:mc="http://schemas.openxmlformats.org/markup-compatibility/2006">
              <mc:Choice xmlns:v="urn:schemas-microsoft-com:vml" Requires="v">
                <p:oleObj spid="_x0000_s28184" name="公式" r:id="rId4" imgW="1181322" imgH="152295" progId="Equation.3">
                  <p:embed/>
                </p:oleObj>
              </mc:Choice>
              <mc:Fallback>
                <p:oleObj name="公式" r:id="rId4" imgW="1181322" imgH="152295"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7263" y="3986213"/>
                        <a:ext cx="2232025" cy="406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3" name="Text Box 6">
            <a:extLst>
              <a:ext uri="{FF2B5EF4-FFF2-40B4-BE49-F238E27FC236}">
                <a16:creationId xmlns:a16="http://schemas.microsoft.com/office/drawing/2014/main" id="{6524DC02-E73B-418E-BAD7-2616E17A0124}"/>
              </a:ext>
            </a:extLst>
          </p:cNvPr>
          <p:cNvSpPr txBox="1">
            <a:spLocks noChangeArrowheads="1"/>
          </p:cNvSpPr>
          <p:nvPr/>
        </p:nvSpPr>
        <p:spPr bwMode="auto">
          <a:xfrm>
            <a:off x="38100" y="1000125"/>
            <a:ext cx="91059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660066"/>
                </a:solidFill>
                <a:ea typeface="仿宋_GB2312" panose="02010609030101010101" pitchFamily="49" charset="-122"/>
              </a:rPr>
              <a:t>        因为</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3</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和</a:t>
            </a:r>
            <a:r>
              <a:rPr lang="en-US" altLang="zh-CN" sz="2000" i="1" dirty="0">
                <a:solidFill>
                  <a:srgbClr val="660066"/>
                </a:solidFill>
                <a:ea typeface="仿宋_GB2312" panose="02010609030101010101" pitchFamily="49" charset="-122"/>
              </a:rPr>
              <a:t>L</a:t>
            </a:r>
            <a:r>
              <a:rPr lang="zh-CN" altLang="en-US" sz="2000" dirty="0">
                <a:solidFill>
                  <a:srgbClr val="660066"/>
                </a:solidFill>
                <a:ea typeface="仿宋_GB2312" panose="02010609030101010101" pitchFamily="49" charset="-122"/>
              </a:rPr>
              <a:t>串联，称为串联电容反馈三端式。用</a:t>
            </a:r>
            <a:r>
              <a:rPr lang="en-US" altLang="zh-CN" sz="2000"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3</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把</a:t>
            </a:r>
            <a:r>
              <a:rPr lang="en-US" altLang="zh-CN" sz="2000" i="1" dirty="0">
                <a:solidFill>
                  <a:srgbClr val="660066"/>
                </a:solidFill>
                <a:ea typeface="仿宋_GB2312" panose="02010609030101010101" pitchFamily="49" charset="-122"/>
              </a:rPr>
              <a:t>L</a:t>
            </a:r>
            <a:r>
              <a:rPr lang="zh-CN" altLang="en-US" sz="2000" dirty="0">
                <a:solidFill>
                  <a:srgbClr val="660066"/>
                </a:solidFill>
                <a:ea typeface="仿宋_GB2312" panose="02010609030101010101" pitchFamily="49" charset="-122"/>
              </a:rPr>
              <a:t>和</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1</a:t>
            </a:r>
            <a:r>
              <a:rPr lang="zh-CN" altLang="en-US" sz="2000" dirty="0">
                <a:solidFill>
                  <a:srgbClr val="660066"/>
                </a:solidFill>
                <a:ea typeface="仿宋_GB2312" panose="02010609030101010101" pitchFamily="49" charset="-122"/>
              </a:rPr>
              <a:t>、</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2</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隔开，使反馈系数由 </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1</a:t>
            </a:r>
            <a:r>
              <a:rPr lang="zh-CN" altLang="en-US" sz="2000" dirty="0">
                <a:solidFill>
                  <a:srgbClr val="660066"/>
                </a:solidFill>
                <a:ea typeface="仿宋_GB2312" panose="02010609030101010101" pitchFamily="49" charset="-122"/>
              </a:rPr>
              <a:t>、</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2</a:t>
            </a:r>
            <a:r>
              <a:rPr lang="zh-CN" altLang="en-US" sz="2000" dirty="0">
                <a:solidFill>
                  <a:srgbClr val="660066"/>
                </a:solidFill>
                <a:ea typeface="仿宋_GB2312" panose="02010609030101010101" pitchFamily="49" charset="-122"/>
              </a:rPr>
              <a:t>决定， 振荡频率由</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3</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和</a:t>
            </a:r>
            <a:r>
              <a:rPr lang="en-US" altLang="zh-CN" sz="2000" i="1" dirty="0">
                <a:solidFill>
                  <a:srgbClr val="660066"/>
                </a:solidFill>
                <a:ea typeface="仿宋_GB2312" panose="02010609030101010101" pitchFamily="49" charset="-122"/>
              </a:rPr>
              <a:t>L</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决定。</a:t>
            </a:r>
          </a:p>
        </p:txBody>
      </p:sp>
      <p:sp>
        <p:nvSpPr>
          <p:cNvPr id="27654" name="Text Box 7">
            <a:extLst>
              <a:ext uri="{FF2B5EF4-FFF2-40B4-BE49-F238E27FC236}">
                <a16:creationId xmlns:a16="http://schemas.microsoft.com/office/drawing/2014/main" id="{0771169D-25AF-415B-A10D-402FCFF86F2E}"/>
              </a:ext>
            </a:extLst>
          </p:cNvPr>
          <p:cNvSpPr txBox="1">
            <a:spLocks noChangeArrowheads="1"/>
          </p:cNvSpPr>
          <p:nvPr/>
        </p:nvSpPr>
        <p:spPr bwMode="auto">
          <a:xfrm>
            <a:off x="44450" y="3935413"/>
            <a:ext cx="2735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3</a:t>
            </a:r>
            <a:r>
              <a:rPr lang="zh-CN" altLang="en-US" sz="2400" dirty="0">
                <a:solidFill>
                  <a:srgbClr val="660066"/>
                </a:solidFill>
                <a:ea typeface="仿宋_GB2312" panose="02010609030101010101" pitchFamily="49" charset="-122"/>
              </a:rPr>
              <a:t>满足的条件</a:t>
            </a:r>
            <a:r>
              <a:rPr lang="en-US" altLang="zh-CN" sz="2400" dirty="0">
                <a:solidFill>
                  <a:srgbClr val="660066"/>
                </a:solidFill>
                <a:ea typeface="仿宋_GB2312" panose="02010609030101010101" pitchFamily="49" charset="-122"/>
              </a:rPr>
              <a:t>:</a:t>
            </a:r>
          </a:p>
        </p:txBody>
      </p:sp>
      <p:graphicFrame>
        <p:nvGraphicFramePr>
          <p:cNvPr id="27655" name="Object 8">
            <a:extLst>
              <a:ext uri="{FF2B5EF4-FFF2-40B4-BE49-F238E27FC236}">
                <a16:creationId xmlns:a16="http://schemas.microsoft.com/office/drawing/2014/main" id="{B845464D-7D31-46B0-AE4F-8B277363DF74}"/>
              </a:ext>
            </a:extLst>
          </p:cNvPr>
          <p:cNvGraphicFramePr>
            <a:graphicFrameLocks noChangeAspect="1"/>
          </p:cNvGraphicFramePr>
          <p:nvPr/>
        </p:nvGraphicFramePr>
        <p:xfrm>
          <a:off x="6786563" y="3927475"/>
          <a:ext cx="1982787" cy="582613"/>
        </p:xfrm>
        <a:graphic>
          <a:graphicData uri="http://schemas.openxmlformats.org/presentationml/2006/ole">
            <mc:AlternateContent xmlns:mc="http://schemas.openxmlformats.org/markup-compatibility/2006">
              <mc:Choice xmlns:v="urn:schemas-microsoft-com:vml" Requires="v">
                <p:oleObj spid="_x0000_s28185" name="公式" r:id="rId6" imgW="1394386" imgH="358035" progId="Equation.3">
                  <p:embed/>
                </p:oleObj>
              </mc:Choice>
              <mc:Fallback>
                <p:oleObj name="公式" r:id="rId6" imgW="1394386" imgH="358035"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6563" y="3927475"/>
                        <a:ext cx="1982787" cy="582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7656" name="Object 9">
                <a:extLst>
                  <a:ext uri="{FF2B5EF4-FFF2-40B4-BE49-F238E27FC236}">
                    <a16:creationId xmlns:a16="http://schemas.microsoft.com/office/drawing/2014/main" id="{2B6FD911-55AF-49D3-8164-2A218D316CC3}"/>
                  </a:ext>
                </a:extLst>
              </p:cNvPr>
              <p:cNvSpPr txBox="1"/>
              <p:nvPr/>
            </p:nvSpPr>
            <p:spPr bwMode="auto">
              <a:xfrm>
                <a:off x="2555776" y="4525963"/>
                <a:ext cx="2457450" cy="581025"/>
              </a:xfrm>
              <a:prstGeom prst="rect">
                <a:avLst/>
              </a:prstGeom>
              <a:solidFill>
                <a:schemeClr val="bg1"/>
              </a:solidFill>
              <a:ln>
                <a:noFill/>
              </a:ln>
            </p:spPr>
            <p:txBody>
              <a:bodyPr>
                <a:normAutofit fontScale="47500" lnSpcReduction="20000"/>
              </a:bodyPr>
              <a:lstStyle/>
              <a:p>
                <a:pPr/>
                <a14:m>
                  <m:oMathPara xmlns:m="http://schemas.openxmlformats.org/officeDocument/2006/math">
                    <m:oMathParaPr>
                      <m:jc m:val="left"/>
                    </m:oMathParaPr>
                    <m:oMath xmlns:m="http://schemas.openxmlformats.org/officeDocument/2006/math">
                      <m:r>
                        <m:rPr>
                          <m:nor/>
                        </m:rPr>
                        <a:rPr lang="en-US" altLang="zh-CN" i="1" dirty="0">
                          <a:solidFill>
                            <a:srgbClr val="660066"/>
                          </a:solidFill>
                          <a:ea typeface="仿宋_GB2312" panose="02010609030101010101" pitchFamily="49" charset="-122"/>
                        </a:rPr>
                        <m:t>C</m:t>
                      </m:r>
                      <m:r>
                        <a:rPr lang="zh-CN" altLang="en-US" i="1">
                          <a:solidFill>
                            <a:srgbClr val="000000"/>
                          </a:solidFill>
                          <a:latin typeface="Cambria Math" panose="02040503050406030204" pitchFamily="18" charset="0"/>
                        </a:rPr>
                        <m:t>≈</m:t>
                      </m:r>
                      <m:r>
                        <m:rPr>
                          <m:nor/>
                        </m:rPr>
                        <a:rPr lang="en-US" altLang="zh-CN" i="1" dirty="0">
                          <a:solidFill>
                            <a:srgbClr val="660066"/>
                          </a:solidFill>
                          <a:ea typeface="仿宋_GB2312" panose="02010609030101010101" pitchFamily="49" charset="-122"/>
                        </a:rPr>
                        <m:t>C</m:t>
                      </m:r>
                      <m:r>
                        <m:rPr>
                          <m:nor/>
                        </m:rPr>
                        <a:rPr lang="en-US" altLang="zh-CN" baseline="-25000" dirty="0">
                          <a:solidFill>
                            <a:srgbClr val="660066"/>
                          </a:solidFill>
                          <a:ea typeface="仿宋_GB2312" panose="02010609030101010101" pitchFamily="49" charset="-122"/>
                        </a:rPr>
                        <m:t>3</m:t>
                      </m:r>
                      <m:r>
                        <a:rPr lang="zh-CN" altLang="en-US" i="1">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m:rPr>
                          <m:nor/>
                        </m:rPr>
                        <a:rPr lang="zh-CN" altLang="en-US" i="1" dirty="0">
                          <a:solidFill>
                            <a:srgbClr val="660066"/>
                          </a:solidFill>
                          <a:ea typeface="仿宋_GB2312" panose="02010609030101010101" pitchFamily="49" charset="-122"/>
                          <a:sym typeface="Symbol" panose="05050102010706020507" pitchFamily="18" charset="2"/>
                        </a:rPr>
                        <m:t></m:t>
                      </m:r>
                      <m:r>
                        <m:rPr>
                          <m:nor/>
                        </m:rPr>
                        <a:rPr lang="en-US" altLang="zh-CN" baseline="-25000" dirty="0">
                          <a:solidFill>
                            <a:srgbClr val="660066"/>
                          </a:solidFill>
                          <a:ea typeface="仿宋_GB2312" panose="02010609030101010101" pitchFamily="49" charset="-122"/>
                          <a:sym typeface="Symbol" panose="05050102010706020507" pitchFamily="18" charset="2"/>
                        </a:rPr>
                        <m:t>0</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r>
                                <m:rPr>
                                  <m:nor/>
                                </m:rPr>
                                <a:rPr lang="en-US" altLang="zh-CN" i="1" dirty="0">
                                  <a:solidFill>
                                    <a:srgbClr val="660066"/>
                                  </a:solidFill>
                                  <a:ea typeface="仿宋_GB2312" panose="02010609030101010101" pitchFamily="49" charset="-122"/>
                                </a:rPr>
                                <m:t>LC</m:t>
                              </m:r>
                            </m:e>
                          </m:rad>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r>
                                <m:rPr>
                                  <m:nor/>
                                </m:rPr>
                                <a:rPr lang="en-US" altLang="zh-CN" i="1" dirty="0">
                                  <a:solidFill>
                                    <a:srgbClr val="660066"/>
                                  </a:solidFill>
                                  <a:ea typeface="仿宋_GB2312" panose="02010609030101010101" pitchFamily="49" charset="-122"/>
                                </a:rPr>
                                <m:t>LC</m:t>
                              </m:r>
                              <m:r>
                                <m:rPr>
                                  <m:nor/>
                                </m:rPr>
                                <a:rPr lang="en-US" altLang="zh-CN" baseline="-25000" dirty="0">
                                  <a:solidFill>
                                    <a:srgbClr val="660066"/>
                                  </a:solidFill>
                                  <a:ea typeface="仿宋_GB2312" panose="02010609030101010101" pitchFamily="49" charset="-122"/>
                                </a:rPr>
                                <m:t>3</m:t>
                              </m:r>
                            </m:e>
                          </m:rad>
                        </m:den>
                      </m:f>
                    </m:oMath>
                  </m:oMathPara>
                </a14:m>
                <a:endParaRPr lang="zh-CN" altLang="en-US" dirty="0"/>
              </a:p>
            </p:txBody>
          </p:sp>
        </mc:Choice>
        <mc:Fallback xmlns="">
          <p:sp>
            <p:nvSpPr>
              <p:cNvPr id="27656" name="Object 9">
                <a:extLst>
                  <a:ext uri="{FF2B5EF4-FFF2-40B4-BE49-F238E27FC236}">
                    <a16:creationId xmlns:a16="http://schemas.microsoft.com/office/drawing/2014/main" id="{2B6FD911-55AF-49D3-8164-2A218D316CC3}"/>
                  </a:ext>
                </a:extLst>
              </p:cNvPr>
              <p:cNvSpPr txBox="1">
                <a:spLocks noRot="1" noChangeAspect="1" noMove="1" noResize="1" noEditPoints="1" noAdjustHandles="1" noChangeArrowheads="1" noChangeShapeType="1" noTextEdit="1"/>
              </p:cNvSpPr>
              <p:nvPr/>
            </p:nvSpPr>
            <p:spPr bwMode="auto">
              <a:xfrm>
                <a:off x="2555776" y="4525963"/>
                <a:ext cx="2457450" cy="581025"/>
              </a:xfrm>
              <a:prstGeom prst="rect">
                <a:avLst/>
              </a:prstGeom>
              <a:blipFill>
                <a:blip r:embed="rId8"/>
                <a:stretch>
                  <a:fillRect/>
                </a:stretch>
              </a:blipFill>
              <a:ln>
                <a:noFill/>
              </a:ln>
            </p:spPr>
            <p:txBody>
              <a:bodyPr/>
              <a:lstStyle/>
              <a:p>
                <a:r>
                  <a:rPr lang="zh-CN" altLang="en-US">
                    <a:noFill/>
                  </a:rPr>
                  <a:t> </a:t>
                </a:r>
              </a:p>
            </p:txBody>
          </p:sp>
        </mc:Fallback>
      </mc:AlternateContent>
      <p:sp>
        <p:nvSpPr>
          <p:cNvPr id="27657" name="Text Box 10">
            <a:extLst>
              <a:ext uri="{FF2B5EF4-FFF2-40B4-BE49-F238E27FC236}">
                <a16:creationId xmlns:a16="http://schemas.microsoft.com/office/drawing/2014/main" id="{97CA4C5D-58D2-4F5E-BFEC-8582E155A9BC}"/>
              </a:ext>
            </a:extLst>
          </p:cNvPr>
          <p:cNvSpPr txBox="1">
            <a:spLocks noChangeArrowheads="1"/>
          </p:cNvSpPr>
          <p:nvPr/>
        </p:nvSpPr>
        <p:spPr bwMode="auto">
          <a:xfrm>
            <a:off x="4913313" y="3948113"/>
            <a:ext cx="2592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回路总电容：</a:t>
            </a:r>
          </a:p>
        </p:txBody>
      </p:sp>
      <p:sp>
        <p:nvSpPr>
          <p:cNvPr id="27658" name="Text Box 11">
            <a:extLst>
              <a:ext uri="{FF2B5EF4-FFF2-40B4-BE49-F238E27FC236}">
                <a16:creationId xmlns:a16="http://schemas.microsoft.com/office/drawing/2014/main" id="{88E64B67-5367-4B0A-A38E-707B84130282}"/>
              </a:ext>
            </a:extLst>
          </p:cNvPr>
          <p:cNvSpPr txBox="1">
            <a:spLocks noChangeArrowheads="1"/>
          </p:cNvSpPr>
          <p:nvPr/>
        </p:nvSpPr>
        <p:spPr bwMode="auto">
          <a:xfrm>
            <a:off x="1844675" y="4606925"/>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chemeClr val="bg1"/>
                </a:solidFill>
                <a:ea typeface="仿宋_GB2312" panose="02010609030101010101" pitchFamily="49" charset="-122"/>
              </a:rPr>
              <a:t>∴</a:t>
            </a:r>
          </a:p>
        </p:txBody>
      </p:sp>
      <p:sp>
        <p:nvSpPr>
          <p:cNvPr id="27659" name="Rectangle 12">
            <a:extLst>
              <a:ext uri="{FF2B5EF4-FFF2-40B4-BE49-F238E27FC236}">
                <a16:creationId xmlns:a16="http://schemas.microsoft.com/office/drawing/2014/main" id="{91D7733D-DDEA-4EC8-855B-2118DFC69FBE}"/>
              </a:ext>
            </a:extLst>
          </p:cNvPr>
          <p:cNvSpPr>
            <a:spLocks noChangeArrowheads="1"/>
          </p:cNvSpPr>
          <p:nvPr/>
        </p:nvSpPr>
        <p:spPr bwMode="auto">
          <a:xfrm>
            <a:off x="38100" y="615950"/>
            <a:ext cx="81343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660066"/>
                </a:solidFill>
                <a:ea typeface="仿宋_GB2312" panose="02010609030101010101" pitchFamily="49" charset="-122"/>
              </a:rPr>
              <a:t>(1)  </a:t>
            </a:r>
            <a:r>
              <a:rPr lang="zh-CN" altLang="en-US" sz="2400" dirty="0">
                <a:solidFill>
                  <a:srgbClr val="660066"/>
                </a:solidFill>
                <a:ea typeface="仿宋_GB2312" panose="02010609030101010101" pitchFamily="49" charset="-122"/>
              </a:rPr>
              <a:t>克拉泼振荡器  </a:t>
            </a:r>
            <a:r>
              <a:rPr lang="en-US" altLang="zh-CN" sz="2400" dirty="0">
                <a:solidFill>
                  <a:srgbClr val="660066"/>
                </a:solidFill>
                <a:ea typeface="仿宋_GB2312" panose="02010609030101010101" pitchFamily="49" charset="-122"/>
              </a:rPr>
              <a:t>Clapp  oscillator </a:t>
            </a: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P118   </a:t>
            </a:r>
            <a:r>
              <a:rPr lang="en-US" altLang="zh-CN" sz="2400" dirty="0">
                <a:solidFill>
                  <a:srgbClr val="FF0000"/>
                </a:solidFill>
                <a:ea typeface="仿宋_GB2312" panose="02010609030101010101" pitchFamily="49" charset="-122"/>
              </a:rPr>
              <a:t>P120  </a:t>
            </a:r>
            <a:r>
              <a:rPr lang="en-US" altLang="zh-CN" sz="2400" dirty="0">
                <a:solidFill>
                  <a:srgbClr val="660066"/>
                </a:solidFill>
                <a:ea typeface="仿宋_GB2312" panose="02010609030101010101" pitchFamily="49" charset="-122"/>
              </a:rPr>
              <a:t>   P126</a:t>
            </a:r>
            <a:endParaRPr lang="zh-CN" altLang="en-US" sz="2400" dirty="0">
              <a:solidFill>
                <a:srgbClr val="660066"/>
              </a:solidFill>
              <a:ea typeface="仿宋_GB2312" panose="02010609030101010101" pitchFamily="49" charset="-122"/>
            </a:endParaRPr>
          </a:p>
        </p:txBody>
      </p:sp>
      <p:sp>
        <p:nvSpPr>
          <p:cNvPr id="27660" name="Text Box 13">
            <a:extLst>
              <a:ext uri="{FF2B5EF4-FFF2-40B4-BE49-F238E27FC236}">
                <a16:creationId xmlns:a16="http://schemas.microsoft.com/office/drawing/2014/main" id="{BB86D5CF-5FF8-4226-966B-9A2092515A7A}"/>
              </a:ext>
            </a:extLst>
          </p:cNvPr>
          <p:cNvSpPr txBox="1">
            <a:spLocks noChangeArrowheads="1"/>
          </p:cNvSpPr>
          <p:nvPr/>
        </p:nvSpPr>
        <p:spPr bwMode="auto">
          <a:xfrm>
            <a:off x="0" y="5072063"/>
            <a:ext cx="91440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660066"/>
                </a:solidFill>
                <a:ea typeface="仿宋_GB2312" panose="02010609030101010101" pitchFamily="49" charset="-122"/>
              </a:rPr>
              <a:t>       由于</a:t>
            </a:r>
            <a:r>
              <a:rPr lang="en-US" altLang="zh-CN" sz="2000" i="1" dirty="0">
                <a:solidFill>
                  <a:srgbClr val="660066"/>
                </a:solidFill>
                <a:ea typeface="仿宋_GB2312" panose="02010609030101010101" pitchFamily="49" charset="-122"/>
              </a:rPr>
              <a:t>f</a:t>
            </a:r>
            <a:r>
              <a:rPr lang="en-US" altLang="zh-CN" sz="2000" baseline="-25000" dirty="0">
                <a:solidFill>
                  <a:srgbClr val="660066"/>
                </a:solidFill>
                <a:ea typeface="仿宋_GB2312" panose="02010609030101010101" pitchFamily="49" charset="-122"/>
              </a:rPr>
              <a:t>0</a:t>
            </a:r>
            <a:r>
              <a:rPr lang="zh-CN" altLang="en-US" sz="2000" dirty="0">
                <a:solidFill>
                  <a:srgbClr val="660066"/>
                </a:solidFill>
                <a:ea typeface="仿宋_GB2312" panose="02010609030101010101" pitchFamily="49" charset="-122"/>
              </a:rPr>
              <a:t>和</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1</a:t>
            </a:r>
            <a:r>
              <a:rPr lang="zh-CN" altLang="en-US" sz="2000" dirty="0">
                <a:solidFill>
                  <a:srgbClr val="660066"/>
                </a:solidFill>
                <a:ea typeface="仿宋_GB2312" panose="02010609030101010101" pitchFamily="49" charset="-122"/>
              </a:rPr>
              <a:t>、</a:t>
            </a:r>
            <a:r>
              <a:rPr lang="en-US" altLang="zh-CN" sz="2000"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2</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无关， </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1</a:t>
            </a:r>
            <a:r>
              <a:rPr lang="zh-CN" altLang="en-US" sz="2000" dirty="0">
                <a:solidFill>
                  <a:srgbClr val="660066"/>
                </a:solidFill>
                <a:ea typeface="仿宋_GB2312" panose="02010609030101010101" pitchFamily="49" charset="-122"/>
              </a:rPr>
              <a:t>、</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2</a:t>
            </a:r>
            <a:r>
              <a:rPr lang="zh-CN" altLang="en-US" sz="2000" dirty="0">
                <a:solidFill>
                  <a:srgbClr val="660066"/>
                </a:solidFill>
                <a:ea typeface="仿宋_GB2312" panose="02010609030101010101" pitchFamily="49" charset="-122"/>
              </a:rPr>
              <a:t>可以增大，提高频率的稳定度</a:t>
            </a:r>
            <a:r>
              <a:rPr lang="en-US" altLang="zh-CN" sz="2000" dirty="0">
                <a:solidFill>
                  <a:srgbClr val="660066"/>
                </a:solidFill>
                <a:ea typeface="仿宋_GB2312" panose="02010609030101010101" pitchFamily="49" charset="-122"/>
              </a:rPr>
              <a:t>;</a:t>
            </a:r>
          </a:p>
          <a:p>
            <a:pPr eaLnBrk="1" hangingPunct="1">
              <a:spcBef>
                <a:spcPct val="0"/>
              </a:spcBef>
              <a:buFontTx/>
              <a:buNone/>
            </a:pP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改变 </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3 </a:t>
            </a:r>
            <a:r>
              <a:rPr lang="zh-CN" altLang="en-US" sz="2000" dirty="0">
                <a:solidFill>
                  <a:srgbClr val="660066"/>
                </a:solidFill>
                <a:ea typeface="仿宋_GB2312" panose="02010609030101010101" pitchFamily="49" charset="-122"/>
              </a:rPr>
              <a:t>，可以改变</a:t>
            </a:r>
            <a:r>
              <a:rPr lang="en-US" altLang="zh-CN" sz="2000" i="1" dirty="0">
                <a:solidFill>
                  <a:srgbClr val="660066"/>
                </a:solidFill>
              </a:rPr>
              <a:t>f</a:t>
            </a:r>
            <a:r>
              <a:rPr lang="en-US" altLang="zh-CN" sz="2000" baseline="-25000" dirty="0">
                <a:solidFill>
                  <a:srgbClr val="660066"/>
                </a:solidFill>
              </a:rPr>
              <a:t>0</a:t>
            </a:r>
            <a:r>
              <a:rPr lang="zh-CN" altLang="en-US" sz="2000" dirty="0">
                <a:solidFill>
                  <a:srgbClr val="660066"/>
                </a:solidFill>
                <a:ea typeface="仿宋_GB2312" panose="02010609030101010101" pitchFamily="49" charset="-122"/>
              </a:rPr>
              <a:t> ，而不影响反馈系数</a:t>
            </a:r>
            <a:r>
              <a:rPr lang="en-US" altLang="zh-CN" sz="2000" i="1" dirty="0">
                <a:solidFill>
                  <a:srgbClr val="660066"/>
                </a:solidFill>
                <a:ea typeface="仿宋_GB2312" panose="02010609030101010101" pitchFamily="49" charset="-122"/>
              </a:rPr>
              <a:t>F</a:t>
            </a:r>
            <a:r>
              <a:rPr lang="zh-CN" altLang="en-US" sz="2000" dirty="0">
                <a:solidFill>
                  <a:srgbClr val="660066"/>
                </a:solidFill>
                <a:ea typeface="仿宋_GB2312" panose="02010609030101010101" pitchFamily="49" charset="-122"/>
              </a:rPr>
              <a:t>；</a:t>
            </a:r>
          </a:p>
          <a:p>
            <a:pPr eaLnBrk="1" hangingPunct="1">
              <a:spcBef>
                <a:spcPct val="0"/>
              </a:spcBef>
              <a:buFontTx/>
              <a:buNone/>
            </a:pPr>
            <a:r>
              <a:rPr lang="zh-CN" altLang="en-US" sz="2000" dirty="0">
                <a:solidFill>
                  <a:srgbClr val="660066"/>
                </a:solidFill>
                <a:ea typeface="仿宋_GB2312" panose="02010609030101010101" pitchFamily="49" charset="-122"/>
              </a:rPr>
              <a:t>       改变 </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1</a:t>
            </a:r>
            <a:r>
              <a:rPr lang="zh-CN" altLang="en-US" sz="2000" dirty="0">
                <a:solidFill>
                  <a:srgbClr val="660066"/>
                </a:solidFill>
                <a:ea typeface="仿宋_GB2312" panose="02010609030101010101" pitchFamily="49" charset="-122"/>
              </a:rPr>
              <a:t>、</a:t>
            </a:r>
            <a:r>
              <a:rPr lang="en-US" altLang="zh-CN" sz="2000"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2 </a:t>
            </a:r>
            <a:r>
              <a:rPr lang="zh-CN" altLang="en-US" sz="2000" dirty="0">
                <a:solidFill>
                  <a:srgbClr val="660066"/>
                </a:solidFill>
                <a:ea typeface="仿宋_GB2312" panose="02010609030101010101" pitchFamily="49" charset="-122"/>
              </a:rPr>
              <a:t>可以改变</a:t>
            </a:r>
            <a:r>
              <a:rPr lang="en-US" altLang="zh-CN" sz="2000" i="1" dirty="0">
                <a:solidFill>
                  <a:srgbClr val="660066"/>
                </a:solidFill>
                <a:ea typeface="仿宋_GB2312" panose="02010609030101010101" pitchFamily="49" charset="-122"/>
              </a:rPr>
              <a:t>F</a:t>
            </a:r>
            <a:r>
              <a:rPr lang="zh-CN" altLang="en-US" sz="2000" dirty="0">
                <a:solidFill>
                  <a:srgbClr val="660066"/>
                </a:solidFill>
                <a:ea typeface="仿宋_GB2312" panose="02010609030101010101" pitchFamily="49" charset="-122"/>
              </a:rPr>
              <a:t>，而不影响</a:t>
            </a:r>
            <a:r>
              <a:rPr lang="zh-CN" altLang="en-US" sz="2000" i="1" dirty="0">
                <a:solidFill>
                  <a:srgbClr val="660066"/>
                </a:solidFill>
                <a:ea typeface="仿宋_GB2312" panose="02010609030101010101" pitchFamily="49" charset="-122"/>
                <a:sym typeface="Symbol" panose="05050102010706020507" pitchFamily="18" charset="2"/>
              </a:rPr>
              <a:t></a:t>
            </a:r>
            <a:r>
              <a:rPr lang="en-US" altLang="zh-CN" sz="2000" baseline="-25000" dirty="0">
                <a:solidFill>
                  <a:srgbClr val="660066"/>
                </a:solidFill>
                <a:ea typeface="仿宋_GB2312" panose="02010609030101010101" pitchFamily="49" charset="-122"/>
                <a:sym typeface="Symbol" panose="05050102010706020507" pitchFamily="18" charset="2"/>
              </a:rPr>
              <a:t>0</a:t>
            </a:r>
            <a:r>
              <a:rPr lang="zh-CN" altLang="en-US" sz="2000" dirty="0">
                <a:solidFill>
                  <a:srgbClr val="660066"/>
                </a:solidFill>
                <a:ea typeface="仿宋_GB2312" panose="02010609030101010101" pitchFamily="49" charset="-122"/>
                <a:sym typeface="Symbol" panose="05050102010706020507" pitchFamily="18" charset="2"/>
              </a:rPr>
              <a:t>。</a:t>
            </a:r>
            <a:endParaRPr lang="en-US" altLang="zh-CN" sz="2000" dirty="0">
              <a:solidFill>
                <a:srgbClr val="660066"/>
              </a:solidFill>
              <a:ea typeface="仿宋_GB2312" panose="02010609030101010101" pitchFamily="49" charset="-122"/>
              <a:sym typeface="Symbol" panose="05050102010706020507" pitchFamily="18" charset="2"/>
            </a:endParaRPr>
          </a:p>
          <a:p>
            <a:pPr eaLnBrk="1" hangingPunct="1">
              <a:spcBef>
                <a:spcPct val="0"/>
              </a:spcBef>
              <a:buFontTx/>
              <a:buNone/>
            </a:pPr>
            <a:r>
              <a:rPr lang="zh-CN" altLang="en-US" sz="2000" dirty="0">
                <a:solidFill>
                  <a:srgbClr val="660066"/>
                </a:solidFill>
                <a:ea typeface="仿宋_GB2312" panose="02010609030101010101" pitchFamily="49" charset="-122"/>
              </a:rPr>
              <a:t>       可见，</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3</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越小，振荡器频率稳定度越高，但是</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3</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太小，则不能满足振幅起振的条件，所以应有一个最小允许值</a:t>
            </a:r>
            <a:r>
              <a:rPr lang="en-US" altLang="zh-CN" sz="2000" dirty="0">
                <a:solidFill>
                  <a:srgbClr val="660066"/>
                </a:solidFill>
                <a:ea typeface="仿宋_GB2312" panose="02010609030101010101" pitchFamily="49" charset="-122"/>
              </a:rPr>
              <a:t>(</a:t>
            </a:r>
            <a:r>
              <a:rPr lang="zh-CN" altLang="en-US" sz="2000" dirty="0">
                <a:solidFill>
                  <a:srgbClr val="660066"/>
                </a:solidFill>
                <a:ea typeface="仿宋_GB2312" panose="02010609030101010101" pitchFamily="49" charset="-122"/>
              </a:rPr>
              <a:t>见下页分析</a:t>
            </a:r>
            <a:r>
              <a:rPr lang="en-US" altLang="zh-CN" sz="2000" dirty="0">
                <a:solidFill>
                  <a:srgbClr val="660066"/>
                </a:solidFill>
                <a:ea typeface="仿宋_GB2312" panose="02010609030101010101" pitchFamily="49" charset="-122"/>
              </a:rPr>
              <a:t>)</a:t>
            </a:r>
            <a:r>
              <a:rPr lang="zh-CN" altLang="en-US" sz="2000" dirty="0">
                <a:solidFill>
                  <a:srgbClr val="660066"/>
                </a:solidFill>
                <a:ea typeface="仿宋_GB2312" panose="02010609030101010101" pitchFamily="49" charset="-122"/>
              </a:rPr>
              <a:t>。</a:t>
            </a:r>
            <a:endParaRPr lang="zh-CN" altLang="en-US" sz="2000" b="0" dirty="0">
              <a:solidFill>
                <a:srgbClr val="660066"/>
              </a:solidFill>
              <a:ea typeface="仿宋_GB2312" panose="02010609030101010101" pitchFamily="49" charset="-122"/>
            </a:endParaRPr>
          </a:p>
        </p:txBody>
      </p:sp>
      <p:sp>
        <p:nvSpPr>
          <p:cNvPr id="27662" name="Text Box 5">
            <a:extLst>
              <a:ext uri="{FF2B5EF4-FFF2-40B4-BE49-F238E27FC236}">
                <a16:creationId xmlns:a16="http://schemas.microsoft.com/office/drawing/2014/main" id="{E8734984-7FA0-4E67-AFAD-F417D7DF88CC}"/>
              </a:ext>
            </a:extLst>
          </p:cNvPr>
          <p:cNvSpPr txBox="1">
            <a:spLocks noChangeArrowheads="1"/>
          </p:cNvSpPr>
          <p:nvPr/>
        </p:nvSpPr>
        <p:spPr bwMode="auto">
          <a:xfrm>
            <a:off x="2915816" y="3322291"/>
            <a:ext cx="29636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P118  </a:t>
            </a:r>
            <a:r>
              <a:rPr lang="en-US" altLang="zh-CN" sz="2400" dirty="0">
                <a:solidFill>
                  <a:srgbClr val="FF0000"/>
                </a:solidFill>
                <a:ea typeface="仿宋_GB2312" panose="02010609030101010101" pitchFamily="49" charset="-122"/>
              </a:rPr>
              <a:t>P120      </a:t>
            </a:r>
            <a:r>
              <a:rPr lang="en-US" altLang="zh-CN" sz="2400" dirty="0">
                <a:solidFill>
                  <a:schemeClr val="accent6"/>
                </a:solidFill>
                <a:ea typeface="仿宋_GB2312" panose="02010609030101010101" pitchFamily="49" charset="-122"/>
              </a:rPr>
              <a:t>P127</a:t>
            </a:r>
            <a:endParaRPr lang="zh-CN" altLang="en-US" sz="2400" dirty="0">
              <a:solidFill>
                <a:srgbClr val="FF0000"/>
              </a:solidFill>
              <a:ea typeface="仿宋_GB2312" panose="0201060903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1D49269-FEE4-4359-87BC-162938A13CA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4.5.4 </a:t>
            </a:r>
            <a:r>
              <a:rPr lang="zh-CN" altLang="en-US" sz="2800" b="1" dirty="0">
                <a:solidFill>
                  <a:srgbClr val="0000FF"/>
                </a:solidFill>
                <a:ea typeface="仿宋_GB2312" panose="02010609030101010101" pitchFamily="49" charset="-122"/>
              </a:rPr>
              <a:t>高稳定</a:t>
            </a:r>
            <a:r>
              <a:rPr lang="en-US" altLang="zh-CN" sz="2800" b="1" i="1" dirty="0">
                <a:solidFill>
                  <a:srgbClr val="0000FF"/>
                </a:solidFill>
                <a:ea typeface="仿宋_GB2312" panose="02010609030101010101" pitchFamily="49" charset="-122"/>
              </a:rPr>
              <a:t>LC</a:t>
            </a:r>
            <a:r>
              <a:rPr lang="zh-CN" altLang="en-US" sz="2800" b="1" dirty="0">
                <a:solidFill>
                  <a:srgbClr val="0000FF"/>
                </a:solidFill>
                <a:ea typeface="仿宋_GB2312" panose="02010609030101010101" pitchFamily="49" charset="-122"/>
              </a:rPr>
              <a:t>振荡器</a:t>
            </a:r>
            <a:endParaRPr lang="en-US" altLang="zh-CN" sz="2800" b="1" dirty="0">
              <a:solidFill>
                <a:srgbClr val="0000FF"/>
              </a:solidFill>
              <a:ea typeface="仿宋_GB2312" panose="02010609030101010101" pitchFamily="49" charset="-122"/>
            </a:endParaRPr>
          </a:p>
        </p:txBody>
      </p:sp>
      <p:sp>
        <p:nvSpPr>
          <p:cNvPr id="20493" name="Text Box 6">
            <a:extLst>
              <a:ext uri="{FF2B5EF4-FFF2-40B4-BE49-F238E27FC236}">
                <a16:creationId xmlns:a16="http://schemas.microsoft.com/office/drawing/2014/main" id="{66A49F41-0A42-4CBC-B2C1-02488549A5FD}"/>
              </a:ext>
            </a:extLst>
          </p:cNvPr>
          <p:cNvSpPr txBox="1">
            <a:spLocks noChangeArrowheads="1"/>
          </p:cNvSpPr>
          <p:nvPr/>
        </p:nvSpPr>
        <p:spPr bwMode="auto">
          <a:xfrm>
            <a:off x="0" y="620713"/>
            <a:ext cx="882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CC3300"/>
                </a:solidFill>
                <a:ea typeface="仿宋_GB2312" panose="02010609030101010101" pitchFamily="49" charset="-122"/>
              </a:rPr>
              <a:t>分析克拉拨振荡器</a:t>
            </a:r>
            <a:r>
              <a:rPr lang="zh-CN" altLang="en-US" sz="24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看一下晶体管</a:t>
            </a:r>
            <a:r>
              <a:rPr lang="en-US" altLang="zh-CN" sz="2000" dirty="0">
                <a:solidFill>
                  <a:srgbClr val="660066"/>
                </a:solidFill>
                <a:ea typeface="仿宋_GB2312" panose="02010609030101010101" pitchFamily="49" charset="-122"/>
              </a:rPr>
              <a:t>c</a:t>
            </a:r>
            <a:r>
              <a:rPr lang="zh-CN" altLang="en-US" sz="2000" dirty="0">
                <a:solidFill>
                  <a:srgbClr val="660066"/>
                </a:solidFill>
                <a:ea typeface="仿宋_GB2312" panose="02010609030101010101" pitchFamily="49" charset="-122"/>
              </a:rPr>
              <a:t>、</a:t>
            </a:r>
            <a:r>
              <a:rPr lang="en-US" altLang="zh-CN" sz="2000" dirty="0">
                <a:solidFill>
                  <a:srgbClr val="660066"/>
                </a:solidFill>
                <a:ea typeface="仿宋_GB2312" panose="02010609030101010101" pitchFamily="49" charset="-122"/>
              </a:rPr>
              <a:t>e</a:t>
            </a:r>
            <a:r>
              <a:rPr lang="zh-CN" altLang="en-US" sz="2000" dirty="0">
                <a:solidFill>
                  <a:srgbClr val="660066"/>
                </a:solidFill>
                <a:ea typeface="仿宋_GB2312" panose="02010609030101010101" pitchFamily="49" charset="-122"/>
              </a:rPr>
              <a:t>两端的</a:t>
            </a:r>
            <a:r>
              <a:rPr lang="zh-CN" altLang="en-US" sz="2000" dirty="0">
                <a:solidFill>
                  <a:srgbClr val="FF0000"/>
                </a:solidFill>
                <a:ea typeface="仿宋_GB2312" panose="02010609030101010101" pitchFamily="49" charset="-122"/>
              </a:rPr>
              <a:t>等效电阻</a:t>
            </a:r>
            <a:r>
              <a:rPr lang="en-US" altLang="zh-CN" sz="2000" i="1" dirty="0">
                <a:solidFill>
                  <a:srgbClr val="FF0000"/>
                </a:solidFill>
                <a:ea typeface="仿宋_GB2312" panose="02010609030101010101" pitchFamily="49" charset="-122"/>
              </a:rPr>
              <a:t>R</a:t>
            </a:r>
            <a:r>
              <a:rPr lang="en-US" altLang="zh-CN" sz="2000" baseline="-25000" dirty="0">
                <a:solidFill>
                  <a:srgbClr val="FF0000"/>
                </a:solidFill>
                <a:ea typeface="仿宋_GB2312" panose="02010609030101010101" pitchFamily="49" charset="-122"/>
              </a:rPr>
              <a:t>C</a:t>
            </a:r>
            <a:r>
              <a:rPr lang="zh-CN" altLang="en-US" sz="2000" dirty="0">
                <a:solidFill>
                  <a:srgbClr val="660066"/>
                </a:solidFill>
                <a:ea typeface="仿宋_GB2312" panose="02010609030101010101" pitchFamily="49" charset="-122"/>
              </a:rPr>
              <a:t>。电路等效为：</a:t>
            </a:r>
          </a:p>
        </p:txBody>
      </p:sp>
      <p:grpSp>
        <p:nvGrpSpPr>
          <p:cNvPr id="2" name="Group 19">
            <a:extLst>
              <a:ext uri="{FF2B5EF4-FFF2-40B4-BE49-F238E27FC236}">
                <a16:creationId xmlns:a16="http://schemas.microsoft.com/office/drawing/2014/main" id="{6B5CEE5A-0484-4312-AB9D-860B09C64E98}"/>
              </a:ext>
            </a:extLst>
          </p:cNvPr>
          <p:cNvGrpSpPr>
            <a:grpSpLocks/>
          </p:cNvGrpSpPr>
          <p:nvPr/>
        </p:nvGrpSpPr>
        <p:grpSpPr bwMode="auto">
          <a:xfrm>
            <a:off x="2571750" y="1117601"/>
            <a:ext cx="3054350" cy="590550"/>
            <a:chOff x="362" y="1146"/>
            <a:chExt cx="1924" cy="372"/>
          </a:xfrm>
        </p:grpSpPr>
        <mc:AlternateContent xmlns:mc="http://schemas.openxmlformats.org/markup-compatibility/2006" xmlns:a14="http://schemas.microsoft.com/office/drawing/2010/main">
          <mc:Choice Requires="a14">
            <p:sp>
              <p:nvSpPr>
                <p:cNvPr id="28702" name="Object 5">
                  <a:extLst>
                    <a:ext uri="{FF2B5EF4-FFF2-40B4-BE49-F238E27FC236}">
                      <a16:creationId xmlns:a16="http://schemas.microsoft.com/office/drawing/2014/main" id="{054E204E-FB1B-44BF-9A51-97C73DC99496}"/>
                    </a:ext>
                  </a:extLst>
                </p:cNvPr>
                <p:cNvSpPr txBox="1"/>
                <p:nvPr/>
              </p:nvSpPr>
              <p:spPr bwMode="auto">
                <a:xfrm>
                  <a:off x="1242" y="1146"/>
                  <a:ext cx="1044" cy="372"/>
                </a:xfrm>
                <a:prstGeom prst="rect">
                  <a:avLst/>
                </a:prstGeom>
                <a:solidFill>
                  <a:schemeClr val="bg1"/>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en-US" altLang="zh-CN" i="1" dirty="0">
                            <a:solidFill>
                              <a:srgbClr val="FF0000"/>
                            </a:solidFill>
                            <a:ea typeface="仿宋_GB2312" panose="02010609030101010101" pitchFamily="49" charset="-122"/>
                          </a:rPr>
                          <m:t>R</m:t>
                        </m:r>
                        <m:r>
                          <m:rPr>
                            <m:nor/>
                          </m:rPr>
                          <a:rPr lang="en-US" altLang="zh-CN" baseline="-25000" dirty="0">
                            <a:solidFill>
                              <a:srgbClr val="FF0000"/>
                            </a:solidFill>
                            <a:ea typeface="仿宋_GB2312" panose="02010609030101010101" pitchFamily="49" charset="-122"/>
                          </a:rPr>
                          <m:t>C</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ea typeface="仿宋_GB2312" panose="02010609030101010101" pitchFamily="49" charset="-122"/>
                              </a:rPr>
                              <m:t>𝑃</m:t>
                            </m:r>
                            <m:r>
                              <m:rPr>
                                <m:nor/>
                              </m:rPr>
                              <a:rPr lang="en-US" altLang="zh-CN" baseline="-25000" dirty="0">
                                <a:solidFill>
                                  <a:srgbClr val="FF0000"/>
                                </a:solidFill>
                                <a:ea typeface="仿宋_GB2312" panose="02010609030101010101" pitchFamily="49" charset="-122"/>
                              </a:rPr>
                              <m:t>C</m:t>
                            </m:r>
                          </m:e>
                          <m:sup>
                            <m:r>
                              <a:rPr lang="zh-CN" altLang="en-US" i="0">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m:rPr>
                            <m:nor/>
                          </m:rPr>
                          <a:rPr lang="en-US" altLang="zh-CN" i="1" dirty="0">
                            <a:solidFill>
                              <a:srgbClr val="0000FF"/>
                            </a:solidFill>
                            <a:ea typeface="仿宋_GB2312" panose="02010609030101010101" pitchFamily="49" charset="-122"/>
                          </a:rPr>
                          <m:t>R</m:t>
                        </m:r>
                        <m:r>
                          <m:rPr>
                            <m:nor/>
                          </m:rPr>
                          <a:rPr lang="en-US" altLang="zh-CN" baseline="-25000" dirty="0">
                            <a:solidFill>
                              <a:srgbClr val="0000FF"/>
                            </a:solidFill>
                            <a:ea typeface="仿宋_GB2312" panose="02010609030101010101" pitchFamily="49" charset="-122"/>
                          </a:rPr>
                          <m:t>p</m:t>
                        </m:r>
                      </m:oMath>
                    </m:oMathPara>
                  </a14:m>
                  <a:endParaRPr lang="zh-CN" altLang="en-US" dirty="0"/>
                </a:p>
              </p:txBody>
            </p:sp>
          </mc:Choice>
          <mc:Fallback xmlns="">
            <p:sp>
              <p:nvSpPr>
                <p:cNvPr id="28702" name="Object 5">
                  <a:extLst>
                    <a:ext uri="{FF2B5EF4-FFF2-40B4-BE49-F238E27FC236}">
                      <a16:creationId xmlns:a16="http://schemas.microsoft.com/office/drawing/2014/main" id="{054E204E-FB1B-44BF-9A51-97C73DC99496}"/>
                    </a:ext>
                  </a:extLst>
                </p:cNvPr>
                <p:cNvSpPr txBox="1">
                  <a:spLocks noRot="1" noChangeAspect="1" noMove="1" noResize="1" noEditPoints="1" noAdjustHandles="1" noChangeArrowheads="1" noChangeShapeType="1" noTextEdit="1"/>
                </p:cNvSpPr>
                <p:nvPr/>
              </p:nvSpPr>
              <p:spPr bwMode="auto">
                <a:xfrm>
                  <a:off x="1242" y="1146"/>
                  <a:ext cx="1044" cy="372"/>
                </a:xfrm>
                <a:prstGeom prst="rect">
                  <a:avLst/>
                </a:prstGeom>
                <a:blipFill>
                  <a:blip r:embed="rId3"/>
                  <a:stretch>
                    <a:fillRect/>
                  </a:stretch>
                </a:blipFill>
                <a:ln>
                  <a:noFill/>
                </a:ln>
              </p:spPr>
              <p:txBody>
                <a:bodyPr/>
                <a:lstStyle/>
                <a:p>
                  <a:r>
                    <a:rPr lang="zh-CN" altLang="en-US">
                      <a:noFill/>
                    </a:rPr>
                    <a:t> </a:t>
                  </a:r>
                </a:p>
              </p:txBody>
            </p:sp>
          </mc:Fallback>
        </mc:AlternateContent>
        <p:sp>
          <p:nvSpPr>
            <p:cNvPr id="28703" name="Text Box 7">
              <a:extLst>
                <a:ext uri="{FF2B5EF4-FFF2-40B4-BE49-F238E27FC236}">
                  <a16:creationId xmlns:a16="http://schemas.microsoft.com/office/drawing/2014/main" id="{985530D6-FF80-4C0B-ABBF-F12CF49E23F1}"/>
                </a:ext>
              </a:extLst>
            </p:cNvPr>
            <p:cNvSpPr txBox="1">
              <a:spLocks noChangeArrowheads="1"/>
            </p:cNvSpPr>
            <p:nvPr/>
          </p:nvSpPr>
          <p:spPr bwMode="auto">
            <a:xfrm>
              <a:off x="362" y="1185"/>
              <a:ext cx="12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折合到</a:t>
              </a:r>
              <a:r>
                <a:rPr lang="en-US" altLang="zh-CN" sz="2000" dirty="0" err="1">
                  <a:solidFill>
                    <a:srgbClr val="000000"/>
                  </a:solidFill>
                  <a:ea typeface="仿宋_GB2312" panose="02010609030101010101" pitchFamily="49" charset="-122"/>
                </a:rPr>
                <a:t>ce</a:t>
              </a:r>
              <a:r>
                <a:rPr lang="zh-CN" altLang="en-US" sz="2000" dirty="0">
                  <a:solidFill>
                    <a:srgbClr val="000000"/>
                  </a:solidFill>
                  <a:ea typeface="仿宋_GB2312" panose="02010609030101010101" pitchFamily="49" charset="-122"/>
                </a:rPr>
                <a:t>端：</a:t>
              </a:r>
            </a:p>
          </p:txBody>
        </p:sp>
      </p:grpSp>
      <mc:AlternateContent xmlns:mc="http://schemas.openxmlformats.org/markup-compatibility/2006" xmlns:a14="http://schemas.microsoft.com/office/drawing/2010/main">
        <mc:Choice Requires="a14">
          <p:sp>
            <p:nvSpPr>
              <p:cNvPr id="20483" name="Object 10">
                <a:extLst>
                  <a:ext uri="{FF2B5EF4-FFF2-40B4-BE49-F238E27FC236}">
                    <a16:creationId xmlns:a16="http://schemas.microsoft.com/office/drawing/2014/main" id="{CA6175DC-B9F2-4C5B-8B7F-9CA6C484F699}"/>
                  </a:ext>
                </a:extLst>
              </p:cNvPr>
              <p:cNvSpPr txBox="1"/>
              <p:nvPr/>
            </p:nvSpPr>
            <p:spPr bwMode="auto">
              <a:xfrm>
                <a:off x="329543" y="2375621"/>
                <a:ext cx="3132138" cy="482600"/>
              </a:xfrm>
              <a:prstGeom prst="rect">
                <a:avLst/>
              </a:prstGeom>
              <a:solidFill>
                <a:schemeClr val="bg1"/>
              </a:solidFill>
              <a:ln>
                <a:noFill/>
              </a:ln>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r>
                        <m:rPr>
                          <m:nor/>
                        </m:rPr>
                        <a:rPr lang="en-US" altLang="zh-CN" i="1" dirty="0">
                          <a:solidFill>
                            <a:srgbClr val="0000FF"/>
                          </a:solidFill>
                          <a:ea typeface="仿宋_GB2312" panose="02010609030101010101" pitchFamily="49" charset="-122"/>
                        </a:rPr>
                        <m:t>C</m:t>
                      </m:r>
                      <m:r>
                        <m:rPr>
                          <m:nor/>
                        </m:rPr>
                        <a:rPr lang="en-US" altLang="zh-CN" baseline="-25000" dirty="0">
                          <a:solidFill>
                            <a:srgbClr val="0000FF"/>
                          </a:solidFill>
                          <a:ea typeface="仿宋_GB2312" panose="02010609030101010101" pitchFamily="49" charset="-122"/>
                        </a:rPr>
                        <m:t>3</m:t>
                      </m:r>
                      <m:r>
                        <a:rPr lang="zh-CN" altLang="en-US" i="1">
                          <a:solidFill>
                            <a:srgbClr val="000000"/>
                          </a:solidFill>
                          <a:latin typeface="Cambria Math" panose="02040503050406030204" pitchFamily="18" charset="0"/>
                        </a:rPr>
                        <m:t>↓→</m:t>
                      </m:r>
                      <m:r>
                        <m:rPr>
                          <m:nor/>
                        </m:rPr>
                        <a:rPr lang="en-US" altLang="zh-CN" i="1" dirty="0">
                          <a:solidFill>
                            <a:srgbClr val="FF0000"/>
                          </a:solidFill>
                          <a:ea typeface="仿宋_GB2312" panose="02010609030101010101" pitchFamily="49" charset="-122"/>
                        </a:rPr>
                        <m:t>R</m:t>
                      </m:r>
                      <m:r>
                        <m:rPr>
                          <m:nor/>
                        </m:rPr>
                        <a:rPr lang="en-US" altLang="zh-CN" baseline="-25000" dirty="0">
                          <a:solidFill>
                            <a:srgbClr val="FF0000"/>
                          </a:solidFill>
                          <a:ea typeface="仿宋_GB2312" panose="02010609030101010101" pitchFamily="49" charset="-122"/>
                        </a:rPr>
                        <m:t>C</m:t>
                      </m:r>
                      <m:r>
                        <a:rPr lang="zh-CN" altLang="en-US"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ea typeface="仿宋_GB2312" panose="02010609030101010101" pitchFamily="49" charset="-122"/>
                        </a:rPr>
                        <m:t>𝑈</m:t>
                      </m:r>
                      <m:r>
                        <m:rPr>
                          <m:nor/>
                        </m:rPr>
                        <a:rPr lang="en-US" altLang="zh-CN" baseline="-25000" dirty="0">
                          <a:solidFill>
                            <a:srgbClr val="FF0000"/>
                          </a:solidFill>
                          <a:ea typeface="仿宋_GB2312" panose="02010609030101010101" pitchFamily="49" charset="-122"/>
                        </a:rPr>
                        <m:t>C</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停振</m:t>
                      </m:r>
                    </m:oMath>
                  </m:oMathPara>
                </a14:m>
                <a:endParaRPr lang="zh-CN" altLang="en-US" dirty="0">
                  <a:latin typeface="+mn-lt"/>
                </a:endParaRPr>
              </a:p>
            </p:txBody>
          </p:sp>
        </mc:Choice>
        <mc:Fallback xmlns="">
          <p:sp>
            <p:nvSpPr>
              <p:cNvPr id="20483" name="Object 10">
                <a:extLst>
                  <a:ext uri="{FF2B5EF4-FFF2-40B4-BE49-F238E27FC236}">
                    <a16:creationId xmlns:a16="http://schemas.microsoft.com/office/drawing/2014/main" id="{CA6175DC-B9F2-4C5B-8B7F-9CA6C484F699}"/>
                  </a:ext>
                </a:extLst>
              </p:cNvPr>
              <p:cNvSpPr txBox="1">
                <a:spLocks noRot="1" noChangeAspect="1" noMove="1" noResize="1" noEditPoints="1" noAdjustHandles="1" noChangeArrowheads="1" noChangeShapeType="1" noTextEdit="1"/>
              </p:cNvSpPr>
              <p:nvPr/>
            </p:nvSpPr>
            <p:spPr bwMode="auto">
              <a:xfrm>
                <a:off x="329543" y="2375621"/>
                <a:ext cx="3132138" cy="482600"/>
              </a:xfrm>
              <a:prstGeom prst="rect">
                <a:avLst/>
              </a:prstGeom>
              <a:blipFill>
                <a:blip r:embed="rId4"/>
                <a:stretch>
                  <a:fillRect/>
                </a:stretch>
              </a:blipFill>
              <a:ln>
                <a:noFill/>
              </a:ln>
            </p:spPr>
            <p:txBody>
              <a:bodyPr/>
              <a:lstStyle/>
              <a:p>
                <a:r>
                  <a:rPr lang="zh-CN" altLang="en-US">
                    <a:noFill/>
                  </a:rPr>
                  <a:t> </a:t>
                </a:r>
              </a:p>
            </p:txBody>
          </p:sp>
        </mc:Fallback>
      </mc:AlternateContent>
      <p:grpSp>
        <p:nvGrpSpPr>
          <p:cNvPr id="3" name="Group 20">
            <a:extLst>
              <a:ext uri="{FF2B5EF4-FFF2-40B4-BE49-F238E27FC236}">
                <a16:creationId xmlns:a16="http://schemas.microsoft.com/office/drawing/2014/main" id="{AD694A74-12AF-4EA4-BAA9-39C890F4C59C}"/>
              </a:ext>
            </a:extLst>
          </p:cNvPr>
          <p:cNvGrpSpPr>
            <a:grpSpLocks/>
          </p:cNvGrpSpPr>
          <p:nvPr/>
        </p:nvGrpSpPr>
        <p:grpSpPr bwMode="auto">
          <a:xfrm>
            <a:off x="161130" y="1682750"/>
            <a:ext cx="2147888" cy="771525"/>
            <a:chOff x="1043" y="1434"/>
            <a:chExt cx="1353" cy="486"/>
          </a:xfrm>
        </p:grpSpPr>
        <mc:AlternateContent xmlns:mc="http://schemas.openxmlformats.org/markup-compatibility/2006" xmlns:a14="http://schemas.microsoft.com/office/drawing/2010/main">
          <mc:Choice Requires="a14">
            <p:sp>
              <p:nvSpPr>
                <p:cNvPr id="28700" name="Object 8">
                  <a:extLst>
                    <a:ext uri="{FF2B5EF4-FFF2-40B4-BE49-F238E27FC236}">
                      <a16:creationId xmlns:a16="http://schemas.microsoft.com/office/drawing/2014/main" id="{FC95C4E4-A51D-4941-989C-120037E235B5}"/>
                    </a:ext>
                  </a:extLst>
                </p:cNvPr>
                <p:cNvSpPr txBox="1"/>
                <p:nvPr/>
              </p:nvSpPr>
              <p:spPr bwMode="auto">
                <a:xfrm>
                  <a:off x="1452" y="1434"/>
                  <a:ext cx="944" cy="486"/>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en-US" altLang="zh-CN" i="1">
                            <a:solidFill>
                              <a:srgbClr val="000000"/>
                            </a:solidFill>
                            <a:latin typeface="Cambria Math" panose="02040503050406030204" pitchFamily="18" charset="0"/>
                            <a:ea typeface="仿宋_GB2312" panose="02010609030101010101" pitchFamily="49" charset="-122"/>
                          </a:rPr>
                          <m:t>𝑃</m:t>
                        </m:r>
                        <m:r>
                          <m:rPr>
                            <m:nor/>
                          </m:rPr>
                          <a:rPr lang="en-US" altLang="zh-CN" baseline="-25000" dirty="0">
                            <a:solidFill>
                              <a:srgbClr val="FF0000"/>
                            </a:solidFill>
                            <a:ea typeface="仿宋_GB2312" panose="02010609030101010101" pitchFamily="49" charset="-122"/>
                          </a:rPr>
                          <m:t>C</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lang="en-US" altLang="zh-CN" i="1" dirty="0">
                                <a:solidFill>
                                  <a:srgbClr val="0000FF"/>
                                </a:solidFill>
                                <a:ea typeface="仿宋_GB2312" panose="02010609030101010101" pitchFamily="49" charset="-122"/>
                              </a:rPr>
                              <m:t>C</m:t>
                            </m:r>
                          </m:num>
                          <m:den>
                            <m:r>
                              <m:rPr>
                                <m:nor/>
                              </m:rPr>
                              <a:rPr lang="en-US" altLang="zh-CN" i="1" dirty="0">
                                <a:solidFill>
                                  <a:srgbClr val="0000FF"/>
                                </a:solidFill>
                                <a:ea typeface="仿宋_GB2312" panose="02010609030101010101" pitchFamily="49" charset="-122"/>
                              </a:rPr>
                              <m:t>C</m:t>
                            </m:r>
                            <m:r>
                              <a:rPr lang="en-US" altLang="zh-CN" i="1" baseline="-25000" dirty="0" smtClean="0">
                                <a:solidFill>
                                  <a:srgbClr val="0000FF"/>
                                </a:solidFill>
                                <a:latin typeface="Cambria Math" panose="02040503050406030204" pitchFamily="18" charset="0"/>
                                <a:ea typeface="仿宋_GB2312" panose="02010609030101010101" pitchFamily="49" charset="-122"/>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lang="en-US" altLang="zh-CN" i="1" dirty="0">
                                <a:solidFill>
                                  <a:srgbClr val="0000FF"/>
                                </a:solidFill>
                                <a:ea typeface="仿宋_GB2312" panose="02010609030101010101" pitchFamily="49" charset="-122"/>
                              </a:rPr>
                              <m:t>C</m:t>
                            </m:r>
                            <m:r>
                              <m:rPr>
                                <m:nor/>
                              </m:rPr>
                              <a:rPr lang="en-US" altLang="zh-CN" baseline="-25000" dirty="0">
                                <a:solidFill>
                                  <a:srgbClr val="0000FF"/>
                                </a:solidFill>
                                <a:ea typeface="仿宋_GB2312" panose="02010609030101010101" pitchFamily="49" charset="-122"/>
                              </a:rPr>
                              <m:t>3</m:t>
                            </m:r>
                          </m:num>
                          <m:den>
                            <m:r>
                              <m:rPr>
                                <m:nor/>
                              </m:rPr>
                              <a:rPr lang="en-US" altLang="zh-CN" i="1" dirty="0">
                                <a:solidFill>
                                  <a:srgbClr val="0000FF"/>
                                </a:solidFill>
                                <a:ea typeface="仿宋_GB2312" panose="02010609030101010101" pitchFamily="49" charset="-122"/>
                              </a:rPr>
                              <m:t>C</m:t>
                            </m:r>
                            <m:r>
                              <a:rPr lang="en-US" altLang="zh-CN" i="1" baseline="-25000" dirty="0">
                                <a:solidFill>
                                  <a:srgbClr val="0000FF"/>
                                </a:solidFill>
                                <a:latin typeface="Cambria Math" panose="02040503050406030204" pitchFamily="18" charset="0"/>
                                <a:ea typeface="仿宋_GB2312" panose="02010609030101010101" pitchFamily="49" charset="-122"/>
                              </a:rPr>
                              <m:t>1</m:t>
                            </m:r>
                          </m:den>
                        </m:f>
                      </m:oMath>
                    </m:oMathPara>
                  </a14:m>
                  <a:endParaRPr lang="zh-CN" altLang="en-US" dirty="0"/>
                </a:p>
              </p:txBody>
            </p:sp>
          </mc:Choice>
          <mc:Fallback xmlns="">
            <p:sp>
              <p:nvSpPr>
                <p:cNvPr id="28700" name="Object 8">
                  <a:extLst>
                    <a:ext uri="{FF2B5EF4-FFF2-40B4-BE49-F238E27FC236}">
                      <a16:creationId xmlns:a16="http://schemas.microsoft.com/office/drawing/2014/main" id="{FC95C4E4-A51D-4941-989C-120037E235B5}"/>
                    </a:ext>
                  </a:extLst>
                </p:cNvPr>
                <p:cNvSpPr txBox="1">
                  <a:spLocks noRot="1" noChangeAspect="1" noMove="1" noResize="1" noEditPoints="1" noAdjustHandles="1" noChangeArrowheads="1" noChangeShapeType="1" noTextEdit="1"/>
                </p:cNvSpPr>
                <p:nvPr/>
              </p:nvSpPr>
              <p:spPr bwMode="auto">
                <a:xfrm>
                  <a:off x="1452" y="1434"/>
                  <a:ext cx="944" cy="486"/>
                </a:xfrm>
                <a:prstGeom prst="rect">
                  <a:avLst/>
                </a:prstGeom>
                <a:blipFill>
                  <a:blip r:embed="rId5"/>
                  <a:stretch>
                    <a:fillRect/>
                  </a:stretch>
                </a:blipFill>
                <a:ln>
                  <a:noFill/>
                </a:ln>
              </p:spPr>
              <p:txBody>
                <a:bodyPr/>
                <a:lstStyle/>
                <a:p>
                  <a:r>
                    <a:rPr lang="zh-CN" altLang="en-US">
                      <a:noFill/>
                    </a:rPr>
                    <a:t> </a:t>
                  </a:r>
                </a:p>
              </p:txBody>
            </p:sp>
          </mc:Fallback>
        </mc:AlternateContent>
        <p:sp>
          <p:nvSpPr>
            <p:cNvPr id="28701" name="Text Box 11">
              <a:extLst>
                <a:ext uri="{FF2B5EF4-FFF2-40B4-BE49-F238E27FC236}">
                  <a16:creationId xmlns:a16="http://schemas.microsoft.com/office/drawing/2014/main" id="{FA42FEB2-32E0-4DB5-955C-882FD1E752F7}"/>
                </a:ext>
              </a:extLst>
            </p:cNvPr>
            <p:cNvSpPr txBox="1">
              <a:spLocks noChangeArrowheads="1"/>
            </p:cNvSpPr>
            <p:nvPr/>
          </p:nvSpPr>
          <p:spPr bwMode="auto">
            <a:xfrm>
              <a:off x="1043" y="1480"/>
              <a:ext cx="6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000000"/>
                  </a:solidFill>
                  <a:ea typeface="仿宋_GB2312" panose="02010609030101010101" pitchFamily="49" charset="-122"/>
                </a:rPr>
                <a:t>由：</a:t>
              </a:r>
            </a:p>
          </p:txBody>
        </p:sp>
      </p:grpSp>
      <p:sp>
        <p:nvSpPr>
          <p:cNvPr id="20496" name="Text Box 12">
            <a:extLst>
              <a:ext uri="{FF2B5EF4-FFF2-40B4-BE49-F238E27FC236}">
                <a16:creationId xmlns:a16="http://schemas.microsoft.com/office/drawing/2014/main" id="{6F1EE631-E892-4C2E-84D8-981D99EDF5CF}"/>
              </a:ext>
            </a:extLst>
          </p:cNvPr>
          <p:cNvSpPr txBox="1">
            <a:spLocks noChangeArrowheads="1"/>
          </p:cNvSpPr>
          <p:nvPr/>
        </p:nvSpPr>
        <p:spPr bwMode="auto">
          <a:xfrm>
            <a:off x="2414872" y="1741489"/>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得：</a:t>
            </a:r>
          </a:p>
        </p:txBody>
      </p:sp>
      <p:grpSp>
        <p:nvGrpSpPr>
          <p:cNvPr id="4" name="Group 25">
            <a:extLst>
              <a:ext uri="{FF2B5EF4-FFF2-40B4-BE49-F238E27FC236}">
                <a16:creationId xmlns:a16="http://schemas.microsoft.com/office/drawing/2014/main" id="{FEE6CFE3-A2A0-4F1F-853D-47F6824AA6A9}"/>
              </a:ext>
            </a:extLst>
          </p:cNvPr>
          <p:cNvGrpSpPr>
            <a:grpSpLocks/>
          </p:cNvGrpSpPr>
          <p:nvPr/>
        </p:nvGrpSpPr>
        <p:grpSpPr bwMode="auto">
          <a:xfrm>
            <a:off x="0" y="1006475"/>
            <a:ext cx="2643188" cy="708025"/>
            <a:chOff x="622" y="527"/>
            <a:chExt cx="1665" cy="446"/>
          </a:xfrm>
        </p:grpSpPr>
        <mc:AlternateContent xmlns:mc="http://schemas.openxmlformats.org/markup-compatibility/2006" xmlns:a14="http://schemas.microsoft.com/office/drawing/2010/main">
          <mc:Choice Requires="a14">
            <p:sp>
              <p:nvSpPr>
                <p:cNvPr id="28698" name="Object 4">
                  <a:extLst>
                    <a:ext uri="{FF2B5EF4-FFF2-40B4-BE49-F238E27FC236}">
                      <a16:creationId xmlns:a16="http://schemas.microsoft.com/office/drawing/2014/main" id="{38087FF7-C250-4D22-B2D0-E7689D2839DE}"/>
                    </a:ext>
                  </a:extLst>
                </p:cNvPr>
                <p:cNvSpPr txBox="1"/>
                <p:nvPr/>
              </p:nvSpPr>
              <p:spPr bwMode="auto">
                <a:xfrm>
                  <a:off x="1108" y="527"/>
                  <a:ext cx="1179" cy="446"/>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sty m:val="p"/>
                              </m:rPr>
                              <a:rPr lang="zh-CN" altLang="en-US" i="0">
                                <a:solidFill>
                                  <a:srgbClr val="000000"/>
                                </a:solidFill>
                                <a:latin typeface="Cambria Math" panose="02040503050406030204" pitchFamily="18" charset="0"/>
                              </a:rPr>
                              <m:t>p</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𝜌</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𝑟</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𝑄</m:t>
                            </m:r>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𝐿</m:t>
                        </m:r>
                      </m:oMath>
                    </m:oMathPara>
                  </a14:m>
                  <a:endParaRPr lang="zh-CN" altLang="en-US"/>
                </a:p>
              </p:txBody>
            </p:sp>
          </mc:Choice>
          <mc:Fallback xmlns="">
            <p:sp>
              <p:nvSpPr>
                <p:cNvPr id="28698" name="Object 4">
                  <a:extLst>
                    <a:ext uri="{FF2B5EF4-FFF2-40B4-BE49-F238E27FC236}">
                      <a16:creationId xmlns:a16="http://schemas.microsoft.com/office/drawing/2014/main" id="{38087FF7-C250-4D22-B2D0-E7689D2839DE}"/>
                    </a:ext>
                  </a:extLst>
                </p:cNvPr>
                <p:cNvSpPr txBox="1">
                  <a:spLocks noRot="1" noChangeAspect="1" noMove="1" noResize="1" noEditPoints="1" noAdjustHandles="1" noChangeArrowheads="1" noChangeShapeType="1" noTextEdit="1"/>
                </p:cNvSpPr>
                <p:nvPr/>
              </p:nvSpPr>
              <p:spPr bwMode="auto">
                <a:xfrm>
                  <a:off x="1108" y="527"/>
                  <a:ext cx="1179" cy="446"/>
                </a:xfrm>
                <a:prstGeom prst="rect">
                  <a:avLst/>
                </a:prstGeom>
                <a:blipFill>
                  <a:blip r:embed="rId6"/>
                  <a:stretch>
                    <a:fillRect/>
                  </a:stretch>
                </a:blipFill>
                <a:ln>
                  <a:noFill/>
                </a:ln>
              </p:spPr>
              <p:txBody>
                <a:bodyPr/>
                <a:lstStyle/>
                <a:p>
                  <a:r>
                    <a:rPr lang="zh-CN" altLang="en-US">
                      <a:noFill/>
                    </a:rPr>
                    <a:t> </a:t>
                  </a:r>
                </a:p>
              </p:txBody>
            </p:sp>
          </mc:Fallback>
        </mc:AlternateContent>
        <p:sp>
          <p:nvSpPr>
            <p:cNvPr id="28699" name="Text Box 13">
              <a:extLst>
                <a:ext uri="{FF2B5EF4-FFF2-40B4-BE49-F238E27FC236}">
                  <a16:creationId xmlns:a16="http://schemas.microsoft.com/office/drawing/2014/main" id="{B7172BA8-8A8F-461F-BF44-BA57554D393C}"/>
                </a:ext>
              </a:extLst>
            </p:cNvPr>
            <p:cNvSpPr txBox="1">
              <a:spLocks noChangeArrowheads="1"/>
            </p:cNvSpPr>
            <p:nvPr/>
          </p:nvSpPr>
          <p:spPr bwMode="auto">
            <a:xfrm>
              <a:off x="622" y="618"/>
              <a:ext cx="9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图中：</a:t>
              </a:r>
            </a:p>
          </p:txBody>
        </p:sp>
      </p:grpSp>
      <p:grpSp>
        <p:nvGrpSpPr>
          <p:cNvPr id="5" name="Group 27">
            <a:extLst>
              <a:ext uri="{FF2B5EF4-FFF2-40B4-BE49-F238E27FC236}">
                <a16:creationId xmlns:a16="http://schemas.microsoft.com/office/drawing/2014/main" id="{3D02CFD4-695F-469A-AD70-575540369855}"/>
              </a:ext>
            </a:extLst>
          </p:cNvPr>
          <p:cNvGrpSpPr>
            <a:grpSpLocks/>
          </p:cNvGrpSpPr>
          <p:nvPr/>
        </p:nvGrpSpPr>
        <p:grpSpPr bwMode="auto">
          <a:xfrm>
            <a:off x="9526" y="2888746"/>
            <a:ext cx="3389313" cy="757237"/>
            <a:chOff x="52" y="2503"/>
            <a:chExt cx="2135" cy="477"/>
          </a:xfrm>
        </p:grpSpPr>
        <p:graphicFrame>
          <p:nvGraphicFramePr>
            <p:cNvPr id="28695" name="Object 14">
              <a:extLst>
                <a:ext uri="{FF2B5EF4-FFF2-40B4-BE49-F238E27FC236}">
                  <a16:creationId xmlns:a16="http://schemas.microsoft.com/office/drawing/2014/main" id="{6A550CBD-7777-40DD-816B-959E150D8A7D}"/>
                </a:ext>
              </a:extLst>
            </p:cNvPr>
            <p:cNvGraphicFramePr>
              <a:graphicFrameLocks noChangeAspect="1"/>
            </p:cNvGraphicFramePr>
            <p:nvPr/>
          </p:nvGraphicFramePr>
          <p:xfrm>
            <a:off x="1506" y="2520"/>
            <a:ext cx="681" cy="449"/>
          </p:xfrm>
          <a:graphic>
            <a:graphicData uri="http://schemas.openxmlformats.org/presentationml/2006/ole">
              <mc:AlternateContent xmlns:mc="http://schemas.openxmlformats.org/markup-compatibility/2006">
                <mc:Choice xmlns:v="urn:schemas-microsoft-com:vml" Requires="v">
                  <p:oleObj spid="_x0000_s61893" name="公式" r:id="rId7" imgW="594212" imgH="365602" progId="Equation.3">
                    <p:embed/>
                  </p:oleObj>
                </mc:Choice>
                <mc:Fallback>
                  <p:oleObj name="公式" r:id="rId7" imgW="594212" imgH="365602"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6" y="2520"/>
                          <a:ext cx="681" cy="44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96" name="Object 15">
              <a:extLst>
                <a:ext uri="{FF2B5EF4-FFF2-40B4-BE49-F238E27FC236}">
                  <a16:creationId xmlns:a16="http://schemas.microsoft.com/office/drawing/2014/main" id="{A9B351B0-A48E-45B4-83FC-2EF2E862FE02}"/>
                </a:ext>
              </a:extLst>
            </p:cNvPr>
            <p:cNvGraphicFramePr>
              <a:graphicFrameLocks noChangeAspect="1"/>
            </p:cNvGraphicFramePr>
            <p:nvPr/>
          </p:nvGraphicFramePr>
          <p:xfrm>
            <a:off x="516" y="2503"/>
            <a:ext cx="771" cy="477"/>
          </p:xfrm>
          <a:graphic>
            <a:graphicData uri="http://schemas.openxmlformats.org/presentationml/2006/ole">
              <mc:AlternateContent xmlns:mc="http://schemas.openxmlformats.org/markup-compatibility/2006">
                <mc:Choice xmlns:v="urn:schemas-microsoft-com:vml" Requires="v">
                  <p:oleObj spid="_x0000_s61894" name="公式" r:id="rId9" imgW="662866" imgH="381210" progId="Equation.3">
                    <p:embed/>
                  </p:oleObj>
                </mc:Choice>
                <mc:Fallback>
                  <p:oleObj name="公式" r:id="rId9" imgW="662866" imgH="38121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 y="2503"/>
                          <a:ext cx="771" cy="4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97" name="Text Box 17">
              <a:extLst>
                <a:ext uri="{FF2B5EF4-FFF2-40B4-BE49-F238E27FC236}">
                  <a16:creationId xmlns:a16="http://schemas.microsoft.com/office/drawing/2014/main" id="{6B800C57-3B1C-4128-A614-AF4611585E47}"/>
                </a:ext>
              </a:extLst>
            </p:cNvPr>
            <p:cNvSpPr txBox="1">
              <a:spLocks noChangeArrowheads="1"/>
            </p:cNvSpPr>
            <p:nvPr/>
          </p:nvSpPr>
          <p:spPr bwMode="auto">
            <a:xfrm>
              <a:off x="52" y="2598"/>
              <a:ext cx="8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再看：</a:t>
              </a:r>
            </a:p>
          </p:txBody>
        </p:sp>
      </p:grpSp>
      <p:graphicFrame>
        <p:nvGraphicFramePr>
          <p:cNvPr id="20484" name="Object 18">
            <a:extLst>
              <a:ext uri="{FF2B5EF4-FFF2-40B4-BE49-F238E27FC236}">
                <a16:creationId xmlns:a16="http://schemas.microsoft.com/office/drawing/2014/main" id="{3AF0C857-457C-4FF8-B894-DF80C82D413E}"/>
              </a:ext>
            </a:extLst>
          </p:cNvPr>
          <p:cNvGraphicFramePr>
            <a:graphicFrameLocks noChangeAspect="1"/>
          </p:cNvGraphicFramePr>
          <p:nvPr>
            <p:extLst>
              <p:ext uri="{D42A27DB-BD31-4B8C-83A1-F6EECF244321}">
                <p14:modId xmlns:p14="http://schemas.microsoft.com/office/powerpoint/2010/main" val="979996263"/>
              </p:ext>
            </p:extLst>
          </p:nvPr>
        </p:nvGraphicFramePr>
        <p:xfrm>
          <a:off x="3579812" y="3065248"/>
          <a:ext cx="5291137" cy="696913"/>
        </p:xfrm>
        <a:graphic>
          <a:graphicData uri="http://schemas.openxmlformats.org/presentationml/2006/ole">
            <mc:AlternateContent xmlns:mc="http://schemas.openxmlformats.org/markup-compatibility/2006">
              <mc:Choice xmlns:v="urn:schemas-microsoft-com:vml" Requires="v">
                <p:oleObj spid="_x0000_s61895" name="Equation" r:id="rId11" imgW="3314804" imgH="358035" progId="Equation.DSMT4">
                  <p:embed/>
                </p:oleObj>
              </mc:Choice>
              <mc:Fallback>
                <p:oleObj name="Equation" r:id="rId11" imgW="3314804" imgH="358035" progId="Equation.DSMT4">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9812" y="3065248"/>
                        <a:ext cx="5291137" cy="696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9" name="Text Box 22">
            <a:extLst>
              <a:ext uri="{FF2B5EF4-FFF2-40B4-BE49-F238E27FC236}">
                <a16:creationId xmlns:a16="http://schemas.microsoft.com/office/drawing/2014/main" id="{87260A44-57BF-4363-A5BF-6105319455DB}"/>
              </a:ext>
            </a:extLst>
          </p:cNvPr>
          <p:cNvSpPr txBox="1">
            <a:spLocks noChangeArrowheads="1"/>
          </p:cNvSpPr>
          <p:nvPr/>
        </p:nvSpPr>
        <p:spPr bwMode="auto">
          <a:xfrm>
            <a:off x="282586" y="3803650"/>
            <a:ext cx="815020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55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ea typeface="仿宋_GB2312" panose="02010609030101010101" pitchFamily="49" charset="-122"/>
              </a:rPr>
              <a:t> 可见，调节</a:t>
            </a:r>
            <a:r>
              <a:rPr lang="en-US" altLang="zh-CN" sz="2000" i="1" dirty="0">
                <a:solidFill>
                  <a:srgbClr val="0000FF"/>
                </a:solidFill>
                <a:ea typeface="仿宋_GB2312" panose="02010609030101010101" pitchFamily="49" charset="-122"/>
              </a:rPr>
              <a:t>C</a:t>
            </a:r>
            <a:r>
              <a:rPr lang="en-US" altLang="zh-CN" sz="2000" baseline="-25000" dirty="0">
                <a:solidFill>
                  <a:srgbClr val="0000FF"/>
                </a:solidFill>
                <a:ea typeface="仿宋_GB2312" panose="02010609030101010101" pitchFamily="49" charset="-122"/>
              </a:rPr>
              <a:t>3</a:t>
            </a:r>
            <a:r>
              <a:rPr lang="en-US" altLang="zh-CN" sz="2000" dirty="0">
                <a:solidFill>
                  <a:srgbClr val="0000FF"/>
                </a:solidFill>
                <a:ea typeface="仿宋_GB2312" panose="02010609030101010101" pitchFamily="49" charset="-122"/>
              </a:rPr>
              <a:t> </a:t>
            </a:r>
            <a:r>
              <a:rPr lang="zh-CN" altLang="en-US" sz="2000" dirty="0">
                <a:solidFill>
                  <a:srgbClr val="0000FF"/>
                </a:solidFill>
                <a:ea typeface="仿宋_GB2312" panose="02010609030101010101" pitchFamily="49" charset="-122"/>
              </a:rPr>
              <a:t>改变频率时， </a:t>
            </a:r>
            <a:r>
              <a:rPr lang="en-US" altLang="zh-CN" sz="2000" i="1" dirty="0" err="1">
                <a:solidFill>
                  <a:srgbClr val="0000FF"/>
                </a:solidFill>
                <a:ea typeface="仿宋_GB2312" panose="02010609030101010101" pitchFamily="49" charset="-122"/>
              </a:rPr>
              <a:t>R</a:t>
            </a:r>
            <a:r>
              <a:rPr lang="en-US" altLang="zh-CN" sz="2000" baseline="-25000" dirty="0" err="1">
                <a:solidFill>
                  <a:srgbClr val="0000FF"/>
                </a:solidFill>
                <a:ea typeface="仿宋_GB2312" panose="02010609030101010101" pitchFamily="49" charset="-122"/>
              </a:rPr>
              <a:t>p</a:t>
            </a:r>
            <a:r>
              <a:rPr lang="en-US" altLang="zh-CN" sz="2000" dirty="0">
                <a:solidFill>
                  <a:srgbClr val="0000FF"/>
                </a:solidFill>
                <a:ea typeface="仿宋_GB2312" panose="02010609030101010101" pitchFamily="49" charset="-122"/>
              </a:rPr>
              <a:t> </a:t>
            </a:r>
            <a:r>
              <a:rPr lang="zh-CN" altLang="en-US" sz="2000" dirty="0">
                <a:solidFill>
                  <a:srgbClr val="0000FF"/>
                </a:solidFill>
                <a:ea typeface="仿宋_GB2312" panose="02010609030101010101" pitchFamily="49" charset="-122"/>
              </a:rPr>
              <a:t>变化很大，在频率高端停振。</a:t>
            </a:r>
            <a:endParaRPr lang="en-US" altLang="zh-CN" sz="2000" dirty="0">
              <a:solidFill>
                <a:srgbClr val="0000FF"/>
              </a:solidFill>
              <a:ea typeface="仿宋_GB2312" panose="02010609030101010101" pitchFamily="49" charset="-122"/>
            </a:endParaRPr>
          </a:p>
          <a:p>
            <a:pPr eaLnBrk="1" hangingPunct="1">
              <a:spcBef>
                <a:spcPct val="0"/>
              </a:spcBef>
              <a:buFontTx/>
              <a:buNone/>
            </a:pPr>
            <a:r>
              <a:rPr lang="zh-CN" altLang="en-US" sz="2000" dirty="0">
                <a:solidFill>
                  <a:srgbClr val="0000FF"/>
                </a:solidFill>
                <a:ea typeface="仿宋_GB2312" panose="02010609030101010101" pitchFamily="49" charset="-122"/>
              </a:rPr>
              <a:t>增大 </a:t>
            </a:r>
            <a:r>
              <a:rPr lang="en-US" altLang="zh-CN" sz="2000" i="1" dirty="0">
                <a:solidFill>
                  <a:srgbClr val="0000FF"/>
                </a:solidFill>
                <a:ea typeface="仿宋_GB2312" panose="02010609030101010101" pitchFamily="49" charset="-122"/>
              </a:rPr>
              <a:t>C</a:t>
            </a:r>
            <a:r>
              <a:rPr lang="en-US" altLang="zh-CN" sz="2000" baseline="-25000" dirty="0">
                <a:solidFill>
                  <a:srgbClr val="0000FF"/>
                </a:solidFill>
                <a:ea typeface="仿宋_GB2312" panose="02010609030101010101" pitchFamily="49" charset="-122"/>
              </a:rPr>
              <a:t>1</a:t>
            </a:r>
            <a:r>
              <a:rPr lang="en-US" altLang="zh-CN" sz="2000" dirty="0">
                <a:solidFill>
                  <a:srgbClr val="0000FF"/>
                </a:solidFill>
                <a:ea typeface="仿宋_GB2312" panose="02010609030101010101" pitchFamily="49" charset="-122"/>
              </a:rPr>
              <a:t> </a:t>
            </a:r>
            <a:r>
              <a:rPr lang="zh-CN" altLang="en-US" sz="2000" dirty="0">
                <a:solidFill>
                  <a:srgbClr val="0000FF"/>
                </a:solidFill>
                <a:ea typeface="仿宋_GB2312" panose="02010609030101010101" pitchFamily="49" charset="-122"/>
              </a:rPr>
              <a:t>时，也是会产生上述问题。所以 </a:t>
            </a:r>
            <a:r>
              <a:rPr lang="en-US" altLang="zh-CN" sz="2000" i="1" dirty="0">
                <a:solidFill>
                  <a:srgbClr val="0000FF"/>
                </a:solidFill>
                <a:ea typeface="仿宋_GB2312" panose="02010609030101010101" pitchFamily="49" charset="-122"/>
              </a:rPr>
              <a:t>C</a:t>
            </a:r>
            <a:r>
              <a:rPr lang="en-US" altLang="zh-CN" sz="2000" baseline="-25000" dirty="0">
                <a:solidFill>
                  <a:srgbClr val="0000FF"/>
                </a:solidFill>
                <a:ea typeface="仿宋_GB2312" panose="02010609030101010101" pitchFamily="49" charset="-122"/>
              </a:rPr>
              <a:t>1</a:t>
            </a:r>
            <a:r>
              <a:rPr lang="zh-CN" altLang="en-US" sz="2000" dirty="0">
                <a:solidFill>
                  <a:srgbClr val="0000FF"/>
                </a:solidFill>
                <a:ea typeface="仿宋_GB2312" panose="02010609030101010101" pitchFamily="49" charset="-122"/>
              </a:rPr>
              <a:t>、</a:t>
            </a:r>
            <a:r>
              <a:rPr lang="en-US" altLang="zh-CN" sz="2000" i="1" dirty="0">
                <a:solidFill>
                  <a:srgbClr val="0000FF"/>
                </a:solidFill>
                <a:ea typeface="仿宋_GB2312" panose="02010609030101010101" pitchFamily="49" charset="-122"/>
              </a:rPr>
              <a:t>C</a:t>
            </a:r>
            <a:r>
              <a:rPr lang="en-US" altLang="zh-CN" sz="2000" baseline="-25000" dirty="0">
                <a:solidFill>
                  <a:srgbClr val="0000FF"/>
                </a:solidFill>
                <a:ea typeface="仿宋_GB2312" panose="02010609030101010101" pitchFamily="49" charset="-122"/>
              </a:rPr>
              <a:t>3</a:t>
            </a:r>
            <a:r>
              <a:rPr lang="en-US" altLang="zh-CN" sz="2000" dirty="0">
                <a:solidFill>
                  <a:srgbClr val="0000FF"/>
                </a:solidFill>
                <a:ea typeface="仿宋_GB2312" panose="02010609030101010101" pitchFamily="49" charset="-122"/>
              </a:rPr>
              <a:t> </a:t>
            </a:r>
            <a:r>
              <a:rPr lang="zh-CN" altLang="en-US" sz="2000" dirty="0">
                <a:solidFill>
                  <a:srgbClr val="0000FF"/>
                </a:solidFill>
                <a:ea typeface="仿宋_GB2312" panose="02010609030101010101" pitchFamily="49" charset="-122"/>
              </a:rPr>
              <a:t>应取恰当的值。</a:t>
            </a:r>
          </a:p>
        </p:txBody>
      </p:sp>
      <p:sp>
        <p:nvSpPr>
          <p:cNvPr id="20500" name="Text Box 23">
            <a:extLst>
              <a:ext uri="{FF2B5EF4-FFF2-40B4-BE49-F238E27FC236}">
                <a16:creationId xmlns:a16="http://schemas.microsoft.com/office/drawing/2014/main" id="{5ECE5BC3-93FB-4AD0-A339-705B919768D1}"/>
              </a:ext>
            </a:extLst>
          </p:cNvPr>
          <p:cNvSpPr txBox="1">
            <a:spLocks noChangeArrowheads="1"/>
          </p:cNvSpPr>
          <p:nvPr/>
        </p:nvSpPr>
        <p:spPr bwMode="auto">
          <a:xfrm>
            <a:off x="71438" y="4437063"/>
            <a:ext cx="8858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rgbClr val="000000"/>
                </a:solidFill>
                <a:ea typeface="仿宋_GB2312" panose="02010609030101010101" pitchFamily="49" charset="-122"/>
              </a:rPr>
              <a:t>10MHz</a:t>
            </a:r>
            <a:r>
              <a:rPr lang="zh-CN" altLang="en-US" sz="2000">
                <a:solidFill>
                  <a:srgbClr val="000000"/>
                </a:solidFill>
                <a:ea typeface="仿宋_GB2312" panose="02010609030101010101" pitchFamily="49" charset="-122"/>
              </a:rPr>
              <a:t>工作频率： </a:t>
            </a:r>
            <a:r>
              <a:rPr lang="en-US" altLang="zh-CN" sz="2000" i="1">
                <a:solidFill>
                  <a:srgbClr val="000000"/>
                </a:solidFill>
                <a:ea typeface="仿宋_GB2312" panose="02010609030101010101" pitchFamily="49" charset="-122"/>
              </a:rPr>
              <a:t>C</a:t>
            </a:r>
            <a:r>
              <a:rPr lang="en-US" altLang="zh-CN" sz="2000" baseline="-25000">
                <a:solidFill>
                  <a:srgbClr val="000000"/>
                </a:solidFill>
                <a:ea typeface="仿宋_GB2312" panose="02010609030101010101" pitchFamily="49" charset="-122"/>
              </a:rPr>
              <a:t>1</a:t>
            </a:r>
            <a:r>
              <a:rPr lang="zh-CN" altLang="en-US" sz="2000">
                <a:solidFill>
                  <a:srgbClr val="000000"/>
                </a:solidFill>
                <a:ea typeface="仿宋_GB2312" panose="02010609030101010101" pitchFamily="49" charset="-122"/>
              </a:rPr>
              <a:t>、</a:t>
            </a:r>
            <a:r>
              <a:rPr lang="en-US" altLang="zh-CN" sz="2000" i="1">
                <a:solidFill>
                  <a:srgbClr val="000000"/>
                </a:solidFill>
                <a:ea typeface="仿宋_GB2312" panose="02010609030101010101" pitchFamily="49" charset="-122"/>
              </a:rPr>
              <a:t>C</a:t>
            </a:r>
            <a:r>
              <a:rPr lang="en-US" altLang="zh-CN" sz="2000" baseline="-25000">
                <a:solidFill>
                  <a:srgbClr val="000000"/>
                </a:solidFill>
                <a:ea typeface="仿宋_GB2312" panose="02010609030101010101" pitchFamily="49" charset="-122"/>
              </a:rPr>
              <a:t>2</a:t>
            </a:r>
            <a:r>
              <a:rPr lang="zh-CN" altLang="en-US" sz="2000">
                <a:solidFill>
                  <a:srgbClr val="000000"/>
                </a:solidFill>
                <a:ea typeface="仿宋_GB2312" panose="02010609030101010101" pitchFamily="49" charset="-122"/>
              </a:rPr>
              <a:t>取数千</a:t>
            </a:r>
            <a:r>
              <a:rPr lang="en-US" altLang="zh-CN" sz="2000">
                <a:solidFill>
                  <a:srgbClr val="000000"/>
                </a:solidFill>
                <a:ea typeface="仿宋_GB2312" panose="02010609030101010101" pitchFamily="49" charset="-122"/>
              </a:rPr>
              <a:t>pF</a:t>
            </a:r>
            <a:r>
              <a:rPr lang="zh-CN" altLang="en-US" sz="2000">
                <a:solidFill>
                  <a:srgbClr val="000000"/>
                </a:solidFill>
                <a:ea typeface="仿宋_GB2312" panose="02010609030101010101" pitchFamily="49" charset="-122"/>
              </a:rPr>
              <a:t>；低于</a:t>
            </a:r>
            <a:r>
              <a:rPr lang="en-US" altLang="zh-CN" sz="2000">
                <a:solidFill>
                  <a:srgbClr val="000000"/>
                </a:solidFill>
                <a:ea typeface="仿宋_GB2312" panose="02010609030101010101" pitchFamily="49" charset="-122"/>
              </a:rPr>
              <a:t>100kHz</a:t>
            </a:r>
            <a:r>
              <a:rPr lang="zh-CN" altLang="en-US" sz="2000">
                <a:solidFill>
                  <a:srgbClr val="000000"/>
                </a:solidFill>
                <a:ea typeface="仿宋_GB2312" panose="02010609030101010101" pitchFamily="49" charset="-122"/>
              </a:rPr>
              <a:t>时</a:t>
            </a:r>
            <a:r>
              <a:rPr lang="en-US" altLang="zh-CN" sz="2000">
                <a:solidFill>
                  <a:srgbClr val="000000"/>
                </a:solidFill>
                <a:ea typeface="仿宋_GB2312" panose="02010609030101010101" pitchFamily="49" charset="-122"/>
              </a:rPr>
              <a:t>: </a:t>
            </a:r>
            <a:r>
              <a:rPr lang="en-US" altLang="zh-CN" sz="2000" i="1">
                <a:solidFill>
                  <a:srgbClr val="000000"/>
                </a:solidFill>
                <a:ea typeface="仿宋_GB2312" panose="02010609030101010101" pitchFamily="49" charset="-122"/>
              </a:rPr>
              <a:t>C</a:t>
            </a:r>
            <a:r>
              <a:rPr lang="en-US" altLang="zh-CN" sz="2000" baseline="-25000">
                <a:solidFill>
                  <a:srgbClr val="000000"/>
                </a:solidFill>
                <a:ea typeface="仿宋_GB2312" panose="02010609030101010101" pitchFamily="49" charset="-122"/>
              </a:rPr>
              <a:t>1</a:t>
            </a:r>
            <a:r>
              <a:rPr lang="zh-CN" altLang="en-US" sz="2000">
                <a:solidFill>
                  <a:srgbClr val="000000"/>
                </a:solidFill>
                <a:ea typeface="仿宋_GB2312" panose="02010609030101010101" pitchFamily="49" charset="-122"/>
              </a:rPr>
              <a:t>、</a:t>
            </a:r>
            <a:r>
              <a:rPr lang="en-US" altLang="zh-CN" sz="2000" i="1">
                <a:solidFill>
                  <a:srgbClr val="000000"/>
                </a:solidFill>
                <a:ea typeface="仿宋_GB2312" panose="02010609030101010101" pitchFamily="49" charset="-122"/>
              </a:rPr>
              <a:t>C</a:t>
            </a:r>
            <a:r>
              <a:rPr lang="en-US" altLang="zh-CN" sz="2000" baseline="-25000">
                <a:solidFill>
                  <a:srgbClr val="000000"/>
                </a:solidFill>
                <a:ea typeface="仿宋_GB2312" panose="02010609030101010101" pitchFamily="49" charset="-122"/>
              </a:rPr>
              <a:t>2</a:t>
            </a:r>
            <a:r>
              <a:rPr lang="zh-CN" altLang="en-US" sz="2000">
                <a:solidFill>
                  <a:srgbClr val="000000"/>
                </a:solidFill>
                <a:ea typeface="仿宋_GB2312" panose="02010609030101010101" pitchFamily="49" charset="-122"/>
              </a:rPr>
              <a:t>取数万</a:t>
            </a:r>
            <a:r>
              <a:rPr lang="en-US" altLang="zh-CN" sz="2000">
                <a:solidFill>
                  <a:srgbClr val="000000"/>
                </a:solidFill>
                <a:ea typeface="仿宋_GB2312" panose="02010609030101010101" pitchFamily="49" charset="-122"/>
              </a:rPr>
              <a:t>pF</a:t>
            </a:r>
            <a:r>
              <a:rPr lang="zh-CN" altLang="en-US" sz="2000">
                <a:solidFill>
                  <a:srgbClr val="000000"/>
                </a:solidFill>
                <a:ea typeface="仿宋_GB2312" panose="02010609030101010101" pitchFamily="49" charset="-122"/>
              </a:rPr>
              <a:t>。</a:t>
            </a:r>
          </a:p>
        </p:txBody>
      </p:sp>
      <p:graphicFrame>
        <p:nvGraphicFramePr>
          <p:cNvPr id="20485" name="Object 26">
            <a:extLst>
              <a:ext uri="{FF2B5EF4-FFF2-40B4-BE49-F238E27FC236}">
                <a16:creationId xmlns:a16="http://schemas.microsoft.com/office/drawing/2014/main" id="{C6D75556-CAA9-406E-8622-14C7FBDBB26B}"/>
              </a:ext>
            </a:extLst>
          </p:cNvPr>
          <p:cNvGraphicFramePr>
            <a:graphicFrameLocks noChangeAspect="1"/>
          </p:cNvGraphicFramePr>
          <p:nvPr>
            <p:extLst>
              <p:ext uri="{D42A27DB-BD31-4B8C-83A1-F6EECF244321}">
                <p14:modId xmlns:p14="http://schemas.microsoft.com/office/powerpoint/2010/main" val="4104826466"/>
              </p:ext>
            </p:extLst>
          </p:nvPr>
        </p:nvGraphicFramePr>
        <p:xfrm>
          <a:off x="2899059" y="1547814"/>
          <a:ext cx="1851025" cy="820738"/>
        </p:xfrm>
        <a:graphic>
          <a:graphicData uri="http://schemas.openxmlformats.org/presentationml/2006/ole">
            <mc:AlternateContent xmlns:mc="http://schemas.openxmlformats.org/markup-compatibility/2006">
              <mc:Choice xmlns:v="urn:schemas-microsoft-com:vml" Requires="v">
                <p:oleObj spid="_x0000_s61896" name="公式" r:id="rId13" imgW="1066741" imgH="434182" progId="Equation.3">
                  <p:embed/>
                </p:oleObj>
              </mc:Choice>
              <mc:Fallback>
                <p:oleObj name="公式" r:id="rId13" imgW="1066741" imgH="434182"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9059" y="1547814"/>
                        <a:ext cx="1851025" cy="8207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686" name="Group 31">
            <a:extLst>
              <a:ext uri="{FF2B5EF4-FFF2-40B4-BE49-F238E27FC236}">
                <a16:creationId xmlns:a16="http://schemas.microsoft.com/office/drawing/2014/main" id="{A1B13D31-972F-45D2-B337-333E66AF478A}"/>
              </a:ext>
            </a:extLst>
          </p:cNvPr>
          <p:cNvGrpSpPr>
            <a:grpSpLocks/>
          </p:cNvGrpSpPr>
          <p:nvPr/>
        </p:nvGrpSpPr>
        <p:grpSpPr bwMode="auto">
          <a:xfrm>
            <a:off x="134939" y="5164140"/>
            <a:ext cx="8736013" cy="1530350"/>
            <a:chOff x="85" y="3253"/>
            <a:chExt cx="5503" cy="964"/>
          </a:xfrm>
        </p:grpSpPr>
        <p:sp>
          <p:nvSpPr>
            <p:cNvPr id="28692" name="Text Box 24">
              <a:extLst>
                <a:ext uri="{FF2B5EF4-FFF2-40B4-BE49-F238E27FC236}">
                  <a16:creationId xmlns:a16="http://schemas.microsoft.com/office/drawing/2014/main" id="{BA6C22EE-DB9C-471A-AA82-FA672461F645}"/>
                </a:ext>
              </a:extLst>
            </p:cNvPr>
            <p:cNvSpPr txBox="1">
              <a:spLocks noChangeArrowheads="1"/>
            </p:cNvSpPr>
            <p:nvPr/>
          </p:nvSpPr>
          <p:spPr bwMode="auto">
            <a:xfrm>
              <a:off x="85" y="3253"/>
              <a:ext cx="55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00"/>
                  </a:solidFill>
                  <a:ea typeface="仿宋_GB2312" panose="02010609030101010101" pitchFamily="49" charset="-122"/>
                </a:rPr>
                <a:t>由于克拉拨电路波段内不均匀，故克拉拨振荡器的波段覆盖系数不大：</a:t>
              </a:r>
            </a:p>
          </p:txBody>
        </p:sp>
        <p:graphicFrame>
          <p:nvGraphicFramePr>
            <p:cNvPr id="28693" name="Object 28">
              <a:extLst>
                <a:ext uri="{FF2B5EF4-FFF2-40B4-BE49-F238E27FC236}">
                  <a16:creationId xmlns:a16="http://schemas.microsoft.com/office/drawing/2014/main" id="{5E4E2761-3DF0-4262-B42F-59B5FE4E100F}"/>
                </a:ext>
              </a:extLst>
            </p:cNvPr>
            <p:cNvGraphicFramePr>
              <a:graphicFrameLocks noChangeAspect="1"/>
            </p:cNvGraphicFramePr>
            <p:nvPr/>
          </p:nvGraphicFramePr>
          <p:xfrm>
            <a:off x="3750" y="3541"/>
            <a:ext cx="1828" cy="468"/>
          </p:xfrm>
          <a:graphic>
            <a:graphicData uri="http://schemas.openxmlformats.org/presentationml/2006/ole">
              <mc:AlternateContent xmlns:mc="http://schemas.openxmlformats.org/markup-compatibility/2006">
                <mc:Choice xmlns:v="urn:schemas-microsoft-com:vml" Requires="v">
                  <p:oleObj spid="_x0000_s61897" name="Equation" r:id="rId15" imgW="1409537" imgH="304590" progId="Equation.DSMT4">
                    <p:embed/>
                  </p:oleObj>
                </mc:Choice>
                <mc:Fallback>
                  <p:oleObj name="Equation" r:id="rId15" imgW="1409537" imgH="304590" progId="Equation.DSMT4">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50" y="3541"/>
                          <a:ext cx="1828" cy="4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94" name="Text Box 29">
              <a:extLst>
                <a:ext uri="{FF2B5EF4-FFF2-40B4-BE49-F238E27FC236}">
                  <a16:creationId xmlns:a16="http://schemas.microsoft.com/office/drawing/2014/main" id="{99307778-E353-47E4-B75E-7D24CB416739}"/>
                </a:ext>
              </a:extLst>
            </p:cNvPr>
            <p:cNvSpPr txBox="1">
              <a:spLocks noChangeArrowheads="1"/>
            </p:cNvSpPr>
            <p:nvPr/>
          </p:nvSpPr>
          <p:spPr bwMode="auto">
            <a:xfrm>
              <a:off x="1892" y="3929"/>
              <a:ext cx="36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ea typeface="仿宋_GB2312" panose="02010609030101010101" pitchFamily="49" charset="-122"/>
                </a:rPr>
                <a:t>所以克拉拨电路适合于固定频率振荡器。</a:t>
              </a:r>
            </a:p>
          </p:txBody>
        </p:sp>
      </p:grpSp>
      <p:sp>
        <p:nvSpPr>
          <p:cNvPr id="28689" name="椭圆 5">
            <a:extLst>
              <a:ext uri="{FF2B5EF4-FFF2-40B4-BE49-F238E27FC236}">
                <a16:creationId xmlns:a16="http://schemas.microsoft.com/office/drawing/2014/main" id="{6386EE92-F4DA-4A00-B98C-F188803AFF67}"/>
              </a:ext>
            </a:extLst>
          </p:cNvPr>
          <p:cNvSpPr>
            <a:spLocks noChangeArrowheads="1"/>
          </p:cNvSpPr>
          <p:nvPr/>
        </p:nvSpPr>
        <p:spPr bwMode="auto">
          <a:xfrm>
            <a:off x="110832" y="2256271"/>
            <a:ext cx="3589338" cy="557212"/>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宋体" panose="02010600030101010101" pitchFamily="2" charset="-122"/>
            </a:endParaRPr>
          </a:p>
        </p:txBody>
      </p:sp>
      <p:grpSp>
        <p:nvGrpSpPr>
          <p:cNvPr id="11" name="组合 10">
            <a:extLst>
              <a:ext uri="{FF2B5EF4-FFF2-40B4-BE49-F238E27FC236}">
                <a16:creationId xmlns:a16="http://schemas.microsoft.com/office/drawing/2014/main" id="{B4878AFF-2AD0-4295-8F75-E9DE74885D7E}"/>
              </a:ext>
            </a:extLst>
          </p:cNvPr>
          <p:cNvGrpSpPr/>
          <p:nvPr/>
        </p:nvGrpSpPr>
        <p:grpSpPr>
          <a:xfrm>
            <a:off x="5707064" y="1097650"/>
            <a:ext cx="3313112" cy="2011362"/>
            <a:chOff x="5817896" y="1097650"/>
            <a:chExt cx="3313112" cy="2011362"/>
          </a:xfrm>
        </p:grpSpPr>
        <p:grpSp>
          <p:nvGrpSpPr>
            <p:cNvPr id="28688" name="组合 30">
              <a:extLst>
                <a:ext uri="{FF2B5EF4-FFF2-40B4-BE49-F238E27FC236}">
                  <a16:creationId xmlns:a16="http://schemas.microsoft.com/office/drawing/2014/main" id="{39907506-C7B3-49EE-951D-8F911C6B4801}"/>
                </a:ext>
              </a:extLst>
            </p:cNvPr>
            <p:cNvGrpSpPr>
              <a:grpSpLocks/>
            </p:cNvGrpSpPr>
            <p:nvPr/>
          </p:nvGrpSpPr>
          <p:grpSpPr bwMode="auto">
            <a:xfrm>
              <a:off x="5817896" y="1097650"/>
              <a:ext cx="3313112" cy="2011362"/>
              <a:chOff x="5817896" y="1097650"/>
              <a:chExt cx="3313112" cy="2011362"/>
            </a:xfrm>
          </p:grpSpPr>
          <p:graphicFrame>
            <p:nvGraphicFramePr>
              <p:cNvPr id="28690" name="Object 3">
                <a:extLst>
                  <a:ext uri="{FF2B5EF4-FFF2-40B4-BE49-F238E27FC236}">
                    <a16:creationId xmlns:a16="http://schemas.microsoft.com/office/drawing/2014/main" id="{C0C1A671-F8D7-4CC5-AA30-A4AF2BCCC6DD}"/>
                  </a:ext>
                </a:extLst>
              </p:cNvPr>
              <p:cNvGraphicFramePr>
                <a:graphicFrameLocks noChangeAspect="1"/>
              </p:cNvGraphicFramePr>
              <p:nvPr>
                <p:extLst>
                  <p:ext uri="{D42A27DB-BD31-4B8C-83A1-F6EECF244321}">
                    <p14:modId xmlns:p14="http://schemas.microsoft.com/office/powerpoint/2010/main" val="4109661784"/>
                  </p:ext>
                </p:extLst>
              </p:nvPr>
            </p:nvGraphicFramePr>
            <p:xfrm>
              <a:off x="5817896" y="1097650"/>
              <a:ext cx="3313112" cy="2011362"/>
            </p:xfrm>
            <a:graphic>
              <a:graphicData uri="http://schemas.openxmlformats.org/presentationml/2006/ole">
                <mc:AlternateContent xmlns:mc="http://schemas.openxmlformats.org/markup-compatibility/2006">
                  <mc:Choice xmlns:v="urn:schemas-microsoft-com:vml" Requires="v">
                    <p:oleObj spid="_x0000_s61898" name="SmartDraw" r:id="rId17" imgW="2185416" imgH="1327404" progId="">
                      <p:embed/>
                    </p:oleObj>
                  </mc:Choice>
                  <mc:Fallback>
                    <p:oleObj name="SmartDraw" r:id="rId17" imgW="2185416" imgH="1327404" progId="">
                      <p:embed/>
                      <p:pic>
                        <p:nvPicPr>
                          <p:cNvPr id="0" name="Object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17896" y="1097650"/>
                            <a:ext cx="3313112" cy="20113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1" name="Text Box 29">
                <a:extLst>
                  <a:ext uri="{FF2B5EF4-FFF2-40B4-BE49-F238E27FC236}">
                    <a16:creationId xmlns:a16="http://schemas.microsoft.com/office/drawing/2014/main" id="{B2B463F7-B9D9-4798-982D-53072B4A1202}"/>
                  </a:ext>
                </a:extLst>
              </p:cNvPr>
              <p:cNvSpPr>
                <a:spLocks noChangeArrowheads="1"/>
              </p:cNvSpPr>
              <p:nvPr/>
            </p:nvSpPr>
            <p:spPr bwMode="auto">
              <a:xfrm>
                <a:off x="7286644" y="1428736"/>
                <a:ext cx="142876" cy="285752"/>
              </a:xfrm>
              <a:custGeom>
                <a:avLst/>
                <a:gdLst>
                  <a:gd name="T0" fmla="*/ 0 w 214314"/>
                  <a:gd name="T1" fmla="*/ 0 h 276999"/>
                  <a:gd name="T2" fmla="*/ 734 w 214314"/>
                  <a:gd name="T3" fmla="*/ 0 h 276999"/>
                  <a:gd name="T4" fmla="*/ 734 w 214314"/>
                  <a:gd name="T5" fmla="*/ 428187 h 276999"/>
                  <a:gd name="T6" fmla="*/ 0 w 214314"/>
                  <a:gd name="T7" fmla="*/ 428187 h 276999"/>
                  <a:gd name="T8" fmla="*/ 0 w 214314"/>
                  <a:gd name="T9" fmla="*/ 0 h 276999"/>
                  <a:gd name="T10" fmla="*/ 0 60000 65536"/>
                  <a:gd name="T11" fmla="*/ 0 60000 65536"/>
                  <a:gd name="T12" fmla="*/ 0 60000 65536"/>
                  <a:gd name="T13" fmla="*/ 0 60000 65536"/>
                  <a:gd name="T14" fmla="*/ 0 60000 65536"/>
                  <a:gd name="T15" fmla="*/ 0 w 214314"/>
                  <a:gd name="T16" fmla="*/ 0 h 276999"/>
                  <a:gd name="T17" fmla="*/ 214314 w 214314"/>
                  <a:gd name="T18" fmla="*/ 276999 h 276999"/>
                </a:gdLst>
                <a:ahLst/>
                <a:cxnLst>
                  <a:cxn ang="T10">
                    <a:pos x="T0" y="T1"/>
                  </a:cxn>
                  <a:cxn ang="T11">
                    <a:pos x="T2" y="T3"/>
                  </a:cxn>
                  <a:cxn ang="T12">
                    <a:pos x="T4" y="T5"/>
                  </a:cxn>
                  <a:cxn ang="T13">
                    <a:pos x="T6" y="T7"/>
                  </a:cxn>
                  <a:cxn ang="T14">
                    <a:pos x="T8" y="T9"/>
                  </a:cxn>
                </a:cxnLst>
                <a:rect l="T15" t="T16" r="T17" b="T18"/>
                <a:pathLst>
                  <a:path w="214314" h="276999">
                    <a:moveTo>
                      <a:pt x="0" y="0"/>
                    </a:moveTo>
                    <a:lnTo>
                      <a:pt x="214314" y="0"/>
                    </a:lnTo>
                    <a:lnTo>
                      <a:pt x="214314" y="276999"/>
                    </a:lnTo>
                    <a:lnTo>
                      <a:pt x="0" y="2769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800" baseline="-25000">
                    <a:ea typeface="仿宋_GB2312" panose="02010609030101010101" pitchFamily="49" charset="-122"/>
                  </a:rPr>
                  <a:t>p</a:t>
                </a:r>
                <a:endParaRPr lang="zh-CN" altLang="en-US" sz="1800" baseline="-25000">
                  <a:ea typeface="仿宋_GB2312" panose="02010609030101010101" pitchFamily="49" charset="-122"/>
                </a:endParaRPr>
              </a:p>
            </p:txBody>
          </p:sp>
        </p:grpSp>
        <p:sp>
          <p:nvSpPr>
            <p:cNvPr id="8" name="矩形 7">
              <a:extLst>
                <a:ext uri="{FF2B5EF4-FFF2-40B4-BE49-F238E27FC236}">
                  <a16:creationId xmlns:a16="http://schemas.microsoft.com/office/drawing/2014/main" id="{976BBD31-AC08-41E1-829B-242A54D91C7A}"/>
                </a:ext>
              </a:extLst>
            </p:cNvPr>
            <p:cNvSpPr/>
            <p:nvPr/>
          </p:nvSpPr>
          <p:spPr>
            <a:xfrm>
              <a:off x="7118273" y="1394523"/>
              <a:ext cx="311247" cy="276999"/>
            </a:xfrm>
            <a:prstGeom prst="rect">
              <a:avLst/>
            </a:prstGeom>
            <a:solidFill>
              <a:schemeClr val="bg1"/>
            </a:solidFill>
          </p:spPr>
          <p:txBody>
            <a:bodyPr wrap="square" lIns="0" tIns="0" rIns="0" bIns="0">
              <a:spAutoFit/>
            </a:bodyPr>
            <a:lstStyle/>
            <a:p>
              <a:r>
                <a:rPr lang="en-US" altLang="zh-CN" sz="1800" i="1" dirty="0">
                  <a:solidFill>
                    <a:srgbClr val="FF0000"/>
                  </a:solidFill>
                  <a:ea typeface="仿宋_GB2312" panose="02010609030101010101" pitchFamily="49" charset="-122"/>
                </a:rPr>
                <a:t>R</a:t>
              </a:r>
              <a:r>
                <a:rPr lang="en-US" altLang="zh-CN" sz="1800" baseline="-25000" dirty="0">
                  <a:solidFill>
                    <a:srgbClr val="FF0000"/>
                  </a:solidFill>
                  <a:ea typeface="仿宋_GB2312" panose="02010609030101010101" pitchFamily="49" charset="-122"/>
                </a:rPr>
                <a:t>C</a:t>
              </a:r>
              <a:endParaRPr lang="zh-CN" altLang="en-US" sz="1800" dirty="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93"/>
                                        </p:tgtEl>
                                        <p:attrNameLst>
                                          <p:attrName>style.visibility</p:attrName>
                                        </p:attrNameLst>
                                      </p:cBhvr>
                                      <p:to>
                                        <p:strVal val="visible"/>
                                      </p:to>
                                    </p:set>
                                    <p:anim calcmode="lin" valueType="num">
                                      <p:cBhvr additive="base">
                                        <p:cTn id="7" dur="500" fill="hold"/>
                                        <p:tgtEl>
                                          <p:spTgt spid="20493"/>
                                        </p:tgtEl>
                                        <p:attrNameLst>
                                          <p:attrName>ppt_x</p:attrName>
                                        </p:attrNameLst>
                                      </p:cBhvr>
                                      <p:tavLst>
                                        <p:tav tm="0">
                                          <p:val>
                                            <p:strVal val="#ppt_x"/>
                                          </p:val>
                                        </p:tav>
                                        <p:tav tm="100000">
                                          <p:val>
                                            <p:strVal val="#ppt_x"/>
                                          </p:val>
                                        </p:tav>
                                      </p:tavLst>
                                    </p:anim>
                                    <p:anim calcmode="lin" valueType="num">
                                      <p:cBhvr additive="base">
                                        <p:cTn id="8" dur="500" fill="hold"/>
                                        <p:tgtEl>
                                          <p:spTgt spid="2049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496"/>
                                        </p:tgtEl>
                                        <p:attrNameLst>
                                          <p:attrName>style.visibility</p:attrName>
                                        </p:attrNameLst>
                                      </p:cBhvr>
                                      <p:to>
                                        <p:strVal val="visible"/>
                                      </p:to>
                                    </p:set>
                                    <p:anim calcmode="lin" valueType="num">
                                      <p:cBhvr additive="base">
                                        <p:cTn id="25" dur="500" fill="hold"/>
                                        <p:tgtEl>
                                          <p:spTgt spid="20496"/>
                                        </p:tgtEl>
                                        <p:attrNameLst>
                                          <p:attrName>ppt_x</p:attrName>
                                        </p:attrNameLst>
                                      </p:cBhvr>
                                      <p:tavLst>
                                        <p:tav tm="0">
                                          <p:val>
                                            <p:strVal val="#ppt_x"/>
                                          </p:val>
                                        </p:tav>
                                        <p:tav tm="100000">
                                          <p:val>
                                            <p:strVal val="#ppt_x"/>
                                          </p:val>
                                        </p:tav>
                                      </p:tavLst>
                                    </p:anim>
                                    <p:anim calcmode="lin" valueType="num">
                                      <p:cBhvr additive="base">
                                        <p:cTn id="26" dur="500" fill="hold"/>
                                        <p:tgtEl>
                                          <p:spTgt spid="2049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485"/>
                                        </p:tgtEl>
                                        <p:attrNameLst>
                                          <p:attrName>style.visibility</p:attrName>
                                        </p:attrNameLst>
                                      </p:cBhvr>
                                      <p:to>
                                        <p:strVal val="visible"/>
                                      </p:to>
                                    </p:set>
                                    <p:anim calcmode="lin" valueType="num">
                                      <p:cBhvr additive="base">
                                        <p:cTn id="33" dur="500" fill="hold"/>
                                        <p:tgtEl>
                                          <p:spTgt spid="20485"/>
                                        </p:tgtEl>
                                        <p:attrNameLst>
                                          <p:attrName>ppt_x</p:attrName>
                                        </p:attrNameLst>
                                      </p:cBhvr>
                                      <p:tavLst>
                                        <p:tav tm="0">
                                          <p:val>
                                            <p:strVal val="#ppt_x"/>
                                          </p:val>
                                        </p:tav>
                                        <p:tav tm="100000">
                                          <p:val>
                                            <p:strVal val="#ppt_x"/>
                                          </p:val>
                                        </p:tav>
                                      </p:tavLst>
                                    </p:anim>
                                    <p:anim calcmode="lin" valueType="num">
                                      <p:cBhvr additive="base">
                                        <p:cTn id="34" dur="500" fill="hold"/>
                                        <p:tgtEl>
                                          <p:spTgt spid="20485"/>
                                        </p:tgtEl>
                                        <p:attrNameLst>
                                          <p:attrName>ppt_y</p:attrName>
                                        </p:attrNameLst>
                                      </p:cBhvr>
                                      <p:tavLst>
                                        <p:tav tm="0">
                                          <p:val>
                                            <p:strVal val="1+#ppt_h/2"/>
                                          </p:val>
                                        </p:tav>
                                        <p:tav tm="100000">
                                          <p:val>
                                            <p:strVal val="#ppt_y"/>
                                          </p:val>
                                        </p:tav>
                                      </p:tavLst>
                                    </p:anim>
                                  </p:childTnLst>
                                </p:cTn>
                              </p:par>
                            </p:childTnLst>
                          </p:cTn>
                        </p:par>
                        <p:par>
                          <p:cTn id="35" fill="hold" nodeType="afterGroup">
                            <p:stCondLst>
                              <p:cond delay="500"/>
                            </p:stCondLst>
                            <p:childTnLst>
                              <p:par>
                                <p:cTn id="36" presetID="2" presetClass="entr" presetSubtype="4" fill="hold" nodeType="afterEffect">
                                  <p:stCondLst>
                                    <p:cond delay="0"/>
                                  </p:stCondLst>
                                  <p:childTnLst>
                                    <p:set>
                                      <p:cBhvr>
                                        <p:cTn id="37" dur="1" fill="hold">
                                          <p:stCondLst>
                                            <p:cond delay="0"/>
                                          </p:stCondLst>
                                        </p:cTn>
                                        <p:tgtEl>
                                          <p:spTgt spid="20484"/>
                                        </p:tgtEl>
                                        <p:attrNameLst>
                                          <p:attrName>style.visibility</p:attrName>
                                        </p:attrNameLst>
                                      </p:cBhvr>
                                      <p:to>
                                        <p:strVal val="visible"/>
                                      </p:to>
                                    </p:set>
                                    <p:anim calcmode="lin" valueType="num">
                                      <p:cBhvr additive="base">
                                        <p:cTn id="38" dur="500" fill="hold"/>
                                        <p:tgtEl>
                                          <p:spTgt spid="20484"/>
                                        </p:tgtEl>
                                        <p:attrNameLst>
                                          <p:attrName>ppt_x</p:attrName>
                                        </p:attrNameLst>
                                      </p:cBhvr>
                                      <p:tavLst>
                                        <p:tav tm="0">
                                          <p:val>
                                            <p:strVal val="#ppt_x"/>
                                          </p:val>
                                        </p:tav>
                                        <p:tav tm="100000">
                                          <p:val>
                                            <p:strVal val="#ppt_x"/>
                                          </p:val>
                                        </p:tav>
                                      </p:tavLst>
                                    </p:anim>
                                    <p:anim calcmode="lin" valueType="num">
                                      <p:cBhvr additive="base">
                                        <p:cTn id="39" dur="500" fill="hold"/>
                                        <p:tgtEl>
                                          <p:spTgt spid="20484"/>
                                        </p:tgtEl>
                                        <p:attrNameLst>
                                          <p:attrName>ppt_y</p:attrName>
                                        </p:attrNameLst>
                                      </p:cBhvr>
                                      <p:tavLst>
                                        <p:tav tm="0">
                                          <p:val>
                                            <p:strVal val="1+#ppt_h/2"/>
                                          </p:val>
                                        </p:tav>
                                        <p:tav tm="100000">
                                          <p:val>
                                            <p:strVal val="#ppt_y"/>
                                          </p:val>
                                        </p:tav>
                                      </p:tavLst>
                                    </p:anim>
                                  </p:childTnLst>
                                </p:cTn>
                              </p:par>
                            </p:childTnLst>
                          </p:cTn>
                        </p:par>
                        <p:par>
                          <p:cTn id="40" fill="hold" nodeType="afterGroup">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20499"/>
                                        </p:tgtEl>
                                        <p:attrNameLst>
                                          <p:attrName>style.visibility</p:attrName>
                                        </p:attrNameLst>
                                      </p:cBhvr>
                                      <p:to>
                                        <p:strVal val="visible"/>
                                      </p:to>
                                    </p:set>
                                    <p:anim calcmode="lin" valueType="num">
                                      <p:cBhvr additive="base">
                                        <p:cTn id="43" dur="500" fill="hold"/>
                                        <p:tgtEl>
                                          <p:spTgt spid="20499"/>
                                        </p:tgtEl>
                                        <p:attrNameLst>
                                          <p:attrName>ppt_x</p:attrName>
                                        </p:attrNameLst>
                                      </p:cBhvr>
                                      <p:tavLst>
                                        <p:tav tm="0">
                                          <p:val>
                                            <p:strVal val="#ppt_x"/>
                                          </p:val>
                                        </p:tav>
                                        <p:tav tm="100000">
                                          <p:val>
                                            <p:strVal val="#ppt_x"/>
                                          </p:val>
                                        </p:tav>
                                      </p:tavLst>
                                    </p:anim>
                                    <p:anim calcmode="lin" valueType="num">
                                      <p:cBhvr additive="base">
                                        <p:cTn id="44" dur="500" fill="hold"/>
                                        <p:tgtEl>
                                          <p:spTgt spid="20499"/>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1500"/>
                            </p:stCondLst>
                            <p:childTnLst>
                              <p:par>
                                <p:cTn id="46" presetID="2" presetClass="entr" presetSubtype="4" fill="hold" grpId="0" nodeType="afterEffect">
                                  <p:stCondLst>
                                    <p:cond delay="0"/>
                                  </p:stCondLst>
                                  <p:childTnLst>
                                    <p:set>
                                      <p:cBhvr>
                                        <p:cTn id="47" dur="1" fill="hold">
                                          <p:stCondLst>
                                            <p:cond delay="0"/>
                                          </p:stCondLst>
                                        </p:cTn>
                                        <p:tgtEl>
                                          <p:spTgt spid="20500"/>
                                        </p:tgtEl>
                                        <p:attrNameLst>
                                          <p:attrName>style.visibility</p:attrName>
                                        </p:attrNameLst>
                                      </p:cBhvr>
                                      <p:to>
                                        <p:strVal val="visible"/>
                                      </p:to>
                                    </p:set>
                                    <p:anim calcmode="lin" valueType="num">
                                      <p:cBhvr additive="base">
                                        <p:cTn id="48" dur="500" fill="hold"/>
                                        <p:tgtEl>
                                          <p:spTgt spid="20500"/>
                                        </p:tgtEl>
                                        <p:attrNameLst>
                                          <p:attrName>ppt_x</p:attrName>
                                        </p:attrNameLst>
                                      </p:cBhvr>
                                      <p:tavLst>
                                        <p:tav tm="0">
                                          <p:val>
                                            <p:strVal val="#ppt_x"/>
                                          </p:val>
                                        </p:tav>
                                        <p:tav tm="100000">
                                          <p:val>
                                            <p:strVal val="#ppt_x"/>
                                          </p:val>
                                        </p:tav>
                                      </p:tavLst>
                                    </p:anim>
                                    <p:anim calcmode="lin" valueType="num">
                                      <p:cBhvr additive="base">
                                        <p:cTn id="49" dur="500" fill="hold"/>
                                        <p:tgtEl>
                                          <p:spTgt spid="205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3" grpId="0"/>
      <p:bldP spid="20496" grpId="0"/>
      <p:bldP spid="20499" grpId="0"/>
      <p:bldP spid="20500"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27650" name="图片 2">
            <a:extLst>
              <a:ext uri="{FF2B5EF4-FFF2-40B4-BE49-F238E27FC236}">
                <a16:creationId xmlns:a16="http://schemas.microsoft.com/office/drawing/2014/main" id="{D22BD50B-765F-4219-8448-4B5AEA5F1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909" y="1075629"/>
            <a:ext cx="4954587"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a:extLst>
              <a:ext uri="{FF2B5EF4-FFF2-40B4-BE49-F238E27FC236}">
                <a16:creationId xmlns:a16="http://schemas.microsoft.com/office/drawing/2014/main" id="{5CE75187-D95F-419C-95D7-6CA85F094899}"/>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4.5.4 </a:t>
            </a:r>
            <a:r>
              <a:rPr lang="zh-CN" altLang="en-US" sz="2800" b="1" dirty="0">
                <a:solidFill>
                  <a:srgbClr val="0000FF"/>
                </a:solidFill>
                <a:ea typeface="仿宋_GB2312" panose="02010609030101010101" pitchFamily="49" charset="-122"/>
              </a:rPr>
              <a:t>高稳定</a:t>
            </a:r>
            <a:r>
              <a:rPr lang="en-US" altLang="zh-CN" sz="2800" b="1" i="1" dirty="0">
                <a:solidFill>
                  <a:srgbClr val="0000FF"/>
                </a:solidFill>
                <a:ea typeface="仿宋_GB2312" panose="02010609030101010101" pitchFamily="49" charset="-122"/>
              </a:rPr>
              <a:t>LC</a:t>
            </a:r>
            <a:r>
              <a:rPr lang="zh-CN" altLang="en-US" sz="2800" b="1" dirty="0">
                <a:solidFill>
                  <a:srgbClr val="0000FF"/>
                </a:solidFill>
                <a:ea typeface="仿宋_GB2312" panose="02010609030101010101" pitchFamily="49" charset="-122"/>
              </a:rPr>
              <a:t>振荡器</a:t>
            </a:r>
          </a:p>
        </p:txBody>
      </p:sp>
      <p:sp>
        <p:nvSpPr>
          <p:cNvPr id="27658" name="Text Box 11">
            <a:extLst>
              <a:ext uri="{FF2B5EF4-FFF2-40B4-BE49-F238E27FC236}">
                <a16:creationId xmlns:a16="http://schemas.microsoft.com/office/drawing/2014/main" id="{88E64B67-5367-4B0A-A38E-707B84130282}"/>
              </a:ext>
            </a:extLst>
          </p:cNvPr>
          <p:cNvSpPr txBox="1">
            <a:spLocks noChangeArrowheads="1"/>
          </p:cNvSpPr>
          <p:nvPr/>
        </p:nvSpPr>
        <p:spPr bwMode="auto">
          <a:xfrm>
            <a:off x="1844675" y="4606925"/>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chemeClr val="bg1"/>
                </a:solidFill>
                <a:ea typeface="仿宋_GB2312" panose="02010609030101010101" pitchFamily="49" charset="-122"/>
              </a:rPr>
              <a:t>∴</a:t>
            </a:r>
          </a:p>
        </p:txBody>
      </p:sp>
      <p:sp>
        <p:nvSpPr>
          <p:cNvPr id="27659" name="Rectangle 12">
            <a:extLst>
              <a:ext uri="{FF2B5EF4-FFF2-40B4-BE49-F238E27FC236}">
                <a16:creationId xmlns:a16="http://schemas.microsoft.com/office/drawing/2014/main" id="{91D7733D-DDEA-4EC8-855B-2118DFC69FBE}"/>
              </a:ext>
            </a:extLst>
          </p:cNvPr>
          <p:cNvSpPr>
            <a:spLocks noChangeArrowheads="1"/>
          </p:cNvSpPr>
          <p:nvPr/>
        </p:nvSpPr>
        <p:spPr bwMode="auto">
          <a:xfrm>
            <a:off x="38100" y="615950"/>
            <a:ext cx="7918276"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660066"/>
                </a:solidFill>
                <a:ea typeface="仿宋_GB2312" panose="02010609030101010101" pitchFamily="49" charset="-122"/>
              </a:rPr>
              <a:t>(1)  </a:t>
            </a:r>
            <a:r>
              <a:rPr lang="zh-CN" altLang="en-US" sz="2400" dirty="0">
                <a:solidFill>
                  <a:srgbClr val="660066"/>
                </a:solidFill>
                <a:ea typeface="仿宋_GB2312" panose="02010609030101010101" pitchFamily="49" charset="-122"/>
              </a:rPr>
              <a:t>克拉泼振荡器  </a:t>
            </a:r>
            <a:r>
              <a:rPr lang="en-US" altLang="zh-CN" sz="2400" dirty="0">
                <a:solidFill>
                  <a:srgbClr val="660066"/>
                </a:solidFill>
                <a:ea typeface="仿宋_GB2312" panose="02010609030101010101" pitchFamily="49" charset="-122"/>
              </a:rPr>
              <a:t>Clapp  oscillator </a:t>
            </a:r>
            <a:r>
              <a:rPr lang="en-US" altLang="zh-CN" sz="2400" b="1" dirty="0">
                <a:solidFill>
                  <a:srgbClr val="00B050"/>
                </a:solidFill>
                <a:ea typeface="仿宋_GB2312" panose="02010609030101010101" pitchFamily="49" charset="-122"/>
              </a:rPr>
              <a:t>P117  </a:t>
            </a:r>
            <a:r>
              <a:rPr lang="zh-CN" altLang="en-US" sz="2400" b="1" dirty="0">
                <a:solidFill>
                  <a:srgbClr val="0000FF"/>
                </a:solidFill>
                <a:ea typeface="仿宋_GB2312" panose="02010609030101010101" pitchFamily="49" charset="-122"/>
              </a:rPr>
              <a:t> </a:t>
            </a:r>
            <a:r>
              <a:rPr lang="en-US" altLang="zh-CN" sz="2400" dirty="0">
                <a:solidFill>
                  <a:srgbClr val="FF0000"/>
                </a:solidFill>
                <a:ea typeface="仿宋_GB2312" panose="02010609030101010101" pitchFamily="49" charset="-122"/>
              </a:rPr>
              <a:t>P120  </a:t>
            </a:r>
            <a:r>
              <a:rPr lang="en-US" altLang="zh-CN" sz="2400" dirty="0">
                <a:solidFill>
                  <a:srgbClr val="660066"/>
                </a:solidFill>
                <a:ea typeface="仿宋_GB2312" panose="02010609030101010101" pitchFamily="49" charset="-122"/>
              </a:rPr>
              <a:t>   P126</a:t>
            </a:r>
            <a:endParaRPr lang="zh-CN" altLang="en-US" sz="2400" dirty="0">
              <a:solidFill>
                <a:srgbClr val="660066"/>
              </a:solidFill>
              <a:ea typeface="仿宋_GB2312" panose="02010609030101010101" pitchFamily="49" charset="-122"/>
            </a:endParaRPr>
          </a:p>
        </p:txBody>
      </p:sp>
      <p:sp>
        <p:nvSpPr>
          <p:cNvPr id="27662" name="Text Box 5">
            <a:extLst>
              <a:ext uri="{FF2B5EF4-FFF2-40B4-BE49-F238E27FC236}">
                <a16:creationId xmlns:a16="http://schemas.microsoft.com/office/drawing/2014/main" id="{E8734984-7FA0-4E67-AFAD-F417D7DF88CC}"/>
              </a:ext>
            </a:extLst>
          </p:cNvPr>
          <p:cNvSpPr txBox="1">
            <a:spLocks noChangeArrowheads="1"/>
          </p:cNvSpPr>
          <p:nvPr/>
        </p:nvSpPr>
        <p:spPr bwMode="auto">
          <a:xfrm>
            <a:off x="2978416" y="2790156"/>
            <a:ext cx="26795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en-US" altLang="zh-CN" sz="2400" b="1" dirty="0">
                <a:solidFill>
                  <a:srgbClr val="00B050"/>
                </a:solidFill>
                <a:ea typeface="仿宋_GB2312" panose="02010609030101010101" pitchFamily="49" charset="-122"/>
              </a:rPr>
              <a:t>P110  </a:t>
            </a:r>
            <a:r>
              <a:rPr lang="zh-CN" altLang="en-US" sz="2400" b="1" dirty="0">
                <a:solidFill>
                  <a:srgbClr val="0000FF"/>
                </a:solidFill>
                <a:ea typeface="仿宋_GB2312" panose="02010609030101010101" pitchFamily="49" charset="-122"/>
              </a:rPr>
              <a:t> </a:t>
            </a:r>
            <a:r>
              <a:rPr lang="en-US" altLang="zh-CN" sz="2400" dirty="0">
                <a:solidFill>
                  <a:srgbClr val="FF0000"/>
                </a:solidFill>
                <a:ea typeface="仿宋_GB2312" panose="02010609030101010101" pitchFamily="49" charset="-122"/>
              </a:rPr>
              <a:t>P120  </a:t>
            </a:r>
            <a:r>
              <a:rPr lang="en-US" altLang="zh-CN" sz="2400" dirty="0">
                <a:solidFill>
                  <a:schemeClr val="accent6"/>
                </a:solidFill>
                <a:ea typeface="仿宋_GB2312" panose="02010609030101010101" pitchFamily="49" charset="-122"/>
              </a:rPr>
              <a:t>P127</a:t>
            </a:r>
            <a:endParaRPr lang="zh-CN" altLang="en-US" sz="2400" dirty="0">
              <a:solidFill>
                <a:srgbClr val="FF0000"/>
              </a:solidFill>
              <a:ea typeface="仿宋_GB2312" panose="02010609030101010101" pitchFamily="49" charset="-122"/>
            </a:endParaRPr>
          </a:p>
        </p:txBody>
      </p:sp>
      <p:sp>
        <p:nvSpPr>
          <p:cNvPr id="15" name="文本框 14">
            <a:extLst>
              <a:ext uri="{FF2B5EF4-FFF2-40B4-BE49-F238E27FC236}">
                <a16:creationId xmlns:a16="http://schemas.microsoft.com/office/drawing/2014/main" id="{82604E62-0E57-4270-8AE0-7A9CC403318C}"/>
              </a:ext>
            </a:extLst>
          </p:cNvPr>
          <p:cNvSpPr txBox="1"/>
          <p:nvPr/>
        </p:nvSpPr>
        <p:spPr>
          <a:xfrm>
            <a:off x="228600" y="3359728"/>
            <a:ext cx="8735888" cy="3754874"/>
          </a:xfrm>
          <a:prstGeom prst="rect">
            <a:avLst/>
          </a:prstGeom>
          <a:noFill/>
        </p:spPr>
        <p:txBody>
          <a:bodyPr wrap="square">
            <a:spAutoFit/>
          </a:bodyPr>
          <a:lstStyle/>
          <a:p>
            <a:r>
              <a:rPr lang="zh-CN" altLang="en-US" dirty="0">
                <a:solidFill>
                  <a:srgbClr val="0000FF"/>
                </a:solidFill>
                <a:ea typeface="仿宋_GB2312" panose="02010609030101010101" pitchFamily="49" charset="-122"/>
              </a:rPr>
              <a:t>总结</a:t>
            </a:r>
            <a:r>
              <a:rPr lang="zh-CN" altLang="en-US" sz="2800" dirty="0">
                <a:solidFill>
                  <a:srgbClr val="0000FF"/>
                </a:solidFill>
                <a:ea typeface="仿宋_GB2312" panose="02010609030101010101" pitchFamily="49" charset="-122"/>
              </a:rPr>
              <a:t>克拉泼振荡器</a:t>
            </a:r>
            <a:r>
              <a:rPr lang="zh-CN" altLang="en-US" dirty="0">
                <a:solidFill>
                  <a:srgbClr val="0000FF"/>
                </a:solidFill>
                <a:ea typeface="仿宋_GB2312" panose="02010609030101010101" pitchFamily="49" charset="-122"/>
              </a:rPr>
              <a:t>特点：</a:t>
            </a:r>
            <a:endParaRPr lang="en-US" altLang="zh-CN" dirty="0">
              <a:solidFill>
                <a:srgbClr val="0000FF"/>
              </a:solidFill>
              <a:ea typeface="仿宋_GB2312" panose="02010609030101010101" pitchFamily="49" charset="-122"/>
            </a:endParaRPr>
          </a:p>
          <a:p>
            <a:r>
              <a:rPr lang="zh-CN" altLang="en-US" dirty="0">
                <a:solidFill>
                  <a:srgbClr val="0000FF"/>
                </a:solidFill>
                <a:ea typeface="仿宋_GB2312" panose="02010609030101010101" pitchFamily="49" charset="-122"/>
              </a:rPr>
              <a:t>优点：</a:t>
            </a:r>
            <a:endParaRPr lang="en-US" altLang="zh-CN" dirty="0">
              <a:solidFill>
                <a:srgbClr val="0000FF"/>
              </a:solidFill>
              <a:ea typeface="仿宋_GB2312" panose="02010609030101010101" pitchFamily="49" charset="-122"/>
            </a:endParaRPr>
          </a:p>
          <a:p>
            <a:pPr marL="342900" indent="-342900">
              <a:buAutoNum type="arabicParenBoth"/>
            </a:pPr>
            <a:r>
              <a:rPr lang="zh-CN" altLang="en-US" sz="1800" dirty="0">
                <a:solidFill>
                  <a:srgbClr val="660066"/>
                </a:solidFill>
                <a:ea typeface="仿宋_GB2312" panose="02010609030101010101" pitchFamily="49" charset="-122"/>
              </a:rPr>
              <a:t>晶体管的</a:t>
            </a:r>
            <a:r>
              <a:rPr lang="en-US" altLang="zh-CN" sz="1800" i="1" dirty="0" err="1">
                <a:solidFill>
                  <a:srgbClr val="660066"/>
                </a:solidFill>
                <a:ea typeface="仿宋_GB2312" panose="02010609030101010101" pitchFamily="49" charset="-122"/>
              </a:rPr>
              <a:t>C</a:t>
            </a:r>
            <a:r>
              <a:rPr lang="en-US" altLang="zh-CN" sz="1800" baseline="-25000" dirty="0" err="1">
                <a:solidFill>
                  <a:srgbClr val="660066"/>
                </a:solidFill>
                <a:ea typeface="仿宋_GB2312" panose="02010609030101010101" pitchFamily="49" charset="-122"/>
              </a:rPr>
              <a:t>be</a:t>
            </a:r>
            <a:r>
              <a:rPr lang="zh-CN" altLang="en-US" sz="1800" dirty="0">
                <a:solidFill>
                  <a:srgbClr val="660066"/>
                </a:solidFill>
                <a:ea typeface="仿宋_GB2312" panose="02010609030101010101" pitchFamily="49" charset="-122"/>
              </a:rPr>
              <a:t>、</a:t>
            </a:r>
            <a:r>
              <a:rPr lang="en-US" altLang="zh-CN" sz="1800" i="1" dirty="0" err="1">
                <a:solidFill>
                  <a:srgbClr val="660066"/>
                </a:solidFill>
                <a:ea typeface="仿宋_GB2312" panose="02010609030101010101" pitchFamily="49" charset="-122"/>
              </a:rPr>
              <a:t>C</a:t>
            </a:r>
            <a:r>
              <a:rPr lang="en-US" altLang="zh-CN" sz="1800" baseline="-25000" dirty="0" err="1">
                <a:solidFill>
                  <a:srgbClr val="660066"/>
                </a:solidFill>
                <a:ea typeface="仿宋_GB2312" panose="02010609030101010101" pitchFamily="49" charset="-122"/>
              </a:rPr>
              <a:t>ce</a:t>
            </a:r>
            <a:r>
              <a:rPr lang="en-US" altLang="zh-CN" sz="1800" dirty="0">
                <a:solidFill>
                  <a:srgbClr val="660066"/>
                </a:solidFill>
                <a:ea typeface="仿宋_GB2312" panose="02010609030101010101" pitchFamily="49" charset="-122"/>
              </a:rPr>
              <a:t>  </a:t>
            </a:r>
            <a:r>
              <a:rPr lang="zh-CN" altLang="en-US" sz="1800" dirty="0">
                <a:solidFill>
                  <a:srgbClr val="660066"/>
                </a:solidFill>
                <a:ea typeface="仿宋_GB2312" panose="02010609030101010101" pitchFamily="49" charset="-122"/>
              </a:rPr>
              <a:t>对谐振回路的影响减小了，因为其接入系数很小；</a:t>
            </a:r>
            <a:endParaRPr lang="en-US" altLang="zh-CN" sz="1800" dirty="0">
              <a:solidFill>
                <a:srgbClr val="660066"/>
              </a:solidFill>
              <a:ea typeface="仿宋_GB2312" panose="02010609030101010101" pitchFamily="49" charset="-122"/>
            </a:endParaRPr>
          </a:p>
          <a:p>
            <a:pPr marL="342900" indent="-342900">
              <a:buAutoNum type="arabicParenBoth"/>
            </a:pPr>
            <a:r>
              <a:rPr lang="zh-CN" altLang="en-US" sz="1800" dirty="0">
                <a:solidFill>
                  <a:srgbClr val="660066"/>
                </a:solidFill>
                <a:ea typeface="仿宋_GB2312" panose="02010609030101010101" pitchFamily="49" charset="-122"/>
              </a:rPr>
              <a:t>调整</a:t>
            </a:r>
            <a:r>
              <a:rPr lang="en-US" altLang="zh-CN" sz="1800" i="1" dirty="0">
                <a:solidFill>
                  <a:srgbClr val="660066"/>
                </a:solidFill>
                <a:ea typeface="仿宋_GB2312" panose="02010609030101010101" pitchFamily="49" charset="-122"/>
              </a:rPr>
              <a:t>C</a:t>
            </a:r>
            <a:r>
              <a:rPr lang="en-US" altLang="zh-CN" sz="1800" baseline="-25000" dirty="0">
                <a:solidFill>
                  <a:srgbClr val="660066"/>
                </a:solidFill>
                <a:ea typeface="仿宋_GB2312" panose="02010609030101010101" pitchFamily="49" charset="-122"/>
              </a:rPr>
              <a:t>1</a:t>
            </a:r>
            <a:r>
              <a:rPr lang="zh-CN" altLang="en-US" sz="1800" dirty="0">
                <a:solidFill>
                  <a:srgbClr val="660066"/>
                </a:solidFill>
                <a:ea typeface="仿宋_GB2312" panose="02010609030101010101" pitchFamily="49" charset="-122"/>
              </a:rPr>
              <a:t>、</a:t>
            </a:r>
            <a:r>
              <a:rPr lang="en-US" altLang="zh-CN" sz="1800" i="1" dirty="0">
                <a:solidFill>
                  <a:srgbClr val="660066"/>
                </a:solidFill>
                <a:ea typeface="仿宋_GB2312" panose="02010609030101010101" pitchFamily="49" charset="-122"/>
              </a:rPr>
              <a:t>C</a:t>
            </a:r>
            <a:r>
              <a:rPr lang="en-US" altLang="zh-CN" sz="1800" baseline="-25000" dirty="0">
                <a:solidFill>
                  <a:srgbClr val="660066"/>
                </a:solidFill>
                <a:ea typeface="仿宋_GB2312" panose="02010609030101010101" pitchFamily="49" charset="-122"/>
              </a:rPr>
              <a:t>2</a:t>
            </a:r>
            <a:r>
              <a:rPr lang="en-US" altLang="zh-CN" sz="1800" dirty="0">
                <a:solidFill>
                  <a:srgbClr val="660066"/>
                </a:solidFill>
                <a:ea typeface="仿宋_GB2312" panose="02010609030101010101" pitchFamily="49" charset="-122"/>
              </a:rPr>
              <a:t>  </a:t>
            </a:r>
            <a:r>
              <a:rPr lang="zh-CN" altLang="en-US" sz="1800" dirty="0">
                <a:solidFill>
                  <a:srgbClr val="660066"/>
                </a:solidFill>
                <a:ea typeface="仿宋_GB2312" panose="02010609030101010101" pitchFamily="49" charset="-122"/>
              </a:rPr>
              <a:t>隔改变反馈系数，不会影响谐振频率；</a:t>
            </a:r>
            <a:endParaRPr lang="en-US" altLang="zh-CN" sz="1800" dirty="0">
              <a:solidFill>
                <a:srgbClr val="660066"/>
              </a:solidFill>
              <a:ea typeface="仿宋_GB2312" panose="02010609030101010101" pitchFamily="49" charset="-122"/>
            </a:endParaRPr>
          </a:p>
          <a:p>
            <a:pPr marL="342900" indent="-342900">
              <a:buAutoNum type="arabicParenBoth"/>
            </a:pPr>
            <a:r>
              <a:rPr lang="zh-CN" altLang="en-US" sz="1800" dirty="0">
                <a:solidFill>
                  <a:srgbClr val="660066"/>
                </a:solidFill>
                <a:ea typeface="仿宋_GB2312" panose="02010609030101010101" pitchFamily="49" charset="-122"/>
              </a:rPr>
              <a:t>调整</a:t>
            </a:r>
            <a:r>
              <a:rPr lang="en-US" altLang="zh-CN" sz="1800" i="1" dirty="0">
                <a:solidFill>
                  <a:srgbClr val="660066"/>
                </a:solidFill>
                <a:ea typeface="仿宋_GB2312" panose="02010609030101010101" pitchFamily="49" charset="-122"/>
              </a:rPr>
              <a:t>C</a:t>
            </a:r>
            <a:r>
              <a:rPr lang="en-US" altLang="zh-CN" sz="1800" baseline="-25000" dirty="0">
                <a:solidFill>
                  <a:srgbClr val="660066"/>
                </a:solidFill>
                <a:ea typeface="仿宋_GB2312" panose="02010609030101010101" pitchFamily="49" charset="-122"/>
              </a:rPr>
              <a:t>3</a:t>
            </a:r>
            <a:r>
              <a:rPr lang="en-US" altLang="zh-CN" sz="1800" dirty="0">
                <a:solidFill>
                  <a:srgbClr val="660066"/>
                </a:solidFill>
                <a:ea typeface="仿宋_GB2312" panose="02010609030101010101" pitchFamily="49" charset="-122"/>
              </a:rPr>
              <a:t>  </a:t>
            </a:r>
            <a:r>
              <a:rPr lang="zh-CN" altLang="en-US" sz="1800" dirty="0">
                <a:solidFill>
                  <a:srgbClr val="660066"/>
                </a:solidFill>
                <a:ea typeface="仿宋_GB2312" panose="02010609030101010101" pitchFamily="49" charset="-122"/>
              </a:rPr>
              <a:t>改变频率，不会影响反馈系数；</a:t>
            </a:r>
            <a:endParaRPr lang="en-US" altLang="zh-CN" sz="1800" dirty="0">
              <a:solidFill>
                <a:srgbClr val="660066"/>
              </a:solidFill>
              <a:ea typeface="仿宋_GB2312" panose="02010609030101010101" pitchFamily="49" charset="-122"/>
            </a:endParaRPr>
          </a:p>
          <a:p>
            <a:pPr marL="342900" indent="-342900">
              <a:buAutoNum type="arabicParenBoth"/>
            </a:pPr>
            <a:endParaRPr lang="en-US" altLang="zh-CN" sz="1800" dirty="0">
              <a:solidFill>
                <a:srgbClr val="660066"/>
              </a:solidFill>
              <a:ea typeface="仿宋_GB2312" panose="02010609030101010101" pitchFamily="49" charset="-122"/>
            </a:endParaRPr>
          </a:p>
          <a:p>
            <a:r>
              <a:rPr lang="zh-CN" altLang="en-US" dirty="0">
                <a:solidFill>
                  <a:srgbClr val="0000FF"/>
                </a:solidFill>
                <a:ea typeface="仿宋_GB2312" panose="02010609030101010101" pitchFamily="49" charset="-122"/>
              </a:rPr>
              <a:t>缺点：</a:t>
            </a:r>
            <a:endParaRPr lang="en-US" altLang="zh-CN" dirty="0">
              <a:solidFill>
                <a:srgbClr val="0000FF"/>
              </a:solidFill>
              <a:ea typeface="仿宋_GB2312" panose="02010609030101010101" pitchFamily="49" charset="-122"/>
            </a:endParaRPr>
          </a:p>
          <a:p>
            <a:pPr marL="342900" indent="-342900">
              <a:buAutoNum type="arabicParenBoth"/>
            </a:pPr>
            <a:r>
              <a:rPr lang="zh-CN" altLang="en-US" sz="1800" dirty="0">
                <a:solidFill>
                  <a:srgbClr val="CC3300"/>
                </a:solidFill>
                <a:ea typeface="仿宋_GB2312" panose="02010609030101010101" pitchFamily="49" charset="-122"/>
              </a:rPr>
              <a:t>调节</a:t>
            </a:r>
            <a:r>
              <a:rPr lang="en-US" altLang="zh-CN" sz="1800" i="1" dirty="0">
                <a:solidFill>
                  <a:srgbClr val="CC3300"/>
                </a:solidFill>
                <a:ea typeface="仿宋_GB2312" panose="02010609030101010101" pitchFamily="49" charset="-122"/>
              </a:rPr>
              <a:t>C</a:t>
            </a:r>
            <a:r>
              <a:rPr lang="en-US" altLang="zh-CN" sz="1800" baseline="-25000" dirty="0">
                <a:solidFill>
                  <a:srgbClr val="CC3300"/>
                </a:solidFill>
                <a:ea typeface="仿宋_GB2312" panose="02010609030101010101" pitchFamily="49" charset="-122"/>
              </a:rPr>
              <a:t>3</a:t>
            </a:r>
            <a:r>
              <a:rPr lang="en-US" altLang="zh-CN" sz="1800" dirty="0">
                <a:solidFill>
                  <a:srgbClr val="CC3300"/>
                </a:solidFill>
                <a:ea typeface="仿宋_GB2312" panose="02010609030101010101" pitchFamily="49" charset="-122"/>
              </a:rPr>
              <a:t> </a:t>
            </a:r>
            <a:r>
              <a:rPr lang="zh-CN" altLang="en-US" sz="1800" dirty="0">
                <a:solidFill>
                  <a:srgbClr val="CC3300"/>
                </a:solidFill>
                <a:ea typeface="仿宋_GB2312" panose="02010609030101010101" pitchFamily="49" charset="-122"/>
              </a:rPr>
              <a:t>改变频率时， </a:t>
            </a:r>
            <a:r>
              <a:rPr lang="en-US" altLang="zh-CN" sz="1800" i="1" dirty="0">
                <a:solidFill>
                  <a:srgbClr val="CC3300"/>
                </a:solidFill>
                <a:ea typeface="仿宋_GB2312" panose="02010609030101010101" pitchFamily="49" charset="-122"/>
              </a:rPr>
              <a:t>R</a:t>
            </a:r>
            <a:r>
              <a:rPr lang="en-US" altLang="zh-CN" sz="1800" baseline="-25000" dirty="0">
                <a:solidFill>
                  <a:srgbClr val="CC3300"/>
                </a:solidFill>
                <a:ea typeface="仿宋_GB2312" panose="02010609030101010101" pitchFamily="49" charset="-122"/>
              </a:rPr>
              <a:t>p</a:t>
            </a:r>
            <a:r>
              <a:rPr lang="en-US" altLang="zh-CN" sz="1800" dirty="0">
                <a:solidFill>
                  <a:srgbClr val="CC3300"/>
                </a:solidFill>
                <a:ea typeface="仿宋_GB2312" panose="02010609030101010101" pitchFamily="49" charset="-122"/>
              </a:rPr>
              <a:t> </a:t>
            </a:r>
            <a:r>
              <a:rPr lang="zh-CN" altLang="en-US" sz="1800" dirty="0">
                <a:solidFill>
                  <a:srgbClr val="CC3300"/>
                </a:solidFill>
                <a:ea typeface="仿宋_GB2312" panose="02010609030101010101" pitchFamily="49" charset="-122"/>
              </a:rPr>
              <a:t>变化很大， 输出幅度变化大，不均匀；</a:t>
            </a:r>
            <a:endParaRPr lang="en-US" altLang="zh-CN" sz="1800" dirty="0">
              <a:solidFill>
                <a:srgbClr val="CC3300"/>
              </a:solidFill>
              <a:ea typeface="仿宋_GB2312" panose="02010609030101010101" pitchFamily="49" charset="-122"/>
            </a:endParaRPr>
          </a:p>
          <a:p>
            <a:pPr marL="342900" indent="-342900">
              <a:buAutoNum type="arabicParenBoth"/>
            </a:pPr>
            <a:r>
              <a:rPr lang="zh-CN" altLang="en-US" sz="1800" dirty="0">
                <a:solidFill>
                  <a:srgbClr val="660066"/>
                </a:solidFill>
                <a:ea typeface="仿宋_GB2312" panose="02010609030101010101" pitchFamily="49" charset="-122"/>
              </a:rPr>
              <a:t>调整</a:t>
            </a:r>
            <a:r>
              <a:rPr lang="en-US" altLang="zh-CN" sz="1800" i="1" dirty="0">
                <a:solidFill>
                  <a:srgbClr val="660066"/>
                </a:solidFill>
                <a:ea typeface="仿宋_GB2312" panose="02010609030101010101" pitchFamily="49" charset="-122"/>
              </a:rPr>
              <a:t>C</a:t>
            </a:r>
            <a:r>
              <a:rPr lang="en-US" altLang="zh-CN" sz="1800" baseline="-25000" dirty="0">
                <a:solidFill>
                  <a:srgbClr val="660066"/>
                </a:solidFill>
                <a:ea typeface="仿宋_GB2312" panose="02010609030101010101" pitchFamily="49" charset="-122"/>
              </a:rPr>
              <a:t>3</a:t>
            </a:r>
            <a:r>
              <a:rPr lang="en-US" altLang="zh-CN" sz="1800" dirty="0">
                <a:solidFill>
                  <a:srgbClr val="660066"/>
                </a:solidFill>
                <a:ea typeface="仿宋_GB2312" panose="02010609030101010101" pitchFamily="49" charset="-122"/>
              </a:rPr>
              <a:t>  </a:t>
            </a:r>
            <a:r>
              <a:rPr lang="zh-CN" altLang="en-US" sz="1800" dirty="0">
                <a:solidFill>
                  <a:srgbClr val="660066"/>
                </a:solidFill>
                <a:ea typeface="仿宋_GB2312" panose="02010609030101010101" pitchFamily="49" charset="-122"/>
              </a:rPr>
              <a:t>改不能太大，也不能太小，故波段覆盖的范围窄；仅适合于固定频率；</a:t>
            </a:r>
            <a:endParaRPr lang="en-US" altLang="zh-CN" sz="1800" dirty="0">
              <a:solidFill>
                <a:srgbClr val="660066"/>
              </a:solidFill>
              <a:ea typeface="仿宋_GB2312" panose="02010609030101010101" pitchFamily="49" charset="-122"/>
            </a:endParaRPr>
          </a:p>
          <a:p>
            <a:pPr marL="342900" indent="-342900">
              <a:buAutoNum type="arabicParenBoth"/>
            </a:pPr>
            <a:endParaRPr lang="en-US" altLang="zh-CN" sz="1800" dirty="0">
              <a:solidFill>
                <a:srgbClr val="660066"/>
              </a:solidFill>
              <a:ea typeface="仿宋_GB2312" panose="02010609030101010101" pitchFamily="49" charset="-122"/>
            </a:endParaRPr>
          </a:p>
          <a:p>
            <a:endParaRPr lang="zh-CN" altLang="en-US" dirty="0"/>
          </a:p>
        </p:txBody>
      </p:sp>
    </p:spTree>
    <p:extLst>
      <p:ext uri="{BB962C8B-B14F-4D97-AF65-F5344CB8AC3E}">
        <p14:creationId xmlns:p14="http://schemas.microsoft.com/office/powerpoint/2010/main" val="3220226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29698" name="图片 2">
            <a:extLst>
              <a:ext uri="{FF2B5EF4-FFF2-40B4-BE49-F238E27FC236}">
                <a16:creationId xmlns:a16="http://schemas.microsoft.com/office/drawing/2014/main" id="{947E7F7D-3F48-4B64-8666-6C405D847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009" y="1217961"/>
            <a:ext cx="5479778" cy="277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2">
            <a:extLst>
              <a:ext uri="{FF2B5EF4-FFF2-40B4-BE49-F238E27FC236}">
                <a16:creationId xmlns:a16="http://schemas.microsoft.com/office/drawing/2014/main" id="{BCBF6E82-C460-45A9-A550-E69A765B696D}"/>
              </a:ext>
            </a:extLst>
          </p:cNvPr>
          <p:cNvSpPr>
            <a:spLocks noGrp="1" noChangeArrowheads="1"/>
          </p:cNvSpPr>
          <p:nvPr>
            <p:ph type="title" idx="4294967295"/>
          </p:nvPr>
        </p:nvSpPr>
        <p:spPr>
          <a:xfrm>
            <a:off x="214313" y="142875"/>
            <a:ext cx="7223125" cy="381000"/>
          </a:xfrm>
        </p:spPr>
        <p:txBody>
          <a:bodyPr/>
          <a:lstStyle/>
          <a:p>
            <a:pPr algn="l" eaLnBrk="1" hangingPunct="1"/>
            <a:r>
              <a:rPr lang="en-US" altLang="zh-CN" sz="2800" b="1" dirty="0">
                <a:solidFill>
                  <a:srgbClr val="0000FF"/>
                </a:solidFill>
                <a:ea typeface="仿宋_GB2312" panose="02010609030101010101" pitchFamily="49" charset="-122"/>
              </a:rPr>
              <a:t>4.5.4 </a:t>
            </a:r>
            <a:r>
              <a:rPr lang="zh-CN" altLang="en-US" sz="2800" b="1" dirty="0">
                <a:solidFill>
                  <a:srgbClr val="0000FF"/>
                </a:solidFill>
                <a:ea typeface="仿宋_GB2312" panose="02010609030101010101" pitchFamily="49" charset="-122"/>
              </a:rPr>
              <a:t>高稳定</a:t>
            </a:r>
            <a:r>
              <a:rPr lang="en-US" altLang="zh-CN" sz="2800" b="1" i="1" dirty="0">
                <a:solidFill>
                  <a:srgbClr val="0000FF"/>
                </a:solidFill>
                <a:ea typeface="仿宋_GB2312" panose="02010609030101010101" pitchFamily="49" charset="-122"/>
              </a:rPr>
              <a:t>LC</a:t>
            </a:r>
            <a:r>
              <a:rPr lang="zh-CN" altLang="en-US" sz="2800" b="1" dirty="0">
                <a:solidFill>
                  <a:srgbClr val="0000FF"/>
                </a:solidFill>
                <a:ea typeface="仿宋_GB2312" panose="02010609030101010101" pitchFamily="49" charset="-122"/>
              </a:rPr>
              <a:t>振荡器</a:t>
            </a:r>
          </a:p>
        </p:txBody>
      </p:sp>
      <p:sp>
        <p:nvSpPr>
          <p:cNvPr id="29700" name="Rectangle 3">
            <a:extLst>
              <a:ext uri="{FF2B5EF4-FFF2-40B4-BE49-F238E27FC236}">
                <a16:creationId xmlns:a16="http://schemas.microsoft.com/office/drawing/2014/main" id="{B57710F8-FC7D-4EB2-B2B2-E673F9A581B3}"/>
              </a:ext>
            </a:extLst>
          </p:cNvPr>
          <p:cNvSpPr>
            <a:spLocks noChangeArrowheads="1"/>
          </p:cNvSpPr>
          <p:nvPr/>
        </p:nvSpPr>
        <p:spPr bwMode="auto">
          <a:xfrm>
            <a:off x="71438" y="500063"/>
            <a:ext cx="617378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660066"/>
                </a:solidFill>
                <a:ea typeface="仿宋_GB2312" panose="02010609030101010101" pitchFamily="49" charset="-122"/>
              </a:rPr>
              <a:t>(2)</a:t>
            </a:r>
            <a:r>
              <a:rPr lang="zh-CN" altLang="en-US" sz="2400" dirty="0">
                <a:solidFill>
                  <a:srgbClr val="660066"/>
                </a:solidFill>
                <a:ea typeface="仿宋_GB2312" panose="02010609030101010101" pitchFamily="49" charset="-122"/>
              </a:rPr>
              <a:t>西勒振荡器  </a:t>
            </a:r>
            <a:r>
              <a:rPr lang="en-US" altLang="zh-CN" sz="2400" dirty="0">
                <a:solidFill>
                  <a:srgbClr val="660066"/>
                </a:solidFill>
                <a:ea typeface="仿宋_GB2312" panose="02010609030101010101" pitchFamily="49" charset="-122"/>
              </a:rPr>
              <a:t>Seiler Oscillator </a:t>
            </a:r>
            <a:r>
              <a:rPr lang="en-US" altLang="zh-CN" sz="2400" b="1" dirty="0">
                <a:solidFill>
                  <a:srgbClr val="00B050"/>
                </a:solidFill>
                <a:ea typeface="仿宋_GB2312" panose="02010609030101010101" pitchFamily="49" charset="-122"/>
              </a:rPr>
              <a:t>P117   </a:t>
            </a:r>
            <a:r>
              <a:rPr lang="zh-CN" altLang="en-US" sz="2400" b="1" dirty="0">
                <a:solidFill>
                  <a:srgbClr val="0000FF"/>
                </a:solidFill>
                <a:ea typeface="仿宋_GB2312" panose="02010609030101010101" pitchFamily="49" charset="-122"/>
              </a:rPr>
              <a:t> </a:t>
            </a:r>
            <a:r>
              <a:rPr lang="en-US" altLang="zh-CN" sz="2400" dirty="0">
                <a:solidFill>
                  <a:srgbClr val="660066"/>
                </a:solidFill>
                <a:ea typeface="仿宋_GB2312" panose="02010609030101010101" pitchFamily="49" charset="-122"/>
              </a:rPr>
              <a:t>P127 </a:t>
            </a:r>
            <a:endParaRPr lang="zh-CN" altLang="en-US" sz="2400" dirty="0">
              <a:solidFill>
                <a:srgbClr val="660066"/>
              </a:solidFill>
              <a:ea typeface="仿宋_GB2312" panose="02010609030101010101" pitchFamily="49" charset="-122"/>
            </a:endParaRPr>
          </a:p>
        </p:txBody>
      </p:sp>
      <p:graphicFrame>
        <p:nvGraphicFramePr>
          <p:cNvPr id="29701" name="Object 5">
            <a:extLst>
              <a:ext uri="{FF2B5EF4-FFF2-40B4-BE49-F238E27FC236}">
                <a16:creationId xmlns:a16="http://schemas.microsoft.com/office/drawing/2014/main" id="{5BA1980F-8F79-4D2B-9B5D-04884E2F56E3}"/>
              </a:ext>
            </a:extLst>
          </p:cNvPr>
          <p:cNvGraphicFramePr>
            <a:graphicFrameLocks noChangeAspect="1"/>
          </p:cNvGraphicFramePr>
          <p:nvPr>
            <p:extLst>
              <p:ext uri="{D42A27DB-BD31-4B8C-83A1-F6EECF244321}">
                <p14:modId xmlns:p14="http://schemas.microsoft.com/office/powerpoint/2010/main" val="2813107875"/>
              </p:ext>
            </p:extLst>
          </p:nvPr>
        </p:nvGraphicFramePr>
        <p:xfrm>
          <a:off x="-3971" y="2874307"/>
          <a:ext cx="3324225" cy="1019175"/>
        </p:xfrm>
        <a:graphic>
          <a:graphicData uri="http://schemas.openxmlformats.org/presentationml/2006/ole">
            <mc:AlternateContent xmlns:mc="http://schemas.openxmlformats.org/markup-compatibility/2006">
              <mc:Choice xmlns:v="urn:schemas-microsoft-com:vml" Requires="v">
                <p:oleObj spid="_x0000_s30064" name="公式" r:id="rId4" imgW="1958296" imgH="548640" progId="Equation.3">
                  <p:embed/>
                </p:oleObj>
              </mc:Choice>
              <mc:Fallback>
                <p:oleObj name="公式" r:id="rId4" imgW="1958296" imgH="5486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 y="2874307"/>
                        <a:ext cx="3324225" cy="1019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6">
            <a:extLst>
              <a:ext uri="{FF2B5EF4-FFF2-40B4-BE49-F238E27FC236}">
                <a16:creationId xmlns:a16="http://schemas.microsoft.com/office/drawing/2014/main" id="{7286415F-E555-431A-9C27-06AB55B63345}"/>
              </a:ext>
            </a:extLst>
          </p:cNvPr>
          <p:cNvGraphicFramePr>
            <a:graphicFrameLocks noChangeAspect="1"/>
          </p:cNvGraphicFramePr>
          <p:nvPr>
            <p:extLst>
              <p:ext uri="{D42A27DB-BD31-4B8C-83A1-F6EECF244321}">
                <p14:modId xmlns:p14="http://schemas.microsoft.com/office/powerpoint/2010/main" val="2228563237"/>
              </p:ext>
            </p:extLst>
          </p:nvPr>
        </p:nvGraphicFramePr>
        <p:xfrm>
          <a:off x="2555776" y="3617134"/>
          <a:ext cx="1872208" cy="756221"/>
        </p:xfrm>
        <a:graphic>
          <a:graphicData uri="http://schemas.openxmlformats.org/presentationml/2006/ole">
            <mc:AlternateContent xmlns:mc="http://schemas.openxmlformats.org/markup-compatibility/2006">
              <mc:Choice xmlns:v="urn:schemas-microsoft-com:vml" Requires="v">
                <p:oleObj spid="_x0000_s30065" name="公式" r:id="rId6" imgW="1051590" imgH="381210" progId="Equation.3">
                  <p:embed/>
                </p:oleObj>
              </mc:Choice>
              <mc:Fallback>
                <p:oleObj name="公式" r:id="rId6" imgW="1051590" imgH="38121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776" y="3617134"/>
                        <a:ext cx="1872208" cy="756221"/>
                      </a:xfrm>
                      <a:prstGeom prst="rect">
                        <a:avLst/>
                      </a:prstGeom>
                      <a:solidFill>
                        <a:schemeClr val="bg1"/>
                      </a:solidFill>
                      <a:ln>
                        <a:noFill/>
                      </a:ln>
                    </p:spPr>
                  </p:pic>
                </p:oleObj>
              </mc:Fallback>
            </mc:AlternateContent>
          </a:graphicData>
        </a:graphic>
      </p:graphicFrame>
      <p:sp>
        <p:nvSpPr>
          <p:cNvPr id="29703" name="Text Box 7">
            <a:extLst>
              <a:ext uri="{FF2B5EF4-FFF2-40B4-BE49-F238E27FC236}">
                <a16:creationId xmlns:a16="http://schemas.microsoft.com/office/drawing/2014/main" id="{6C0887E0-791B-48FA-A922-09486491739D}"/>
              </a:ext>
            </a:extLst>
          </p:cNvPr>
          <p:cNvSpPr txBox="1">
            <a:spLocks noChangeArrowheads="1"/>
          </p:cNvSpPr>
          <p:nvPr/>
        </p:nvSpPr>
        <p:spPr bwMode="auto">
          <a:xfrm>
            <a:off x="71438" y="857250"/>
            <a:ext cx="87868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dirty="0">
                <a:solidFill>
                  <a:srgbClr val="000000"/>
                </a:solidFill>
                <a:ea typeface="仿宋_GB2312" panose="02010609030101010101" pitchFamily="49" charset="-122"/>
              </a:rPr>
              <a:t>为了克服调节</a:t>
            </a:r>
            <a:r>
              <a:rPr lang="en-US" altLang="zh-CN" sz="1800" i="1" dirty="0">
                <a:solidFill>
                  <a:srgbClr val="000000"/>
                </a:solidFill>
                <a:ea typeface="仿宋_GB2312" panose="02010609030101010101" pitchFamily="49" charset="-122"/>
              </a:rPr>
              <a:t>C</a:t>
            </a:r>
            <a:r>
              <a:rPr lang="en-US" altLang="zh-CN" sz="1800" baseline="-25000" dirty="0">
                <a:solidFill>
                  <a:srgbClr val="000000"/>
                </a:solidFill>
                <a:ea typeface="仿宋_GB2312" panose="02010609030101010101" pitchFamily="49" charset="-122"/>
              </a:rPr>
              <a:t>3</a:t>
            </a:r>
            <a:r>
              <a:rPr lang="en-US" altLang="zh-CN" sz="1800" dirty="0">
                <a:solidFill>
                  <a:srgbClr val="000000"/>
                </a:solidFill>
                <a:ea typeface="仿宋_GB2312" panose="02010609030101010101" pitchFamily="49" charset="-122"/>
              </a:rPr>
              <a:t> </a:t>
            </a:r>
            <a:r>
              <a:rPr lang="zh-CN" altLang="en-US" sz="1800" dirty="0">
                <a:solidFill>
                  <a:srgbClr val="000000"/>
                </a:solidFill>
                <a:ea typeface="仿宋_GB2312" panose="02010609030101010101" pitchFamily="49" charset="-122"/>
              </a:rPr>
              <a:t>改变频率，影响起振，在</a:t>
            </a:r>
            <a:r>
              <a:rPr lang="en-US" altLang="zh-CN" sz="1800" i="1" dirty="0">
                <a:solidFill>
                  <a:srgbClr val="000000"/>
                </a:solidFill>
                <a:ea typeface="仿宋_GB2312" panose="02010609030101010101" pitchFamily="49" charset="-122"/>
              </a:rPr>
              <a:t>L</a:t>
            </a:r>
            <a:r>
              <a:rPr lang="zh-CN" altLang="en-US" sz="1800" dirty="0">
                <a:solidFill>
                  <a:srgbClr val="000000"/>
                </a:solidFill>
                <a:ea typeface="仿宋_GB2312" panose="02010609030101010101" pitchFamily="49" charset="-122"/>
              </a:rPr>
              <a:t>上并联电容</a:t>
            </a:r>
            <a:r>
              <a:rPr lang="en-US" altLang="zh-CN" sz="1800" i="1" dirty="0">
                <a:solidFill>
                  <a:srgbClr val="000000"/>
                </a:solidFill>
                <a:ea typeface="仿宋_GB2312" panose="02010609030101010101" pitchFamily="49" charset="-122"/>
              </a:rPr>
              <a:t>C</a:t>
            </a:r>
            <a:r>
              <a:rPr lang="en-US" altLang="zh-CN" sz="1800" baseline="-25000" dirty="0">
                <a:solidFill>
                  <a:srgbClr val="000000"/>
                </a:solidFill>
                <a:ea typeface="仿宋_GB2312" panose="02010609030101010101" pitchFamily="49" charset="-122"/>
              </a:rPr>
              <a:t>4</a:t>
            </a:r>
            <a:r>
              <a:rPr lang="en-US" altLang="zh-CN" sz="1800" dirty="0">
                <a:solidFill>
                  <a:srgbClr val="000000"/>
                </a:solidFill>
                <a:ea typeface="仿宋_GB2312" panose="02010609030101010101" pitchFamily="49" charset="-122"/>
              </a:rPr>
              <a:t> </a:t>
            </a:r>
            <a:r>
              <a:rPr lang="zh-CN" altLang="en-US" sz="1800" dirty="0">
                <a:solidFill>
                  <a:srgbClr val="000000"/>
                </a:solidFill>
                <a:ea typeface="仿宋_GB2312" panose="02010609030101010101" pitchFamily="49" charset="-122"/>
              </a:rPr>
              <a:t>，且满足：</a:t>
            </a:r>
            <a:r>
              <a:rPr lang="en-US" altLang="zh-CN" sz="1800" i="1" dirty="0">
                <a:solidFill>
                  <a:srgbClr val="000000"/>
                </a:solidFill>
                <a:ea typeface="仿宋_GB2312" panose="02010609030101010101" pitchFamily="49" charset="-122"/>
              </a:rPr>
              <a:t>C</a:t>
            </a:r>
            <a:r>
              <a:rPr lang="en-US" altLang="zh-CN" sz="1800" baseline="-25000" dirty="0">
                <a:solidFill>
                  <a:srgbClr val="000000"/>
                </a:solidFill>
                <a:ea typeface="仿宋_GB2312" panose="02010609030101010101" pitchFamily="49" charset="-122"/>
              </a:rPr>
              <a:t>4</a:t>
            </a:r>
            <a:r>
              <a:rPr lang="en-US" altLang="zh-CN" sz="1800" dirty="0">
                <a:solidFill>
                  <a:srgbClr val="000000"/>
                </a:solidFill>
                <a:ea typeface="仿宋_GB2312" panose="02010609030101010101" pitchFamily="49" charset="-122"/>
              </a:rPr>
              <a:t>&lt;&lt;</a:t>
            </a:r>
            <a:r>
              <a:rPr lang="en-US" altLang="zh-CN" sz="1800" i="1" dirty="0">
                <a:solidFill>
                  <a:srgbClr val="000000"/>
                </a:solidFill>
                <a:ea typeface="仿宋_GB2312" panose="02010609030101010101" pitchFamily="49" charset="-122"/>
              </a:rPr>
              <a:t>C</a:t>
            </a:r>
            <a:r>
              <a:rPr lang="en-US" altLang="zh-CN" sz="1800" baseline="-25000" dirty="0">
                <a:solidFill>
                  <a:srgbClr val="000000"/>
                </a:solidFill>
                <a:ea typeface="仿宋_GB2312" panose="02010609030101010101" pitchFamily="49" charset="-122"/>
              </a:rPr>
              <a:t>1</a:t>
            </a:r>
            <a:r>
              <a:rPr lang="en-US" altLang="zh-CN" sz="1800" dirty="0">
                <a:solidFill>
                  <a:srgbClr val="000000"/>
                </a:solidFill>
                <a:ea typeface="仿宋_GB2312" panose="02010609030101010101" pitchFamily="49" charset="-122"/>
              </a:rPr>
              <a:t>,   </a:t>
            </a:r>
            <a:r>
              <a:rPr lang="en-US" altLang="zh-CN" sz="1800" i="1" dirty="0">
                <a:solidFill>
                  <a:srgbClr val="000000"/>
                </a:solidFill>
                <a:ea typeface="仿宋_GB2312" panose="02010609030101010101" pitchFamily="49" charset="-122"/>
              </a:rPr>
              <a:t>C</a:t>
            </a:r>
            <a:r>
              <a:rPr lang="en-US" altLang="zh-CN" sz="1800" baseline="-25000" dirty="0">
                <a:solidFill>
                  <a:srgbClr val="000000"/>
                </a:solidFill>
                <a:ea typeface="仿宋_GB2312" panose="02010609030101010101" pitchFamily="49" charset="-122"/>
              </a:rPr>
              <a:t>4</a:t>
            </a:r>
            <a:r>
              <a:rPr lang="en-US" altLang="zh-CN" sz="1800" dirty="0">
                <a:solidFill>
                  <a:srgbClr val="000000"/>
                </a:solidFill>
                <a:ea typeface="仿宋_GB2312" panose="02010609030101010101" pitchFamily="49" charset="-122"/>
              </a:rPr>
              <a:t>&lt;&lt;</a:t>
            </a:r>
            <a:r>
              <a:rPr lang="en-US" altLang="zh-CN" sz="1800" i="1" dirty="0">
                <a:solidFill>
                  <a:srgbClr val="000000"/>
                </a:solidFill>
                <a:ea typeface="仿宋_GB2312" panose="02010609030101010101" pitchFamily="49" charset="-122"/>
              </a:rPr>
              <a:t>C</a:t>
            </a:r>
            <a:r>
              <a:rPr lang="en-US" altLang="zh-CN" sz="1800" baseline="-25000" dirty="0">
                <a:solidFill>
                  <a:srgbClr val="000000"/>
                </a:solidFill>
                <a:ea typeface="仿宋_GB2312" panose="02010609030101010101" pitchFamily="49" charset="-122"/>
              </a:rPr>
              <a:t>2</a:t>
            </a:r>
            <a:endParaRPr lang="en-US" altLang="zh-CN" sz="1800" b="0" dirty="0">
              <a:solidFill>
                <a:srgbClr val="000000"/>
              </a:solidFill>
              <a:ea typeface="仿宋_GB2312" panose="02010609030101010101" pitchFamily="49" charset="-122"/>
            </a:endParaRPr>
          </a:p>
        </p:txBody>
      </p:sp>
      <p:sp>
        <p:nvSpPr>
          <p:cNvPr id="29704" name="Text Box 8">
            <a:extLst>
              <a:ext uri="{FF2B5EF4-FFF2-40B4-BE49-F238E27FC236}">
                <a16:creationId xmlns:a16="http://schemas.microsoft.com/office/drawing/2014/main" id="{F46A7DE0-53E3-4484-9DB8-5BA4873A43E4}"/>
              </a:ext>
            </a:extLst>
          </p:cNvPr>
          <p:cNvSpPr txBox="1">
            <a:spLocks noChangeArrowheads="1"/>
          </p:cNvSpPr>
          <p:nvPr/>
        </p:nvSpPr>
        <p:spPr bwMode="auto">
          <a:xfrm>
            <a:off x="168475" y="2344352"/>
            <a:ext cx="266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回路总电容：</a:t>
            </a:r>
          </a:p>
        </p:txBody>
      </p:sp>
      <p:sp>
        <p:nvSpPr>
          <p:cNvPr id="29705" name="Text Box 9">
            <a:extLst>
              <a:ext uri="{FF2B5EF4-FFF2-40B4-BE49-F238E27FC236}">
                <a16:creationId xmlns:a16="http://schemas.microsoft.com/office/drawing/2014/main" id="{F3B98955-1FAE-4FAA-9287-E6C98458B64F}"/>
              </a:ext>
            </a:extLst>
          </p:cNvPr>
          <p:cNvSpPr txBox="1">
            <a:spLocks noChangeArrowheads="1"/>
          </p:cNvSpPr>
          <p:nvPr/>
        </p:nvSpPr>
        <p:spPr bwMode="auto">
          <a:xfrm>
            <a:off x="147119" y="4373355"/>
            <a:ext cx="602242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可见，改变</a:t>
            </a:r>
            <a:r>
              <a:rPr lang="en-US" altLang="zh-CN" sz="2000" i="1" dirty="0">
                <a:solidFill>
                  <a:srgbClr val="000000"/>
                </a:solidFill>
                <a:ea typeface="仿宋_GB2312" panose="02010609030101010101" pitchFamily="49" charset="-122"/>
              </a:rPr>
              <a:t>C</a:t>
            </a:r>
            <a:r>
              <a:rPr lang="en-US" altLang="zh-CN" sz="2000" baseline="-25000" dirty="0">
                <a:solidFill>
                  <a:srgbClr val="000000"/>
                </a:solidFill>
                <a:ea typeface="仿宋_GB2312" panose="02010609030101010101" pitchFamily="49" charset="-122"/>
              </a:rPr>
              <a:t>4</a:t>
            </a:r>
            <a:r>
              <a:rPr lang="zh-CN" altLang="en-US" sz="2000" dirty="0">
                <a:solidFill>
                  <a:srgbClr val="000000"/>
                </a:solidFill>
                <a:ea typeface="仿宋_GB2312" panose="02010609030101010101" pitchFamily="49" charset="-122"/>
              </a:rPr>
              <a:t>就可以改变频率</a:t>
            </a:r>
            <a:r>
              <a:rPr lang="en-US" altLang="zh-CN" sz="2000" i="1" dirty="0">
                <a:solidFill>
                  <a:srgbClr val="000000"/>
                </a:solidFill>
                <a:ea typeface="仿宋_GB2312" panose="02010609030101010101" pitchFamily="49" charset="-122"/>
              </a:rPr>
              <a:t>ω</a:t>
            </a:r>
            <a:r>
              <a:rPr lang="en-US" altLang="zh-CN" sz="2000" baseline="-25000" dirty="0">
                <a:solidFill>
                  <a:srgbClr val="000000"/>
                </a:solidFill>
                <a:ea typeface="仿宋_GB2312" panose="02010609030101010101" pitchFamily="49" charset="-122"/>
              </a:rPr>
              <a:t>0</a:t>
            </a:r>
            <a:r>
              <a:rPr lang="en-US" altLang="zh-CN" sz="2000" dirty="0">
                <a:solidFill>
                  <a:srgbClr val="000000"/>
                </a:solidFill>
                <a:ea typeface="仿宋_GB2312" panose="02010609030101010101" pitchFamily="49" charset="-122"/>
              </a:rPr>
              <a:t>  </a:t>
            </a:r>
            <a:r>
              <a:rPr lang="zh-CN" altLang="en-US" sz="2000" dirty="0">
                <a:solidFill>
                  <a:srgbClr val="000000"/>
                </a:solidFill>
                <a:ea typeface="仿宋_GB2312" panose="02010609030101010101" pitchFamily="49" charset="-122"/>
              </a:rPr>
              <a:t>，不需要改变</a:t>
            </a:r>
            <a:r>
              <a:rPr lang="en-US" altLang="zh-CN" sz="2000" i="1" dirty="0">
                <a:solidFill>
                  <a:srgbClr val="000000"/>
                </a:solidFill>
                <a:ea typeface="仿宋_GB2312" panose="02010609030101010101" pitchFamily="49" charset="-122"/>
              </a:rPr>
              <a:t>C</a:t>
            </a:r>
            <a:r>
              <a:rPr lang="en-US" altLang="zh-CN" sz="2000" baseline="-25000" dirty="0">
                <a:solidFill>
                  <a:srgbClr val="000000"/>
                </a:solidFill>
                <a:ea typeface="仿宋_GB2312" panose="02010609030101010101" pitchFamily="49" charset="-122"/>
              </a:rPr>
              <a:t>3</a:t>
            </a:r>
            <a:r>
              <a:rPr lang="zh-CN" altLang="en-US" sz="2000" dirty="0">
                <a:solidFill>
                  <a:srgbClr val="000000"/>
                </a:solidFill>
                <a:ea typeface="仿宋_GB2312" panose="02010609030101010101" pitchFamily="49" charset="-122"/>
              </a:rPr>
              <a:t>。</a:t>
            </a:r>
          </a:p>
        </p:txBody>
      </p:sp>
      <p:sp>
        <p:nvSpPr>
          <p:cNvPr id="10" name="Text Box 29">
            <a:extLst>
              <a:ext uri="{FF2B5EF4-FFF2-40B4-BE49-F238E27FC236}">
                <a16:creationId xmlns:a16="http://schemas.microsoft.com/office/drawing/2014/main" id="{CA94FE10-95D4-4DD4-8C8C-873BA3CCB441}"/>
              </a:ext>
            </a:extLst>
          </p:cNvPr>
          <p:cNvSpPr txBox="1">
            <a:spLocks noChangeArrowheads="1"/>
          </p:cNvSpPr>
          <p:nvPr/>
        </p:nvSpPr>
        <p:spPr bwMode="auto">
          <a:xfrm>
            <a:off x="71438" y="4853228"/>
            <a:ext cx="8842375"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solidFill>
                  <a:srgbClr val="660066"/>
                </a:solidFill>
                <a:ea typeface="仿宋_GB2312" panose="02010609030101010101" pitchFamily="49" charset="-122"/>
              </a:rPr>
              <a:t>Seiler</a:t>
            </a:r>
            <a:r>
              <a:rPr lang="zh-CN" altLang="en-US" sz="2000" dirty="0">
                <a:solidFill>
                  <a:srgbClr val="000000"/>
                </a:solidFill>
                <a:ea typeface="仿宋_GB2312" panose="02010609030101010101" pitchFamily="49" charset="-122"/>
              </a:rPr>
              <a:t>电路特点：</a:t>
            </a:r>
            <a:endParaRPr lang="en-US" altLang="zh-CN" sz="2000" dirty="0">
              <a:solidFill>
                <a:srgbClr val="000000"/>
              </a:solidFill>
              <a:ea typeface="仿宋_GB2312" panose="02010609030101010101" pitchFamily="49" charset="-122"/>
            </a:endParaRPr>
          </a:p>
          <a:p>
            <a:pPr eaLnBrk="1" hangingPunct="1">
              <a:spcBef>
                <a:spcPct val="50000"/>
              </a:spcBef>
              <a:buFontTx/>
              <a:buNone/>
            </a:pPr>
            <a:r>
              <a:rPr lang="zh-CN" altLang="en-US" sz="2000" dirty="0">
                <a:solidFill>
                  <a:srgbClr val="000000"/>
                </a:solidFill>
                <a:ea typeface="仿宋_GB2312" panose="02010609030101010101" pitchFamily="49" charset="-122"/>
              </a:rPr>
              <a:t>（</a:t>
            </a:r>
            <a:r>
              <a:rPr lang="en-US" altLang="zh-CN" sz="2000" dirty="0">
                <a:solidFill>
                  <a:srgbClr val="000000"/>
                </a:solidFill>
                <a:ea typeface="仿宋_GB2312" panose="02010609030101010101" pitchFamily="49" charset="-122"/>
              </a:rPr>
              <a:t>1</a:t>
            </a:r>
            <a:r>
              <a:rPr lang="zh-CN" altLang="en-US" sz="2000" dirty="0">
                <a:solidFill>
                  <a:srgbClr val="000000"/>
                </a:solidFill>
                <a:ea typeface="仿宋_GB2312" panose="02010609030101010101" pitchFamily="49" charset="-122"/>
              </a:rPr>
              <a:t>）频率稳定度高，可调频率范围宽；</a:t>
            </a:r>
            <a:endParaRPr lang="en-US" altLang="zh-CN" sz="2000" dirty="0">
              <a:solidFill>
                <a:srgbClr val="000000"/>
              </a:solidFill>
              <a:ea typeface="仿宋_GB2312" panose="02010609030101010101" pitchFamily="49" charset="-122"/>
            </a:endParaRPr>
          </a:p>
          <a:p>
            <a:pPr eaLnBrk="1" hangingPunct="1">
              <a:spcBef>
                <a:spcPct val="50000"/>
              </a:spcBef>
              <a:buFontTx/>
              <a:buNone/>
            </a:pPr>
            <a:r>
              <a:rPr lang="zh-CN" altLang="en-US" sz="2000" dirty="0">
                <a:solidFill>
                  <a:srgbClr val="000000"/>
                </a:solidFill>
                <a:ea typeface="仿宋_GB2312" panose="02010609030101010101" pitchFamily="49" charset="-122"/>
              </a:rPr>
              <a:t>（</a:t>
            </a:r>
            <a:r>
              <a:rPr lang="en-US" altLang="zh-CN" sz="2000" dirty="0">
                <a:solidFill>
                  <a:srgbClr val="000000"/>
                </a:solidFill>
                <a:ea typeface="仿宋_GB2312" panose="02010609030101010101" pitchFamily="49" charset="-122"/>
              </a:rPr>
              <a:t>2</a:t>
            </a:r>
            <a:r>
              <a:rPr lang="zh-CN" altLang="en-US" sz="2000" dirty="0">
                <a:solidFill>
                  <a:srgbClr val="000000"/>
                </a:solidFill>
                <a:ea typeface="仿宋_GB2312" panose="02010609030101010101" pitchFamily="49" charset="-122"/>
              </a:rPr>
              <a:t>）波段内输出均匀，即输出波形的振幅不随频率改变而变化。</a:t>
            </a:r>
            <a:endParaRPr lang="en-US" altLang="zh-CN" sz="2000" dirty="0">
              <a:solidFill>
                <a:srgbClr val="000000"/>
              </a:solidFill>
              <a:ea typeface="仿宋_GB2312" panose="02010609030101010101" pitchFamily="49" charset="-122"/>
            </a:endParaRPr>
          </a:p>
          <a:p>
            <a:pPr eaLnBrk="1" hangingPunct="1">
              <a:spcBef>
                <a:spcPct val="50000"/>
              </a:spcBef>
              <a:buFontTx/>
              <a:buNone/>
            </a:pPr>
            <a:r>
              <a:rPr lang="zh-CN" altLang="en-US" sz="2000" dirty="0">
                <a:solidFill>
                  <a:srgbClr val="000000"/>
                </a:solidFill>
                <a:ea typeface="仿宋_GB2312" panose="02010609030101010101" pitchFamily="49" charset="-122"/>
              </a:rPr>
              <a:t>所以</a:t>
            </a:r>
            <a:r>
              <a:rPr lang="en-US" altLang="zh-CN" sz="2000" dirty="0">
                <a:solidFill>
                  <a:srgbClr val="660066"/>
                </a:solidFill>
                <a:ea typeface="仿宋_GB2312" panose="02010609030101010101" pitchFamily="49" charset="-122"/>
              </a:rPr>
              <a:t>Seiler</a:t>
            </a:r>
            <a:r>
              <a:rPr lang="zh-CN" altLang="en-US" sz="2000" dirty="0">
                <a:solidFill>
                  <a:srgbClr val="000000"/>
                </a:solidFill>
                <a:ea typeface="仿宋_GB2312" panose="02010609030101010101" pitchFamily="49" charset="-122"/>
              </a:rPr>
              <a:t>电路</a:t>
            </a:r>
            <a:r>
              <a:rPr lang="zh-CN" altLang="en-US" sz="2000" dirty="0">
                <a:solidFill>
                  <a:srgbClr val="660066"/>
                </a:solidFill>
                <a:ea typeface="仿宋_GB2312" panose="02010609030101010101" pitchFamily="49" charset="-122"/>
              </a:rPr>
              <a:t>适合于波段频率振荡器。</a:t>
            </a:r>
          </a:p>
        </p:txBody>
      </p:sp>
      <p:sp>
        <p:nvSpPr>
          <p:cNvPr id="29707" name="Text Box 5">
            <a:extLst>
              <a:ext uri="{FF2B5EF4-FFF2-40B4-BE49-F238E27FC236}">
                <a16:creationId xmlns:a16="http://schemas.microsoft.com/office/drawing/2014/main" id="{CC01D6D4-3396-4797-91C6-A2AD8B95FF17}"/>
              </a:ext>
            </a:extLst>
          </p:cNvPr>
          <p:cNvSpPr txBox="1">
            <a:spLocks noChangeArrowheads="1"/>
          </p:cNvSpPr>
          <p:nvPr/>
        </p:nvSpPr>
        <p:spPr bwMode="auto">
          <a:xfrm>
            <a:off x="5868144" y="1372143"/>
            <a:ext cx="25804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en-US" altLang="zh-CN" sz="2400" b="1" dirty="0">
                <a:solidFill>
                  <a:srgbClr val="00B050"/>
                </a:solidFill>
                <a:ea typeface="仿宋_GB2312" panose="02010609030101010101" pitchFamily="49" charset="-122"/>
              </a:rPr>
              <a:t>P118  </a:t>
            </a:r>
            <a:r>
              <a:rPr lang="zh-CN" altLang="en-US" sz="2400" b="1" dirty="0">
                <a:solidFill>
                  <a:srgbClr val="0000FF"/>
                </a:solidFill>
                <a:ea typeface="仿宋_GB2312" panose="02010609030101010101" pitchFamily="49" charset="-122"/>
              </a:rPr>
              <a:t> </a:t>
            </a:r>
            <a:r>
              <a:rPr lang="en-US" altLang="zh-CN" sz="2400" dirty="0">
                <a:solidFill>
                  <a:srgbClr val="FF0000"/>
                </a:solidFill>
                <a:ea typeface="仿宋_GB2312" panose="02010609030101010101" pitchFamily="49" charset="-122"/>
              </a:rPr>
              <a:t>P121  </a:t>
            </a:r>
            <a:r>
              <a:rPr lang="en-US" altLang="zh-CN" sz="2400" dirty="0">
                <a:solidFill>
                  <a:schemeClr val="accent6"/>
                </a:solidFill>
                <a:ea typeface="仿宋_GB2312" panose="02010609030101010101" pitchFamily="49" charset="-122"/>
              </a:rPr>
              <a:t>P127 </a:t>
            </a:r>
            <a:endParaRPr lang="zh-CN" altLang="en-US" sz="2400" dirty="0">
              <a:solidFill>
                <a:schemeClr val="accent6"/>
              </a:solidFill>
              <a:ea typeface="仿宋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DA5F9A6-C942-4803-A79B-C86585C3AE7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4.5.5 </a:t>
            </a:r>
            <a:r>
              <a:rPr lang="zh-CN" altLang="en-US" sz="2800" b="1" dirty="0">
                <a:solidFill>
                  <a:srgbClr val="0000FF"/>
                </a:solidFill>
                <a:ea typeface="仿宋_GB2312" panose="02010609030101010101" pitchFamily="49" charset="-122"/>
              </a:rPr>
              <a:t>集成振荡器</a:t>
            </a:r>
          </a:p>
        </p:txBody>
      </p:sp>
      <p:sp>
        <p:nvSpPr>
          <p:cNvPr id="31747" name="Rectangle 4">
            <a:extLst>
              <a:ext uri="{FF2B5EF4-FFF2-40B4-BE49-F238E27FC236}">
                <a16:creationId xmlns:a16="http://schemas.microsoft.com/office/drawing/2014/main" id="{31A6B150-E7FB-4985-A237-591215A44754}"/>
              </a:ext>
            </a:extLst>
          </p:cNvPr>
          <p:cNvSpPr>
            <a:spLocks noChangeArrowheads="1"/>
          </p:cNvSpPr>
          <p:nvPr/>
        </p:nvSpPr>
        <p:spPr bwMode="auto">
          <a:xfrm>
            <a:off x="4286250" y="1463675"/>
            <a:ext cx="4606925"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CC3300"/>
                </a:solidFill>
                <a:ea typeface="仿宋_GB2312" panose="02010609030101010101" pitchFamily="49" charset="-122"/>
              </a:rPr>
              <a:t>由</a:t>
            </a:r>
            <a:r>
              <a:rPr lang="en-US" altLang="zh-CN" sz="2400" dirty="0">
                <a:solidFill>
                  <a:srgbClr val="CC3300"/>
                </a:solidFill>
                <a:ea typeface="仿宋_GB2312" panose="02010609030101010101" pitchFamily="49" charset="-122"/>
              </a:rPr>
              <a:t>E1648</a:t>
            </a:r>
            <a:r>
              <a:rPr lang="zh-CN" altLang="en-US" sz="2400" dirty="0">
                <a:solidFill>
                  <a:srgbClr val="CC3300"/>
                </a:solidFill>
                <a:ea typeface="仿宋_GB2312" panose="02010609030101010101" pitchFamily="49" charset="-122"/>
              </a:rPr>
              <a:t>加上少量外围元件构成正弦波振荡器，其内部由差分对电路、偏置电路和放大电路组成。输出频率可达</a:t>
            </a:r>
            <a:r>
              <a:rPr lang="en-US" altLang="zh-CN" sz="2400" dirty="0">
                <a:solidFill>
                  <a:srgbClr val="CC3300"/>
                </a:solidFill>
                <a:ea typeface="仿宋_GB2312" panose="02010609030101010101" pitchFamily="49" charset="-122"/>
              </a:rPr>
              <a:t>225MHz</a:t>
            </a:r>
            <a:r>
              <a:rPr lang="zh-CN" altLang="en-US" sz="2400" dirty="0">
                <a:solidFill>
                  <a:srgbClr val="CC3300"/>
                </a:solidFill>
                <a:ea typeface="仿宋_GB2312" panose="02010609030101010101" pitchFamily="49" charset="-122"/>
              </a:rPr>
              <a:t>，输出峰峰电压可达到</a:t>
            </a:r>
            <a:r>
              <a:rPr lang="en-US" altLang="zh-CN" sz="2400" dirty="0">
                <a:solidFill>
                  <a:srgbClr val="CC3300"/>
                </a:solidFill>
                <a:ea typeface="仿宋_GB2312" panose="02010609030101010101" pitchFamily="49" charset="-122"/>
              </a:rPr>
              <a:t>750mV</a:t>
            </a:r>
            <a:r>
              <a:rPr lang="zh-CN" altLang="en-US" sz="2400" dirty="0">
                <a:solidFill>
                  <a:srgbClr val="CC3300"/>
                </a:solidFill>
                <a:ea typeface="仿宋_GB2312" panose="02010609030101010101" pitchFamily="49" charset="-122"/>
              </a:rPr>
              <a:t>。</a:t>
            </a:r>
          </a:p>
        </p:txBody>
      </p:sp>
      <p:graphicFrame>
        <p:nvGraphicFramePr>
          <p:cNvPr id="31748" name="Object 5">
            <a:extLst>
              <a:ext uri="{FF2B5EF4-FFF2-40B4-BE49-F238E27FC236}">
                <a16:creationId xmlns:a16="http://schemas.microsoft.com/office/drawing/2014/main" id="{76BEB493-BC3F-4EA0-9B68-C466BF68D19E}"/>
              </a:ext>
            </a:extLst>
          </p:cNvPr>
          <p:cNvGraphicFramePr>
            <a:graphicFrameLocks noChangeAspect="1"/>
          </p:cNvGraphicFramePr>
          <p:nvPr>
            <p:extLst>
              <p:ext uri="{D42A27DB-BD31-4B8C-83A1-F6EECF244321}">
                <p14:modId xmlns:p14="http://schemas.microsoft.com/office/powerpoint/2010/main" val="490192317"/>
              </p:ext>
            </p:extLst>
          </p:nvPr>
        </p:nvGraphicFramePr>
        <p:xfrm>
          <a:off x="611560" y="612801"/>
          <a:ext cx="3465512" cy="3805238"/>
        </p:xfrm>
        <a:graphic>
          <a:graphicData uri="http://schemas.openxmlformats.org/presentationml/2006/ole">
            <mc:AlternateContent xmlns:mc="http://schemas.openxmlformats.org/markup-compatibility/2006">
              <mc:Choice xmlns:v="urn:schemas-microsoft-com:vml" Requires="v">
                <p:oleObj spid="_x0000_s32109" name="SmartDraw" r:id="rId4" imgW="2753868" imgH="3022092" progId="">
                  <p:embed/>
                </p:oleObj>
              </mc:Choice>
              <mc:Fallback>
                <p:oleObj name="SmartDraw" r:id="rId4" imgW="2753868" imgH="3022092"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612801"/>
                        <a:ext cx="3465512" cy="3805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9" name="Object 6">
            <a:extLst>
              <a:ext uri="{FF2B5EF4-FFF2-40B4-BE49-F238E27FC236}">
                <a16:creationId xmlns:a16="http://schemas.microsoft.com/office/drawing/2014/main" id="{8828D233-38EE-42D4-8592-80845669FF4B}"/>
              </a:ext>
            </a:extLst>
          </p:cNvPr>
          <p:cNvGraphicFramePr>
            <a:graphicFrameLocks noChangeAspect="1"/>
          </p:cNvGraphicFramePr>
          <p:nvPr>
            <p:extLst>
              <p:ext uri="{D42A27DB-BD31-4B8C-83A1-F6EECF244321}">
                <p14:modId xmlns:p14="http://schemas.microsoft.com/office/powerpoint/2010/main" val="4002235027"/>
              </p:ext>
            </p:extLst>
          </p:nvPr>
        </p:nvGraphicFramePr>
        <p:xfrm>
          <a:off x="5292080" y="3563151"/>
          <a:ext cx="1833563" cy="930275"/>
        </p:xfrm>
        <a:graphic>
          <a:graphicData uri="http://schemas.openxmlformats.org/presentationml/2006/ole">
            <mc:AlternateContent xmlns:mc="http://schemas.openxmlformats.org/markup-compatibility/2006">
              <mc:Choice xmlns:v="urn:schemas-microsoft-com:vml" Requires="v">
                <p:oleObj spid="_x0000_s32110" name="公式" r:id="rId6" imgW="746671" imgH="342900" progId="Equation.3">
                  <p:embed/>
                </p:oleObj>
              </mc:Choice>
              <mc:Fallback>
                <p:oleObj name="公式" r:id="rId6" imgW="746671" imgH="3429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080" y="3563151"/>
                        <a:ext cx="1833563" cy="930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2">
            <a:extLst>
              <a:ext uri="{FF2B5EF4-FFF2-40B4-BE49-F238E27FC236}">
                <a16:creationId xmlns:a16="http://schemas.microsoft.com/office/drawing/2014/main" id="{682C8273-5104-4704-9A90-F834E243F78E}"/>
              </a:ext>
            </a:extLst>
          </p:cNvPr>
          <p:cNvSpPr txBox="1">
            <a:spLocks noChangeArrowheads="1"/>
          </p:cNvSpPr>
          <p:nvPr/>
        </p:nvSpPr>
        <p:spPr bwMode="auto">
          <a:xfrm>
            <a:off x="306303" y="5426117"/>
            <a:ext cx="3143250" cy="381000"/>
          </a:xfrm>
          <a:prstGeom prst="rect">
            <a:avLst/>
          </a:prstGeom>
          <a:noFill/>
          <a:ln w="9525">
            <a:noFill/>
            <a:miter lim="800000"/>
            <a:headEnd/>
            <a:tailEnd/>
          </a:ln>
        </p:spPr>
        <p:txBody>
          <a:bodyPr anchor="ctr"/>
          <a:lstStyle/>
          <a:p>
            <a:pPr eaLnBrk="1" hangingPunct="1">
              <a:defRPr/>
            </a:pPr>
            <a:r>
              <a:rPr lang="en-US" altLang="zh-CN" kern="0" dirty="0">
                <a:solidFill>
                  <a:srgbClr val="660066"/>
                </a:solidFill>
                <a:latin typeface="+mj-lt"/>
                <a:ea typeface="仿宋_GB2312" pitchFamily="49" charset="-122"/>
                <a:cs typeface="+mj-cs"/>
                <a:hlinkClick r:id="rId8" action="ppaction://hlinkfile">
                  <a:extLst>
                    <a:ext uri="{A12FA001-AC4F-418D-AE19-62706E023703}">
                      <ahyp:hlinkClr xmlns:ahyp="http://schemas.microsoft.com/office/drawing/2018/hyperlinkcolor" val="tx"/>
                    </a:ext>
                  </a:extLst>
                </a:hlinkClick>
              </a:rPr>
              <a:t>Datasheet of 1648</a:t>
            </a:r>
            <a:endParaRPr lang="zh-CN" altLang="en-US" kern="0" dirty="0">
              <a:solidFill>
                <a:srgbClr val="660066"/>
              </a:solidFill>
              <a:latin typeface="+mj-lt"/>
              <a:ea typeface="仿宋_GB2312" pitchFamily="49" charset="-122"/>
              <a:cs typeface="+mj-cs"/>
            </a:endParaRPr>
          </a:p>
        </p:txBody>
      </p:sp>
      <p:sp>
        <p:nvSpPr>
          <p:cNvPr id="7" name="Rectangle 2">
            <a:extLst>
              <a:ext uri="{FF2B5EF4-FFF2-40B4-BE49-F238E27FC236}">
                <a16:creationId xmlns:a16="http://schemas.microsoft.com/office/drawing/2014/main" id="{7F6190C4-2517-4A41-B2F5-0204CA38F2FD}"/>
              </a:ext>
            </a:extLst>
          </p:cNvPr>
          <p:cNvSpPr txBox="1">
            <a:spLocks noChangeArrowheads="1"/>
          </p:cNvSpPr>
          <p:nvPr/>
        </p:nvSpPr>
        <p:spPr bwMode="auto">
          <a:xfrm>
            <a:off x="228600" y="5796107"/>
            <a:ext cx="4643437" cy="381000"/>
          </a:xfrm>
          <a:prstGeom prst="rect">
            <a:avLst/>
          </a:prstGeom>
          <a:noFill/>
          <a:ln w="9525">
            <a:noFill/>
            <a:miter lim="800000"/>
            <a:headEnd/>
            <a:tailEnd/>
          </a:ln>
        </p:spPr>
        <p:txBody>
          <a:bodyPr anchor="ctr"/>
          <a:lstStyle/>
          <a:p>
            <a:pPr eaLnBrk="1" hangingPunct="1">
              <a:defRPr/>
            </a:pPr>
            <a:r>
              <a:rPr lang="en-US" altLang="zh-CN" kern="0" dirty="0">
                <a:solidFill>
                  <a:srgbClr val="660066"/>
                </a:solidFill>
                <a:latin typeface="+mj-lt"/>
                <a:ea typeface="仿宋_GB2312" pitchFamily="49" charset="-122"/>
                <a:cs typeface="+mj-cs"/>
                <a:hlinkClick r:id="rId9" action="ppaction://hlinkfile">
                  <a:extLst>
                    <a:ext uri="{A12FA001-AC4F-418D-AE19-62706E023703}">
                      <ahyp:hlinkClr xmlns:ahyp="http://schemas.microsoft.com/office/drawing/2018/hyperlinkcolor" val="tx"/>
                    </a:ext>
                  </a:extLst>
                </a:hlinkClick>
              </a:rPr>
              <a:t>Datasheet of another one</a:t>
            </a:r>
            <a:endParaRPr lang="zh-CN" altLang="en-US" kern="0" dirty="0">
              <a:solidFill>
                <a:srgbClr val="660066"/>
              </a:solidFill>
              <a:latin typeface="+mj-lt"/>
              <a:ea typeface="仿宋_GB2312" pitchFamily="49" charset="-122"/>
              <a:cs typeface="+mj-cs"/>
            </a:endParaRPr>
          </a:p>
        </p:txBody>
      </p:sp>
      <p:sp>
        <p:nvSpPr>
          <p:cNvPr id="8" name="Rectangle 2">
            <a:extLst>
              <a:ext uri="{FF2B5EF4-FFF2-40B4-BE49-F238E27FC236}">
                <a16:creationId xmlns:a16="http://schemas.microsoft.com/office/drawing/2014/main" id="{A21825A3-2F02-497A-A55F-2B56A3C3C151}"/>
              </a:ext>
            </a:extLst>
          </p:cNvPr>
          <p:cNvSpPr txBox="1">
            <a:spLocks noChangeArrowheads="1"/>
          </p:cNvSpPr>
          <p:nvPr/>
        </p:nvSpPr>
        <p:spPr bwMode="auto">
          <a:xfrm>
            <a:off x="306303" y="6226710"/>
            <a:ext cx="3143250" cy="381000"/>
          </a:xfrm>
          <a:prstGeom prst="rect">
            <a:avLst/>
          </a:prstGeom>
          <a:noFill/>
          <a:ln w="9525">
            <a:noFill/>
            <a:miter lim="800000"/>
            <a:headEnd/>
            <a:tailEnd/>
          </a:ln>
        </p:spPr>
        <p:txBody>
          <a:bodyPr anchor="ctr"/>
          <a:lstStyle/>
          <a:p>
            <a:pPr eaLnBrk="1" hangingPunct="1">
              <a:defRPr/>
            </a:pPr>
            <a:r>
              <a:rPr lang="en-US" altLang="zh-CN" kern="0" dirty="0">
                <a:solidFill>
                  <a:srgbClr val="660066"/>
                </a:solidFill>
                <a:latin typeface="+mj-lt"/>
                <a:ea typeface="仿宋_GB2312" pitchFamily="49" charset="-122"/>
                <a:cs typeface="+mj-cs"/>
                <a:hlinkClick r:id="rId10" action="ppaction://hlinkfile">
                  <a:extLst>
                    <a:ext uri="{A12FA001-AC4F-418D-AE19-62706E023703}">
                      <ahyp:hlinkClr xmlns:ahyp="http://schemas.microsoft.com/office/drawing/2018/hyperlinkcolor" val="tx"/>
                    </a:ext>
                  </a:extLst>
                </a:hlinkClick>
              </a:rPr>
              <a:t>An ARM datasheet</a:t>
            </a:r>
            <a:endParaRPr lang="zh-CN" altLang="en-US" kern="0" dirty="0">
              <a:solidFill>
                <a:srgbClr val="660066"/>
              </a:solidFill>
              <a:latin typeface="+mj-lt"/>
              <a:ea typeface="仿宋_GB2312" pitchFamily="49" charset="-122"/>
              <a:cs typeface="+mj-cs"/>
            </a:endParaRPr>
          </a:p>
        </p:txBody>
      </p:sp>
      <p:sp>
        <p:nvSpPr>
          <p:cNvPr id="9" name="Rectangle 4">
            <a:extLst>
              <a:ext uri="{FF2B5EF4-FFF2-40B4-BE49-F238E27FC236}">
                <a16:creationId xmlns:a16="http://schemas.microsoft.com/office/drawing/2014/main" id="{05993793-ADA3-4E23-80FC-1226DD406271}"/>
              </a:ext>
            </a:extLst>
          </p:cNvPr>
          <p:cNvSpPr>
            <a:spLocks noChangeArrowheads="1"/>
          </p:cNvSpPr>
          <p:nvPr/>
        </p:nvSpPr>
        <p:spPr bwMode="auto">
          <a:xfrm>
            <a:off x="323528" y="4627578"/>
            <a:ext cx="5472608" cy="76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a:buFontTx/>
              <a:buNone/>
            </a:pPr>
            <a:r>
              <a:rPr lang="zh-CN" altLang="en-US" sz="2400" dirty="0">
                <a:solidFill>
                  <a:srgbClr val="CC3300"/>
                </a:solidFill>
                <a:ea typeface="仿宋_GB2312" panose="02010609030101010101" pitchFamily="49" charset="-122"/>
              </a:rPr>
              <a:t>硬件电路研发必须要读芯片的</a:t>
            </a:r>
            <a:r>
              <a:rPr lang="en-US" altLang="zh-CN" sz="2400" dirty="0">
                <a:solidFill>
                  <a:srgbClr val="CC3300"/>
                </a:solidFill>
                <a:ea typeface="仿宋_GB2312" panose="02010609030101010101" pitchFamily="49" charset="-122"/>
              </a:rPr>
              <a:t>Datasheet</a:t>
            </a:r>
            <a:r>
              <a:rPr lang="zh-CN" altLang="en-US" sz="2400" dirty="0">
                <a:solidFill>
                  <a:srgbClr val="CC3300"/>
                </a:solidFill>
                <a:ea typeface="仿宋_GB2312" panose="02010609030101010101" pitchFamily="49" charset="-122"/>
              </a:rPr>
              <a:t>，加强理解，再看下面三个示例：</a:t>
            </a:r>
          </a:p>
        </p:txBody>
      </p:sp>
      <p:sp>
        <p:nvSpPr>
          <p:cNvPr id="11" name="Rectangle 4">
            <a:extLst>
              <a:ext uri="{FF2B5EF4-FFF2-40B4-BE49-F238E27FC236}">
                <a16:creationId xmlns:a16="http://schemas.microsoft.com/office/drawing/2014/main" id="{A7A7167E-D00C-42D5-8BFF-5C0ACE7B656E}"/>
              </a:ext>
            </a:extLst>
          </p:cNvPr>
          <p:cNvSpPr>
            <a:spLocks noChangeArrowheads="1"/>
          </p:cNvSpPr>
          <p:nvPr/>
        </p:nvSpPr>
        <p:spPr bwMode="auto">
          <a:xfrm>
            <a:off x="4286251" y="5665203"/>
            <a:ext cx="4857750" cy="98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534988">
              <a:buNone/>
            </a:pPr>
            <a:r>
              <a:rPr lang="zh-CN" altLang="en-US" sz="2000" dirty="0">
                <a:solidFill>
                  <a:srgbClr val="0000FF"/>
                </a:solidFill>
                <a:ea typeface="仿宋_GB2312" panose="02010609030101010101" pitchFamily="49" charset="-122"/>
              </a:rPr>
              <a:t>平时要多读芯片的</a:t>
            </a:r>
            <a:r>
              <a:rPr lang="en-US" altLang="zh-CN" sz="2000" dirty="0">
                <a:solidFill>
                  <a:srgbClr val="0000FF"/>
                </a:solidFill>
                <a:ea typeface="仿宋_GB2312" panose="02010609030101010101" pitchFamily="49" charset="-122"/>
              </a:rPr>
              <a:t>Datasheet</a:t>
            </a:r>
            <a:r>
              <a:rPr lang="zh-CN" altLang="en-US" sz="2000" dirty="0">
                <a:solidFill>
                  <a:srgbClr val="0000FF"/>
                </a:solidFill>
                <a:ea typeface="仿宋_GB2312" panose="02010609030101010101" pitchFamily="49" charset="-122"/>
              </a:rPr>
              <a:t>，尤其是新产品芯片的资料，做好知识积累，逐步养成终身学习的习惯。</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7162440-EC17-4264-8AEB-3E63B3478720}"/>
              </a:ext>
            </a:extLst>
          </p:cNvPr>
          <p:cNvSpPr>
            <a:spLocks noGrp="1" noChangeArrowheads="1"/>
          </p:cNvSpPr>
          <p:nvPr>
            <p:ph type="title" idx="4294967295"/>
          </p:nvPr>
        </p:nvSpPr>
        <p:spPr>
          <a:xfrm>
            <a:off x="228600" y="228600"/>
            <a:ext cx="8520113" cy="381000"/>
          </a:xfrm>
        </p:spPr>
        <p:txBody>
          <a:bodyPr/>
          <a:lstStyle/>
          <a:p>
            <a:pPr algn="l" eaLnBrk="1" hangingPunct="1"/>
            <a:r>
              <a:rPr lang="en-US" altLang="zh-CN" sz="2800" b="1" dirty="0">
                <a:solidFill>
                  <a:srgbClr val="0000FF"/>
                </a:solidFill>
                <a:ea typeface="仿宋_GB2312" panose="02010609030101010101" pitchFamily="49" charset="-122"/>
              </a:rPr>
              <a:t>4.5 </a:t>
            </a:r>
            <a:r>
              <a:rPr lang="zh-CN" altLang="en-US" sz="2800" b="1" dirty="0">
                <a:solidFill>
                  <a:srgbClr val="0000FF"/>
                </a:solidFill>
                <a:ea typeface="仿宋_GB2312" panose="02010609030101010101" pitchFamily="49" charset="-122"/>
              </a:rPr>
              <a:t>振荡器频率稳定度及稳频方法 </a:t>
            </a: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P118 </a:t>
            </a:r>
            <a:r>
              <a:rPr lang="en-US" altLang="zh-CN" sz="2800" b="1" dirty="0">
                <a:solidFill>
                  <a:srgbClr val="FF0000"/>
                </a:solidFill>
                <a:ea typeface="仿宋_GB2312" panose="02010609030101010101" pitchFamily="49" charset="-122"/>
              </a:rPr>
              <a:t>P121</a:t>
            </a:r>
            <a:r>
              <a:rPr lang="en-US" altLang="zh-CN" sz="2800" b="1" dirty="0">
                <a:solidFill>
                  <a:srgbClr val="0000FF"/>
                </a:solidFill>
                <a:ea typeface="仿宋_GB2312" panose="02010609030101010101" pitchFamily="49" charset="-122"/>
              </a:rPr>
              <a:t>      </a:t>
            </a:r>
            <a:r>
              <a:rPr lang="zh-CN" altLang="en-US" sz="2800" b="1" dirty="0">
                <a:solidFill>
                  <a:srgbClr val="0000FF"/>
                </a:solidFill>
                <a:ea typeface="仿宋_GB2312" panose="02010609030101010101" pitchFamily="49" charset="-122"/>
              </a:rPr>
              <a:t> </a:t>
            </a:r>
            <a:r>
              <a:rPr lang="en-US" altLang="zh-CN" sz="2800" b="1" dirty="0">
                <a:solidFill>
                  <a:srgbClr val="0000FF"/>
                </a:solidFill>
                <a:ea typeface="仿宋_GB2312" panose="02010609030101010101" pitchFamily="49" charset="-122"/>
              </a:rPr>
              <a:t>P128</a:t>
            </a:r>
            <a:endParaRPr lang="zh-CN" altLang="en-US" sz="2800" b="1" dirty="0">
              <a:solidFill>
                <a:srgbClr val="0000FF"/>
              </a:solidFill>
              <a:ea typeface="仿宋_GB2312" panose="02010609030101010101" pitchFamily="49" charset="-122"/>
            </a:endParaRPr>
          </a:p>
        </p:txBody>
      </p:sp>
      <p:sp>
        <p:nvSpPr>
          <p:cNvPr id="33795" name="Rectangle 4">
            <a:extLst>
              <a:ext uri="{FF2B5EF4-FFF2-40B4-BE49-F238E27FC236}">
                <a16:creationId xmlns:a16="http://schemas.microsoft.com/office/drawing/2014/main" id="{27F87C8D-72DF-41DB-BF97-F47124F0871B}"/>
              </a:ext>
            </a:extLst>
          </p:cNvPr>
          <p:cNvSpPr>
            <a:spLocks noChangeArrowheads="1"/>
          </p:cNvSpPr>
          <p:nvPr/>
        </p:nvSpPr>
        <p:spPr bwMode="auto">
          <a:xfrm>
            <a:off x="90488" y="695325"/>
            <a:ext cx="8820150"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34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仿宋_GB2312" panose="02010609030101010101" pitchFamily="49" charset="-122"/>
                <a:ea typeface="仿宋_GB2312" panose="02010609030101010101" pitchFamily="49" charset="-122"/>
              </a:rPr>
              <a:t>频率稳定度是振荡器十分重要的指标。通信时，双方的频率都十分准确和稳定，联络时不用呼叫和寻找，开机就可收发。</a:t>
            </a:r>
          </a:p>
          <a:p>
            <a:pPr>
              <a:buFontTx/>
              <a:buNone/>
            </a:pPr>
            <a:r>
              <a:rPr lang="zh-CN" altLang="en-US" sz="2400" dirty="0">
                <a:solidFill>
                  <a:srgbClr val="660066"/>
                </a:solidFill>
                <a:latin typeface="仿宋_GB2312" panose="02010609030101010101" pitchFamily="49" charset="-122"/>
                <a:ea typeface="仿宋_GB2312" panose="02010609030101010101" pitchFamily="49" charset="-122"/>
              </a:rPr>
              <a:t>否则</a:t>
            </a:r>
            <a:r>
              <a:rPr lang="en-US" altLang="zh-CN" sz="2400" dirty="0">
                <a:solidFill>
                  <a:srgbClr val="660066"/>
                </a:solidFill>
                <a:ea typeface="仿宋_GB2312" panose="02010609030101010101" pitchFamily="49" charset="-122"/>
              </a:rPr>
              <a:t>…</a:t>
            </a:r>
            <a:endParaRPr lang="en-US" altLang="zh-CN" sz="2400" dirty="0">
              <a:solidFill>
                <a:srgbClr val="660066"/>
              </a:solidFill>
              <a:latin typeface="仿宋_GB2312" panose="02010609030101010101" pitchFamily="49" charset="-122"/>
              <a:ea typeface="仿宋_GB2312" panose="02010609030101010101" pitchFamily="49" charset="-122"/>
            </a:endParaRPr>
          </a:p>
        </p:txBody>
      </p:sp>
      <p:sp>
        <p:nvSpPr>
          <p:cNvPr id="33796" name="Rectangle 5">
            <a:extLst>
              <a:ext uri="{FF2B5EF4-FFF2-40B4-BE49-F238E27FC236}">
                <a16:creationId xmlns:a16="http://schemas.microsoft.com/office/drawing/2014/main" id="{485B1373-2083-4D1B-8712-817475C32319}"/>
              </a:ext>
            </a:extLst>
          </p:cNvPr>
          <p:cNvSpPr>
            <a:spLocks noChangeArrowheads="1"/>
          </p:cNvSpPr>
          <p:nvPr/>
        </p:nvSpPr>
        <p:spPr bwMode="auto">
          <a:xfrm>
            <a:off x="-7938" y="1843088"/>
            <a:ext cx="63230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dirty="0">
                <a:solidFill>
                  <a:srgbClr val="0000FF"/>
                </a:solidFill>
                <a:ea typeface="仿宋_GB2312" panose="02010609030101010101" pitchFamily="49" charset="-122"/>
              </a:rPr>
              <a:t>4.5.1 </a:t>
            </a:r>
            <a:r>
              <a:rPr lang="zh-CN" altLang="en-US" sz="2800" dirty="0">
                <a:solidFill>
                  <a:srgbClr val="0000FF"/>
                </a:solidFill>
                <a:ea typeface="仿宋_GB2312" panose="02010609030101010101" pitchFamily="49" charset="-122"/>
              </a:rPr>
              <a:t>频率稳定度 </a:t>
            </a: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P118    </a:t>
            </a:r>
            <a:r>
              <a:rPr lang="en-US" altLang="zh-CN" sz="2800" dirty="0">
                <a:solidFill>
                  <a:srgbClr val="FF0000"/>
                </a:solidFill>
                <a:ea typeface="仿宋_GB2312" panose="02010609030101010101" pitchFamily="49" charset="-122"/>
              </a:rPr>
              <a:t>P121  </a:t>
            </a:r>
            <a:r>
              <a:rPr lang="en-US" altLang="zh-CN" sz="2800" dirty="0">
                <a:solidFill>
                  <a:srgbClr val="0000FF"/>
                </a:solidFill>
                <a:ea typeface="仿宋_GB2312" panose="02010609030101010101" pitchFamily="49" charset="-122"/>
              </a:rPr>
              <a:t>    </a:t>
            </a:r>
            <a:r>
              <a:rPr lang="zh-CN" altLang="en-US" sz="2800" dirty="0">
                <a:solidFill>
                  <a:srgbClr val="0000FF"/>
                </a:solidFill>
                <a:ea typeface="仿宋_GB2312" panose="02010609030101010101" pitchFamily="49" charset="-122"/>
              </a:rPr>
              <a:t> </a:t>
            </a:r>
            <a:r>
              <a:rPr lang="en-US" altLang="zh-CN" sz="2800" dirty="0">
                <a:solidFill>
                  <a:srgbClr val="0000FF"/>
                </a:solidFill>
                <a:ea typeface="仿宋_GB2312" panose="02010609030101010101" pitchFamily="49" charset="-122"/>
              </a:rPr>
              <a:t>P128</a:t>
            </a:r>
            <a:endParaRPr lang="zh-CN" altLang="en-US" sz="2800" dirty="0">
              <a:solidFill>
                <a:srgbClr val="0000FF"/>
              </a:solidFill>
              <a:ea typeface="仿宋_GB2312" panose="02010609030101010101" pitchFamily="49" charset="-122"/>
            </a:endParaRPr>
          </a:p>
        </p:txBody>
      </p:sp>
      <p:sp>
        <p:nvSpPr>
          <p:cNvPr id="33797" name="Text Box 7">
            <a:extLst>
              <a:ext uri="{FF2B5EF4-FFF2-40B4-BE49-F238E27FC236}">
                <a16:creationId xmlns:a16="http://schemas.microsoft.com/office/drawing/2014/main" id="{5FEEE3FB-27CD-45DC-8DFB-41708BE80E6B}"/>
              </a:ext>
            </a:extLst>
          </p:cNvPr>
          <p:cNvSpPr txBox="1">
            <a:spLocks noChangeArrowheads="1"/>
          </p:cNvSpPr>
          <p:nvPr/>
        </p:nvSpPr>
        <p:spPr bwMode="auto">
          <a:xfrm>
            <a:off x="539750" y="2271713"/>
            <a:ext cx="7705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FF"/>
                </a:solidFill>
                <a:ea typeface="仿宋_GB2312" panose="02010609030101010101" pitchFamily="49" charset="-122"/>
              </a:rPr>
              <a:t>频率准确度</a:t>
            </a:r>
            <a:r>
              <a:rPr lang="zh-CN" altLang="en-US" sz="2400" dirty="0">
                <a:solidFill>
                  <a:srgbClr val="000000"/>
                </a:solidFill>
                <a:ea typeface="仿宋_GB2312" panose="02010609030101010101" pitchFamily="49" charset="-122"/>
              </a:rPr>
              <a:t>分为</a:t>
            </a:r>
            <a:r>
              <a:rPr lang="zh-CN" altLang="en-US" sz="2400" dirty="0">
                <a:solidFill>
                  <a:srgbClr val="0000FF"/>
                </a:solidFill>
                <a:ea typeface="仿宋_GB2312" panose="02010609030101010101" pitchFamily="49" charset="-122"/>
              </a:rPr>
              <a:t>绝对</a:t>
            </a:r>
            <a:r>
              <a:rPr lang="zh-CN" altLang="en-US" sz="2400" dirty="0">
                <a:solidFill>
                  <a:srgbClr val="000000"/>
                </a:solidFill>
                <a:ea typeface="仿宋_GB2312" panose="02010609030101010101" pitchFamily="49" charset="-122"/>
              </a:rPr>
              <a:t>频率准确度和</a:t>
            </a:r>
            <a:r>
              <a:rPr lang="zh-CN" altLang="en-US" sz="2400" dirty="0">
                <a:solidFill>
                  <a:srgbClr val="0000FF"/>
                </a:solidFill>
                <a:ea typeface="仿宋_GB2312" panose="02010609030101010101" pitchFamily="49" charset="-122"/>
              </a:rPr>
              <a:t>相对</a:t>
            </a:r>
            <a:r>
              <a:rPr lang="zh-CN" altLang="en-US" sz="2400" dirty="0">
                <a:solidFill>
                  <a:srgbClr val="000000"/>
                </a:solidFill>
                <a:ea typeface="仿宋_GB2312" panose="02010609030101010101" pitchFamily="49" charset="-122"/>
              </a:rPr>
              <a:t>频率准确度。</a:t>
            </a:r>
          </a:p>
        </p:txBody>
      </p:sp>
      <p:sp>
        <p:nvSpPr>
          <p:cNvPr id="33798" name="Rectangle 8">
            <a:extLst>
              <a:ext uri="{FF2B5EF4-FFF2-40B4-BE49-F238E27FC236}">
                <a16:creationId xmlns:a16="http://schemas.microsoft.com/office/drawing/2014/main" id="{5BBD85B3-5F58-467B-B03F-05D2A34C02A5}"/>
              </a:ext>
            </a:extLst>
          </p:cNvPr>
          <p:cNvSpPr>
            <a:spLocks noChangeArrowheads="1"/>
          </p:cNvSpPr>
          <p:nvPr/>
        </p:nvSpPr>
        <p:spPr bwMode="auto">
          <a:xfrm>
            <a:off x="93663" y="4341813"/>
            <a:ext cx="4752975"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00"/>
                </a:solidFill>
                <a:ea typeface="仿宋_GB2312" panose="02010609030101010101" pitchFamily="49" charset="-122"/>
              </a:rPr>
              <a:t>例： </a:t>
            </a:r>
            <a:r>
              <a:rPr lang="en-US" altLang="zh-CN" sz="2400" i="1" dirty="0">
                <a:solidFill>
                  <a:srgbClr val="000000"/>
                </a:solidFill>
                <a:ea typeface="仿宋_GB2312" panose="02010609030101010101" pitchFamily="49" charset="-122"/>
                <a:sym typeface="Symbol" panose="05050102010706020507" pitchFamily="18" charset="2"/>
              </a:rPr>
              <a:t>f</a:t>
            </a:r>
            <a:r>
              <a:rPr lang="en-US" altLang="zh-CN" sz="2400" baseline="-25000" dirty="0">
                <a:solidFill>
                  <a:srgbClr val="000000"/>
                </a:solidFill>
                <a:ea typeface="仿宋_GB2312" panose="02010609030101010101" pitchFamily="49" charset="-122"/>
                <a:sym typeface="Symbol" panose="05050102010706020507" pitchFamily="18" charset="2"/>
              </a:rPr>
              <a:t>0</a:t>
            </a:r>
            <a:r>
              <a:rPr lang="zh-CN" altLang="en-US" sz="2400" dirty="0">
                <a:solidFill>
                  <a:srgbClr val="000000"/>
                </a:solidFill>
                <a:ea typeface="仿宋_GB2312" panose="02010609030101010101" pitchFamily="49" charset="-122"/>
              </a:rPr>
              <a:t> </a:t>
            </a:r>
            <a:r>
              <a:rPr lang="en-US" altLang="zh-CN" sz="2400" dirty="0">
                <a:solidFill>
                  <a:srgbClr val="000000"/>
                </a:solidFill>
                <a:ea typeface="仿宋_GB2312" panose="02010609030101010101" pitchFamily="49" charset="-122"/>
              </a:rPr>
              <a:t>=5MHz, </a:t>
            </a:r>
            <a:r>
              <a:rPr lang="en-US" altLang="zh-CN" sz="2400" i="1" dirty="0">
                <a:solidFill>
                  <a:srgbClr val="000000"/>
                </a:solidFill>
                <a:ea typeface="仿宋_GB2312" panose="02010609030101010101" pitchFamily="49" charset="-122"/>
                <a:sym typeface="Symbol" panose="05050102010706020507" pitchFamily="18" charset="2"/>
              </a:rPr>
              <a:t>f</a:t>
            </a:r>
            <a:r>
              <a:rPr lang="en-US" altLang="zh-CN" sz="2400" baseline="-25000" dirty="0">
                <a:solidFill>
                  <a:srgbClr val="000000"/>
                </a:solidFill>
                <a:ea typeface="仿宋_GB2312" panose="02010609030101010101" pitchFamily="49" charset="-122"/>
                <a:sym typeface="Symbol" panose="05050102010706020507" pitchFamily="18" charset="2"/>
              </a:rPr>
              <a:t> </a:t>
            </a:r>
            <a:r>
              <a:rPr lang="en-US" altLang="zh-CN" sz="2400" dirty="0">
                <a:solidFill>
                  <a:srgbClr val="000000"/>
                </a:solidFill>
                <a:ea typeface="仿宋_GB2312" panose="02010609030101010101" pitchFamily="49" charset="-122"/>
              </a:rPr>
              <a:t>=4.99995MHz, </a:t>
            </a:r>
            <a:r>
              <a:rPr lang="zh-CN" altLang="en-US" sz="2400" dirty="0">
                <a:solidFill>
                  <a:srgbClr val="000000"/>
                </a:solidFill>
                <a:ea typeface="仿宋_GB2312" panose="02010609030101010101" pitchFamily="49" charset="-122"/>
              </a:rPr>
              <a:t>则</a:t>
            </a:r>
          </a:p>
        </p:txBody>
      </p:sp>
      <p:sp>
        <p:nvSpPr>
          <p:cNvPr id="33799" name="Rectangle 9">
            <a:extLst>
              <a:ext uri="{FF2B5EF4-FFF2-40B4-BE49-F238E27FC236}">
                <a16:creationId xmlns:a16="http://schemas.microsoft.com/office/drawing/2014/main" id="{2F88165A-6B27-4E10-BFEF-C2D439984645}"/>
              </a:ext>
            </a:extLst>
          </p:cNvPr>
          <p:cNvSpPr>
            <a:spLocks noChangeArrowheads="1"/>
          </p:cNvSpPr>
          <p:nvPr/>
        </p:nvSpPr>
        <p:spPr bwMode="auto">
          <a:xfrm>
            <a:off x="569913" y="3768725"/>
            <a:ext cx="61039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i="1" dirty="0">
                <a:solidFill>
                  <a:srgbClr val="000000"/>
                </a:solidFill>
                <a:ea typeface="仿宋_GB2312" panose="02010609030101010101" pitchFamily="49" charset="-122"/>
                <a:sym typeface="Symbol" panose="05050102010706020507" pitchFamily="18" charset="2"/>
              </a:rPr>
              <a:t>f</a:t>
            </a:r>
            <a:r>
              <a:rPr lang="en-US" altLang="zh-CN" sz="2400" baseline="-25000" dirty="0">
                <a:solidFill>
                  <a:srgbClr val="000000"/>
                </a:solidFill>
                <a:ea typeface="仿宋_GB2312" panose="02010609030101010101" pitchFamily="49" charset="-122"/>
                <a:sym typeface="Symbol" panose="05050102010706020507" pitchFamily="18" charset="2"/>
              </a:rPr>
              <a:t>0</a:t>
            </a:r>
            <a:r>
              <a:rPr lang="en-US" altLang="zh-CN" sz="2400" dirty="0">
                <a:solidFill>
                  <a:srgbClr val="000000"/>
                </a:solidFill>
                <a:ea typeface="仿宋_GB2312" panose="02010609030101010101" pitchFamily="49" charset="-122"/>
              </a:rPr>
              <a:t> </a:t>
            </a:r>
            <a:r>
              <a:rPr lang="zh-CN" altLang="en-US" sz="2400" dirty="0">
                <a:solidFill>
                  <a:srgbClr val="000000"/>
                </a:solidFill>
                <a:ea typeface="仿宋_GB2312" panose="02010609030101010101" pitchFamily="49" charset="-122"/>
              </a:rPr>
              <a:t>表示标称频率， </a:t>
            </a:r>
            <a:r>
              <a:rPr lang="en-US" altLang="zh-CN" sz="2400" i="1" dirty="0">
                <a:solidFill>
                  <a:srgbClr val="000000"/>
                </a:solidFill>
                <a:ea typeface="仿宋_GB2312" panose="02010609030101010101" pitchFamily="49" charset="-122"/>
                <a:sym typeface="Symbol" panose="05050102010706020507" pitchFamily="18" charset="2"/>
              </a:rPr>
              <a:t>f  </a:t>
            </a:r>
            <a:r>
              <a:rPr lang="zh-CN" altLang="en-US" sz="2400" dirty="0">
                <a:solidFill>
                  <a:srgbClr val="000000"/>
                </a:solidFill>
                <a:ea typeface="仿宋_GB2312" panose="02010609030101010101" pitchFamily="49" charset="-122"/>
              </a:rPr>
              <a:t>表示实际工作频率</a:t>
            </a:r>
          </a:p>
        </p:txBody>
      </p:sp>
      <p:grpSp>
        <p:nvGrpSpPr>
          <p:cNvPr id="33800" name="Group 13">
            <a:extLst>
              <a:ext uri="{FF2B5EF4-FFF2-40B4-BE49-F238E27FC236}">
                <a16:creationId xmlns:a16="http://schemas.microsoft.com/office/drawing/2014/main" id="{3B9C43EB-3027-4AE0-B5E5-0059AAD71C42}"/>
              </a:ext>
            </a:extLst>
          </p:cNvPr>
          <p:cNvGrpSpPr>
            <a:grpSpLocks/>
          </p:cNvGrpSpPr>
          <p:nvPr/>
        </p:nvGrpSpPr>
        <p:grpSpPr bwMode="auto">
          <a:xfrm>
            <a:off x="611188" y="2565400"/>
            <a:ext cx="4235450" cy="1223963"/>
            <a:chOff x="249" y="1979"/>
            <a:chExt cx="2668" cy="771"/>
          </a:xfrm>
        </p:grpSpPr>
        <p:sp>
          <p:nvSpPr>
            <p:cNvPr id="33808" name="Rectangle 6">
              <a:extLst>
                <a:ext uri="{FF2B5EF4-FFF2-40B4-BE49-F238E27FC236}">
                  <a16:creationId xmlns:a16="http://schemas.microsoft.com/office/drawing/2014/main" id="{FE605220-96F8-4413-A3F3-F592DD2E9478}"/>
                </a:ext>
              </a:extLst>
            </p:cNvPr>
            <p:cNvSpPr>
              <a:spLocks noChangeArrowheads="1"/>
            </p:cNvSpPr>
            <p:nvPr/>
          </p:nvSpPr>
          <p:spPr bwMode="auto">
            <a:xfrm>
              <a:off x="249" y="1979"/>
              <a:ext cx="2450"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00"/>
                  </a:solidFill>
                  <a:ea typeface="仿宋_GB2312" panose="02010609030101010101" pitchFamily="49" charset="-122"/>
                </a:rPr>
                <a:t>绝对频率准确度：</a:t>
              </a:r>
              <a:r>
                <a:rPr lang="zh-CN" altLang="en-US" sz="2400" dirty="0">
                  <a:solidFill>
                    <a:srgbClr val="000000"/>
                  </a:solidFill>
                  <a:ea typeface="仿宋_GB2312" panose="02010609030101010101" pitchFamily="49" charset="-122"/>
                  <a:sym typeface="Symbol" panose="05050102010706020507" pitchFamily="18" charset="2"/>
                </a:rPr>
                <a:t></a:t>
              </a:r>
              <a:r>
                <a:rPr lang="en-US" altLang="zh-CN" sz="2400" i="1" dirty="0">
                  <a:solidFill>
                    <a:srgbClr val="000000"/>
                  </a:solidFill>
                  <a:ea typeface="仿宋_GB2312" panose="02010609030101010101" pitchFamily="49" charset="-122"/>
                  <a:sym typeface="Symbol" panose="05050102010706020507" pitchFamily="18" charset="2"/>
                </a:rPr>
                <a:t>f</a:t>
              </a:r>
              <a:r>
                <a:rPr lang="en-US" altLang="zh-CN" sz="2400" dirty="0">
                  <a:solidFill>
                    <a:srgbClr val="000000"/>
                  </a:solidFill>
                  <a:ea typeface="仿宋_GB2312" panose="02010609030101010101" pitchFamily="49" charset="-122"/>
                  <a:sym typeface="Symbol" panose="05050102010706020507" pitchFamily="18" charset="2"/>
                </a:rPr>
                <a:t>=|</a:t>
              </a:r>
              <a:r>
                <a:rPr lang="en-US" altLang="zh-CN" sz="2400" i="1" dirty="0">
                  <a:solidFill>
                    <a:srgbClr val="000000"/>
                  </a:solidFill>
                  <a:ea typeface="仿宋_GB2312" panose="02010609030101010101" pitchFamily="49" charset="-122"/>
                  <a:sym typeface="Symbol" panose="05050102010706020507" pitchFamily="18" charset="2"/>
                </a:rPr>
                <a:t>f</a:t>
              </a:r>
              <a:r>
                <a:rPr lang="en-US" altLang="zh-CN" sz="2400" dirty="0">
                  <a:solidFill>
                    <a:srgbClr val="000000"/>
                  </a:solidFill>
                  <a:ea typeface="仿宋_GB2312" panose="02010609030101010101" pitchFamily="49" charset="-122"/>
                  <a:sym typeface="Symbol" panose="05050102010706020507" pitchFamily="18" charset="2"/>
                </a:rPr>
                <a:t></a:t>
              </a:r>
              <a:r>
                <a:rPr lang="en-US" altLang="zh-CN" sz="2400" i="1" dirty="0">
                  <a:solidFill>
                    <a:srgbClr val="000000"/>
                  </a:solidFill>
                  <a:ea typeface="仿宋_GB2312" panose="02010609030101010101" pitchFamily="49" charset="-122"/>
                  <a:sym typeface="Symbol" panose="05050102010706020507" pitchFamily="18" charset="2"/>
                </a:rPr>
                <a:t>f</a:t>
              </a:r>
              <a:r>
                <a:rPr lang="en-US" altLang="zh-CN" sz="2400" baseline="-25000" dirty="0">
                  <a:solidFill>
                    <a:srgbClr val="000000"/>
                  </a:solidFill>
                  <a:ea typeface="仿宋_GB2312" panose="02010609030101010101" pitchFamily="49" charset="-122"/>
                  <a:sym typeface="Symbol" panose="05050102010706020507" pitchFamily="18" charset="2"/>
                </a:rPr>
                <a:t>0</a:t>
              </a:r>
              <a:r>
                <a:rPr lang="en-US" altLang="zh-CN" sz="2400" dirty="0">
                  <a:solidFill>
                    <a:srgbClr val="000000"/>
                  </a:solidFill>
                  <a:ea typeface="仿宋_GB2312" panose="02010609030101010101" pitchFamily="49" charset="-122"/>
                  <a:sym typeface="Symbol" panose="05050102010706020507" pitchFamily="18" charset="2"/>
                </a:rPr>
                <a:t>|</a:t>
              </a:r>
              <a:endParaRPr lang="zh-CN" altLang="en-US" sz="2400" dirty="0">
                <a:solidFill>
                  <a:srgbClr val="000000"/>
                </a:solidFill>
                <a:ea typeface="仿宋_GB2312" panose="02010609030101010101" pitchFamily="49" charset="-122"/>
              </a:endParaRPr>
            </a:p>
            <a:p>
              <a:pPr>
                <a:buFontTx/>
                <a:buNone/>
              </a:pPr>
              <a:r>
                <a:rPr lang="zh-CN" altLang="en-US" sz="2400" dirty="0">
                  <a:solidFill>
                    <a:srgbClr val="000000"/>
                  </a:solidFill>
                  <a:ea typeface="仿宋_GB2312" panose="02010609030101010101" pitchFamily="49" charset="-122"/>
                </a:rPr>
                <a:t>相对频率准确度： </a:t>
              </a:r>
            </a:p>
          </p:txBody>
        </p:sp>
        <p:graphicFrame>
          <p:nvGraphicFramePr>
            <p:cNvPr id="33809" name="Object 10">
              <a:extLst>
                <a:ext uri="{FF2B5EF4-FFF2-40B4-BE49-F238E27FC236}">
                  <a16:creationId xmlns:a16="http://schemas.microsoft.com/office/drawing/2014/main" id="{0CAA9BAB-3267-4A76-A606-5FC535987B2C}"/>
                </a:ext>
              </a:extLst>
            </p:cNvPr>
            <p:cNvGraphicFramePr>
              <a:graphicFrameLocks noChangeAspect="1"/>
            </p:cNvGraphicFramePr>
            <p:nvPr/>
          </p:nvGraphicFramePr>
          <p:xfrm>
            <a:off x="1959" y="2279"/>
            <a:ext cx="958" cy="471"/>
          </p:xfrm>
          <a:graphic>
            <a:graphicData uri="http://schemas.openxmlformats.org/presentationml/2006/ole">
              <mc:AlternateContent xmlns:mc="http://schemas.openxmlformats.org/markup-compatibility/2006">
                <mc:Choice xmlns:v="urn:schemas-microsoft-com:vml" Requires="v">
                  <p:oleObj spid="_x0000_s34344" name="Equation" r:id="rId3" imgW="937482" imgH="426615" progId="Equation.DSMT4">
                    <p:embed/>
                  </p:oleObj>
                </mc:Choice>
                <mc:Fallback>
                  <p:oleObj name="Equation" r:id="rId3" imgW="937482" imgH="426615"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 y="2279"/>
                          <a:ext cx="958" cy="47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3801" name="Object 12">
            <a:extLst>
              <a:ext uri="{FF2B5EF4-FFF2-40B4-BE49-F238E27FC236}">
                <a16:creationId xmlns:a16="http://schemas.microsoft.com/office/drawing/2014/main" id="{CB6EA804-CE7B-42C2-98DC-EC4B19EB918D}"/>
              </a:ext>
            </a:extLst>
          </p:cNvPr>
          <p:cNvGraphicFramePr>
            <a:graphicFrameLocks noChangeAspect="1"/>
          </p:cNvGraphicFramePr>
          <p:nvPr/>
        </p:nvGraphicFramePr>
        <p:xfrm>
          <a:off x="4830763" y="4208463"/>
          <a:ext cx="2051050" cy="1093787"/>
        </p:xfrm>
        <a:graphic>
          <a:graphicData uri="http://schemas.openxmlformats.org/presentationml/2006/ole">
            <mc:AlternateContent xmlns:mc="http://schemas.openxmlformats.org/markup-compatibility/2006">
              <mc:Choice xmlns:v="urn:schemas-microsoft-com:vml" Requires="v">
                <p:oleObj spid="_x0000_s34345" name="公式" r:id="rId5" imgW="1204049" imgH="609653" progId="Equation.3">
                  <p:embed/>
                </p:oleObj>
              </mc:Choice>
              <mc:Fallback>
                <p:oleObj name="公式" r:id="rId5" imgW="1204049" imgH="609653"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0763" y="4208463"/>
                        <a:ext cx="2051050" cy="10937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2" name="Rectangle 5">
            <a:extLst>
              <a:ext uri="{FF2B5EF4-FFF2-40B4-BE49-F238E27FC236}">
                <a16:creationId xmlns:a16="http://schemas.microsoft.com/office/drawing/2014/main" id="{ED86271B-EE91-4878-86F3-26EB7DF9D95A}"/>
              </a:ext>
            </a:extLst>
          </p:cNvPr>
          <p:cNvSpPr>
            <a:spLocks noChangeArrowheads="1"/>
          </p:cNvSpPr>
          <p:nvPr/>
        </p:nvSpPr>
        <p:spPr bwMode="auto">
          <a:xfrm>
            <a:off x="4329907" y="2524125"/>
            <a:ext cx="12811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FF0000"/>
                </a:solidFill>
                <a:ea typeface="仿宋_GB2312" panose="02010609030101010101" pitchFamily="49" charset="-122"/>
              </a:rPr>
              <a:t>(5-29)</a:t>
            </a:r>
            <a:endParaRPr lang="zh-CN" altLang="en-US" sz="2400" dirty="0">
              <a:solidFill>
                <a:srgbClr val="FF0000"/>
              </a:solidFill>
              <a:ea typeface="仿宋_GB2312" panose="02010609030101010101" pitchFamily="49" charset="-122"/>
            </a:endParaRPr>
          </a:p>
        </p:txBody>
      </p:sp>
      <p:sp>
        <p:nvSpPr>
          <p:cNvPr id="33803" name="Rectangle 5">
            <a:extLst>
              <a:ext uri="{FF2B5EF4-FFF2-40B4-BE49-F238E27FC236}">
                <a16:creationId xmlns:a16="http://schemas.microsoft.com/office/drawing/2014/main" id="{F128518B-8B8F-4074-8A3C-3D4AF0AA94FA}"/>
              </a:ext>
            </a:extLst>
          </p:cNvPr>
          <p:cNvSpPr>
            <a:spLocks noChangeArrowheads="1"/>
          </p:cNvSpPr>
          <p:nvPr/>
        </p:nvSpPr>
        <p:spPr bwMode="auto">
          <a:xfrm>
            <a:off x="4969606" y="3092450"/>
            <a:ext cx="12811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FF0000"/>
                </a:solidFill>
                <a:ea typeface="仿宋_GB2312" panose="02010609030101010101" pitchFamily="49" charset="-122"/>
              </a:rPr>
              <a:t>(5-30)</a:t>
            </a:r>
            <a:endParaRPr lang="zh-CN" altLang="en-US" sz="2400" dirty="0">
              <a:solidFill>
                <a:srgbClr val="FF0000"/>
              </a:solidFill>
              <a:ea typeface="仿宋_GB2312" panose="02010609030101010101" pitchFamily="49" charset="-122"/>
            </a:endParaRPr>
          </a:p>
        </p:txBody>
      </p:sp>
      <p:sp>
        <p:nvSpPr>
          <p:cNvPr id="33804" name="Rectangle 5">
            <a:extLst>
              <a:ext uri="{FF2B5EF4-FFF2-40B4-BE49-F238E27FC236}">
                <a16:creationId xmlns:a16="http://schemas.microsoft.com/office/drawing/2014/main" id="{54540B59-35CB-4CBC-AB28-99CF4D2A56CA}"/>
              </a:ext>
            </a:extLst>
          </p:cNvPr>
          <p:cNvSpPr>
            <a:spLocks noChangeArrowheads="1"/>
          </p:cNvSpPr>
          <p:nvPr/>
        </p:nvSpPr>
        <p:spPr bwMode="auto">
          <a:xfrm>
            <a:off x="122238" y="5021263"/>
            <a:ext cx="39751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rgbClr val="0000FF"/>
                </a:solidFill>
                <a:ea typeface="仿宋_GB2312" panose="02010609030101010101" pitchFamily="49" charset="-122"/>
              </a:rPr>
              <a:t>频率稳定度 </a:t>
            </a:r>
            <a:r>
              <a:rPr lang="en-US" altLang="zh-CN" sz="2800">
                <a:solidFill>
                  <a:srgbClr val="0000FF"/>
                </a:solidFill>
                <a:ea typeface="仿宋_GB2312" panose="02010609030101010101" pitchFamily="49" charset="-122"/>
              </a:rPr>
              <a:t>:</a:t>
            </a:r>
            <a:endParaRPr lang="zh-CN" altLang="en-US" sz="2800">
              <a:solidFill>
                <a:srgbClr val="0000FF"/>
              </a:solidFill>
              <a:ea typeface="仿宋_GB2312" panose="02010609030101010101" pitchFamily="49" charset="-122"/>
            </a:endParaRPr>
          </a:p>
        </p:txBody>
      </p:sp>
      <p:graphicFrame>
        <p:nvGraphicFramePr>
          <p:cNvPr id="33805" name="Object 10">
            <a:extLst>
              <a:ext uri="{FF2B5EF4-FFF2-40B4-BE49-F238E27FC236}">
                <a16:creationId xmlns:a16="http://schemas.microsoft.com/office/drawing/2014/main" id="{33FBFDC4-977F-4CFD-8B0E-C69503B00C72}"/>
              </a:ext>
            </a:extLst>
          </p:cNvPr>
          <p:cNvGraphicFramePr>
            <a:graphicFrameLocks noChangeAspect="1"/>
          </p:cNvGraphicFramePr>
          <p:nvPr/>
        </p:nvGraphicFramePr>
        <p:xfrm>
          <a:off x="2254250" y="4919663"/>
          <a:ext cx="1366838" cy="766762"/>
        </p:xfrm>
        <a:graphic>
          <a:graphicData uri="http://schemas.openxmlformats.org/presentationml/2006/ole">
            <mc:AlternateContent xmlns:mc="http://schemas.openxmlformats.org/markup-compatibility/2006">
              <mc:Choice xmlns:v="urn:schemas-microsoft-com:vml" Requires="v">
                <p:oleObj spid="_x0000_s34346" name="Equation" r:id="rId7" imgW="830476" imgH="441750" progId="Equation.DSMT4">
                  <p:embed/>
                </p:oleObj>
              </mc:Choice>
              <mc:Fallback>
                <p:oleObj name="Equation" r:id="rId7" imgW="830476" imgH="44175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4250" y="4919663"/>
                        <a:ext cx="1366838" cy="766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6" name="Rectangle 5">
            <a:extLst>
              <a:ext uri="{FF2B5EF4-FFF2-40B4-BE49-F238E27FC236}">
                <a16:creationId xmlns:a16="http://schemas.microsoft.com/office/drawing/2014/main" id="{D6D4B968-421C-470F-BE40-038DB56E5EAE}"/>
              </a:ext>
            </a:extLst>
          </p:cNvPr>
          <p:cNvSpPr>
            <a:spLocks noChangeArrowheads="1"/>
          </p:cNvSpPr>
          <p:nvPr/>
        </p:nvSpPr>
        <p:spPr bwMode="auto">
          <a:xfrm>
            <a:off x="3689350" y="5170488"/>
            <a:ext cx="12811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FF0000"/>
                </a:solidFill>
                <a:ea typeface="仿宋_GB2312" panose="02010609030101010101" pitchFamily="49" charset="-122"/>
              </a:rPr>
              <a:t>(5-31)</a:t>
            </a:r>
            <a:endParaRPr lang="zh-CN" altLang="en-US" sz="2400" dirty="0">
              <a:solidFill>
                <a:srgbClr val="FF0000"/>
              </a:solidFill>
              <a:ea typeface="仿宋_GB2312" panose="02010609030101010101" pitchFamily="49" charset="-122"/>
            </a:endParaRPr>
          </a:p>
        </p:txBody>
      </p:sp>
      <p:sp>
        <p:nvSpPr>
          <p:cNvPr id="33807" name="Rectangle 6">
            <a:extLst>
              <a:ext uri="{FF2B5EF4-FFF2-40B4-BE49-F238E27FC236}">
                <a16:creationId xmlns:a16="http://schemas.microsoft.com/office/drawing/2014/main" id="{CD3DCFB3-8BCA-4328-8220-05A2E9F2C91B}"/>
              </a:ext>
            </a:extLst>
          </p:cNvPr>
          <p:cNvSpPr>
            <a:spLocks noChangeArrowheads="1"/>
          </p:cNvSpPr>
          <p:nvPr/>
        </p:nvSpPr>
        <p:spPr bwMode="auto">
          <a:xfrm>
            <a:off x="1116013" y="5743575"/>
            <a:ext cx="704373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ea typeface="仿宋_GB2312" panose="02010609030101010101" pitchFamily="49" charset="-122"/>
              </a:rPr>
              <a:t>其中</a:t>
            </a:r>
            <a:r>
              <a:rPr lang="zh-CN" altLang="en-US"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t</a:t>
            </a:r>
            <a:r>
              <a:rPr lang="zh-CN" altLang="en-US" sz="2400" dirty="0">
                <a:solidFill>
                  <a:srgbClr val="660066"/>
                </a:solidFill>
                <a:ea typeface="仿宋_GB2312" panose="02010609030101010101" pitchFamily="49" charset="-122"/>
                <a:sym typeface="Symbol" panose="05050102010706020507" pitchFamily="18" charset="2"/>
              </a:rPr>
              <a:t>为时间间隔； </a:t>
            </a:r>
            <a:endParaRPr lang="en-US" altLang="zh-CN" sz="2400" dirty="0">
              <a:solidFill>
                <a:srgbClr val="660066"/>
              </a:solidFill>
              <a:ea typeface="仿宋_GB2312" panose="02010609030101010101" pitchFamily="49" charset="-122"/>
              <a:sym typeface="Symbol" panose="05050102010706020507" pitchFamily="18" charset="2"/>
            </a:endParaRPr>
          </a:p>
          <a:p>
            <a:pPr>
              <a:buFontTx/>
              <a:buNone/>
            </a:pPr>
            <a:r>
              <a:rPr lang="zh-CN" altLang="en-US" sz="2400" dirty="0">
                <a:solidFill>
                  <a:srgbClr val="660066"/>
                </a:solidFill>
                <a:ea typeface="仿宋_GB2312" panose="02010609030101010101" pitchFamily="49" charset="-122"/>
                <a:sym typeface="Symbol" panose="05050102010706020507" pitchFamily="18" charset="2"/>
              </a:rPr>
              <a:t></a:t>
            </a:r>
            <a:r>
              <a:rPr lang="en-US" altLang="zh-CN" sz="2400" i="1" dirty="0" err="1">
                <a:solidFill>
                  <a:srgbClr val="660066"/>
                </a:solidFill>
                <a:ea typeface="仿宋_GB2312" panose="02010609030101010101" pitchFamily="49" charset="-122"/>
                <a:sym typeface="Symbol" panose="05050102010706020507" pitchFamily="18" charset="2"/>
              </a:rPr>
              <a:t>f</a:t>
            </a:r>
            <a:r>
              <a:rPr lang="en-US" altLang="zh-CN" sz="2400" baseline="-25000" dirty="0" err="1">
                <a:solidFill>
                  <a:srgbClr val="660066"/>
                </a:solidFill>
                <a:ea typeface="仿宋_GB2312" panose="02010609030101010101" pitchFamily="49" charset="-122"/>
                <a:sym typeface="Symbol" panose="05050102010706020507" pitchFamily="18" charset="2"/>
              </a:rPr>
              <a:t>max</a:t>
            </a:r>
            <a:r>
              <a:rPr lang="zh-CN" altLang="en-US" sz="2400" dirty="0">
                <a:solidFill>
                  <a:srgbClr val="660066"/>
                </a:solidFill>
                <a:ea typeface="仿宋_GB2312" panose="02010609030101010101" pitchFamily="49" charset="-122"/>
              </a:rPr>
              <a:t>为在</a:t>
            </a:r>
            <a:r>
              <a:rPr lang="zh-CN" altLang="en-US"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t</a:t>
            </a:r>
            <a:r>
              <a:rPr lang="zh-CN" altLang="en-US" sz="2400" dirty="0">
                <a:solidFill>
                  <a:srgbClr val="660066"/>
                </a:solidFill>
                <a:ea typeface="仿宋_GB2312" panose="02010609030101010101" pitchFamily="49" charset="-122"/>
                <a:sym typeface="Symbol" panose="05050102010706020507" pitchFamily="18" charset="2"/>
              </a:rPr>
              <a:t>时间间隔内频率变化的最大量</a:t>
            </a:r>
            <a:r>
              <a:rPr lang="zh-CN" altLang="en-US" sz="2400" dirty="0">
                <a:solidFill>
                  <a:srgbClr val="660066"/>
                </a:solidFill>
                <a:ea typeface="仿宋_GB2312" panose="02010609030101010101" pitchFamily="49" charset="-122"/>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6146" name="图片 2">
            <a:extLst>
              <a:ext uri="{FF2B5EF4-FFF2-40B4-BE49-F238E27FC236}">
                <a16:creationId xmlns:a16="http://schemas.microsoft.com/office/drawing/2014/main" id="{F2554B95-B490-4C46-8D26-2AB73A7D9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7288" y="649288"/>
            <a:ext cx="442753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a:extLst>
              <a:ext uri="{FF2B5EF4-FFF2-40B4-BE49-F238E27FC236}">
                <a16:creationId xmlns:a16="http://schemas.microsoft.com/office/drawing/2014/main" id="{93CECF22-FDDE-4ED4-8582-832156ABA785}"/>
              </a:ext>
            </a:extLst>
          </p:cNvPr>
          <p:cNvSpPr>
            <a:spLocks noGrp="1" noChangeArrowheads="1"/>
          </p:cNvSpPr>
          <p:nvPr>
            <p:ph type="title" idx="4294967295"/>
          </p:nvPr>
        </p:nvSpPr>
        <p:spPr>
          <a:xfrm>
            <a:off x="228600" y="228600"/>
            <a:ext cx="8015808" cy="381000"/>
          </a:xfrm>
        </p:spPr>
        <p:txBody>
          <a:bodyPr/>
          <a:lstStyle/>
          <a:p>
            <a:pPr algn="l" eaLnBrk="1" hangingPunct="1"/>
            <a:r>
              <a:rPr lang="en-US" altLang="zh-CN" sz="3200" b="1" dirty="0">
                <a:solidFill>
                  <a:srgbClr val="0000FF"/>
                </a:solidFill>
                <a:ea typeface="仿宋_GB2312" panose="02010609030101010101" pitchFamily="49" charset="-122"/>
              </a:rPr>
              <a:t>4.2 </a:t>
            </a:r>
            <a:r>
              <a:rPr lang="zh-CN" altLang="en-US" sz="3200" b="1" dirty="0">
                <a:solidFill>
                  <a:srgbClr val="0000FF"/>
                </a:solidFill>
                <a:ea typeface="仿宋_GB2312" panose="02010609030101010101" pitchFamily="49" charset="-122"/>
              </a:rPr>
              <a:t>振荡起振的条件 </a:t>
            </a:r>
            <a:r>
              <a:rPr lang="en-US" altLang="zh-CN" sz="3200" b="1" dirty="0">
                <a:solidFill>
                  <a:srgbClr val="00B050"/>
                </a:solidFill>
                <a:ea typeface="仿宋_GB2312" panose="02010609030101010101" pitchFamily="49" charset="-122"/>
              </a:rPr>
              <a:t>P106</a:t>
            </a:r>
            <a:r>
              <a:rPr lang="zh-CN" altLang="en-US" sz="3200" b="1" dirty="0">
                <a:solidFill>
                  <a:srgbClr val="0000FF"/>
                </a:solidFill>
                <a:ea typeface="仿宋_GB2312" panose="02010609030101010101" pitchFamily="49" charset="-122"/>
              </a:rPr>
              <a:t> </a:t>
            </a:r>
            <a:r>
              <a:rPr lang="zh-CN" altLang="en-US" sz="3200" b="1" dirty="0">
                <a:solidFill>
                  <a:srgbClr val="FF0000"/>
                </a:solidFill>
                <a:ea typeface="仿宋_GB2312" panose="02010609030101010101" pitchFamily="49" charset="-122"/>
              </a:rPr>
              <a:t> </a:t>
            </a:r>
            <a:r>
              <a:rPr lang="en-US" altLang="zh-CN" sz="3200" b="1" dirty="0">
                <a:solidFill>
                  <a:srgbClr val="FF0000"/>
                </a:solidFill>
                <a:ea typeface="仿宋_GB2312" panose="02010609030101010101" pitchFamily="49" charset="-122"/>
              </a:rPr>
              <a:t>P110 </a:t>
            </a:r>
            <a:r>
              <a:rPr lang="en-US" altLang="zh-CN" sz="3200" b="1" dirty="0">
                <a:solidFill>
                  <a:srgbClr val="0000FF"/>
                </a:solidFill>
                <a:ea typeface="仿宋_GB2312" panose="02010609030101010101" pitchFamily="49" charset="-122"/>
              </a:rPr>
              <a:t>     P116</a:t>
            </a:r>
            <a:endParaRPr lang="zh-CN" altLang="en-US" sz="3200" b="1" dirty="0">
              <a:solidFill>
                <a:srgbClr val="0000FF"/>
              </a:solidFill>
              <a:ea typeface="仿宋_GB2312" panose="02010609030101010101" pitchFamily="49" charset="-122"/>
            </a:endParaRPr>
          </a:p>
        </p:txBody>
      </p:sp>
      <p:sp>
        <p:nvSpPr>
          <p:cNvPr id="6148" name="Rectangle 3">
            <a:extLst>
              <a:ext uri="{FF2B5EF4-FFF2-40B4-BE49-F238E27FC236}">
                <a16:creationId xmlns:a16="http://schemas.microsoft.com/office/drawing/2014/main" id="{2878DFCD-4EDC-401F-B162-0322CBD58661}"/>
              </a:ext>
            </a:extLst>
          </p:cNvPr>
          <p:cNvSpPr>
            <a:spLocks noChangeArrowheads="1"/>
          </p:cNvSpPr>
          <p:nvPr/>
        </p:nvSpPr>
        <p:spPr bwMode="auto">
          <a:xfrm>
            <a:off x="1066800" y="1752600"/>
            <a:ext cx="3733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endParaRPr lang="zh-CN" altLang="en-US" sz="2000"/>
          </a:p>
          <a:p>
            <a:pPr>
              <a:buFontTx/>
              <a:buNone/>
            </a:pPr>
            <a:endParaRPr lang="zh-CN" altLang="en-US" sz="2000"/>
          </a:p>
          <a:p>
            <a:pPr>
              <a:buFontTx/>
              <a:buNone/>
            </a:pPr>
            <a:endParaRPr lang="zh-CN" altLang="en-US" sz="2000"/>
          </a:p>
          <a:p>
            <a:pPr>
              <a:buFontTx/>
              <a:buNone/>
            </a:pPr>
            <a:endParaRPr lang="zh-CN" altLang="en-US" sz="2000"/>
          </a:p>
          <a:p>
            <a:pPr>
              <a:buFontTx/>
              <a:buNone/>
            </a:pPr>
            <a:endParaRPr lang="zh-CN" altLang="en-US" sz="2000"/>
          </a:p>
          <a:p>
            <a:pPr>
              <a:buFontTx/>
              <a:buNone/>
            </a:pPr>
            <a:endParaRPr lang="zh-CN" altLang="en-US" sz="2000"/>
          </a:p>
          <a:p>
            <a:pPr>
              <a:buFontTx/>
              <a:buNone/>
            </a:pPr>
            <a:r>
              <a:rPr lang="zh-CN" altLang="en-US" sz="2000"/>
              <a:t>         </a:t>
            </a:r>
          </a:p>
        </p:txBody>
      </p:sp>
      <p:sp>
        <p:nvSpPr>
          <p:cNvPr id="6149" name="Text Box 6">
            <a:extLst>
              <a:ext uri="{FF2B5EF4-FFF2-40B4-BE49-F238E27FC236}">
                <a16:creationId xmlns:a16="http://schemas.microsoft.com/office/drawing/2014/main" id="{0BD0ECA5-AABF-472D-B7F8-5CA9235C0D5B}"/>
              </a:ext>
            </a:extLst>
          </p:cNvPr>
          <p:cNvSpPr txBox="1">
            <a:spLocks noChangeArrowheads="1"/>
          </p:cNvSpPr>
          <p:nvPr/>
        </p:nvSpPr>
        <p:spPr bwMode="auto">
          <a:xfrm>
            <a:off x="34843" y="884469"/>
            <a:ext cx="3635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反馈电压放大器的框图：</a:t>
            </a:r>
          </a:p>
        </p:txBody>
      </p:sp>
      <mc:AlternateContent xmlns:mc="http://schemas.openxmlformats.org/markup-compatibility/2006" xmlns:a14="http://schemas.microsoft.com/office/drawing/2010/main">
        <mc:Choice Requires="a14">
          <p:sp>
            <p:nvSpPr>
              <p:cNvPr id="6167" name="Text Box 14">
                <a:extLst>
                  <a:ext uri="{FF2B5EF4-FFF2-40B4-BE49-F238E27FC236}">
                    <a16:creationId xmlns:a16="http://schemas.microsoft.com/office/drawing/2014/main" id="{66194403-963C-408C-9405-10B8EA49EDC2}"/>
                  </a:ext>
                </a:extLst>
              </p:cNvPr>
              <p:cNvSpPr txBox="1">
                <a:spLocks noChangeArrowheads="1"/>
              </p:cNvSpPr>
              <p:nvPr/>
            </p:nvSpPr>
            <p:spPr bwMode="auto">
              <a:xfrm>
                <a:off x="833438" y="6143625"/>
                <a:ext cx="3024187" cy="4762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14:m>
                  <m:oMath xmlns:m="http://schemas.openxmlformats.org/officeDocument/2006/math">
                    <m:acc>
                      <m:accPr>
                        <m:chr m:val="̇"/>
                        <m:ctrlPr>
                          <a:rPr lang="zh-CN" altLang="en-US" sz="2400" i="1" smtClean="0">
                            <a:solidFill>
                              <a:srgbClr val="660066"/>
                            </a:solidFill>
                            <a:latin typeface="Cambria Math" panose="02040503050406030204" pitchFamily="18" charset="0"/>
                          </a:rPr>
                        </m:ctrlPr>
                      </m:accPr>
                      <m:e>
                        <m:r>
                          <m:rPr>
                            <m:nor/>
                          </m:rPr>
                          <a:rPr lang="en-US" altLang="zh-CN" sz="2400" b="1" i="1" dirty="0" smtClean="0">
                            <a:solidFill>
                              <a:srgbClr val="660066"/>
                            </a:solidFill>
                            <a:ea typeface="仿宋_GB2312" panose="02010609030101010101" pitchFamily="49" charset="-122"/>
                          </a:rPr>
                          <m:t>F</m:t>
                        </m:r>
                      </m:e>
                    </m:acc>
                    <m:r>
                      <a:rPr lang="en-US" altLang="zh-CN" sz="2400" i="1" baseline="-25000" dirty="0">
                        <a:solidFill>
                          <a:srgbClr val="660066"/>
                        </a:solidFill>
                        <a:latin typeface="Cambria Math" panose="02040503050406030204" pitchFamily="18" charset="0"/>
                        <a:ea typeface="仿宋_GB2312" panose="02010609030101010101" pitchFamily="49" charset="-122"/>
                      </a:rPr>
                      <m:t> </m:t>
                    </m:r>
                  </m:oMath>
                </a14:m>
                <a:r>
                  <a:rPr lang="zh-CN" altLang="en-US" sz="2400" dirty="0">
                    <a:solidFill>
                      <a:srgbClr val="000000"/>
                    </a:solidFill>
                    <a:ea typeface="仿宋_GB2312" panose="02010609030101010101" pitchFamily="49" charset="-122"/>
                  </a:rPr>
                  <a:t>：反馈系数。</a:t>
                </a:r>
                <a:endParaRPr lang="zh-CN" altLang="en-US" sz="2400" b="0" dirty="0">
                  <a:solidFill>
                    <a:srgbClr val="000000"/>
                  </a:solidFill>
                  <a:ea typeface="仿宋_GB2312" panose="02010609030101010101" pitchFamily="49" charset="-122"/>
                </a:endParaRPr>
              </a:p>
            </p:txBody>
          </p:sp>
        </mc:Choice>
        <mc:Fallback xmlns="">
          <p:sp>
            <p:nvSpPr>
              <p:cNvPr id="6167" name="Text Box 14">
                <a:extLst>
                  <a:ext uri="{FF2B5EF4-FFF2-40B4-BE49-F238E27FC236}">
                    <a16:creationId xmlns:a16="http://schemas.microsoft.com/office/drawing/2014/main" id="{66194403-963C-408C-9405-10B8EA49EDC2}"/>
                  </a:ext>
                </a:extLst>
              </p:cNvPr>
              <p:cNvSpPr txBox="1">
                <a:spLocks noRot="1" noChangeAspect="1" noMove="1" noResize="1" noEditPoints="1" noAdjustHandles="1" noChangeArrowheads="1" noChangeShapeType="1" noTextEdit="1"/>
              </p:cNvSpPr>
              <p:nvPr/>
            </p:nvSpPr>
            <p:spPr bwMode="auto">
              <a:xfrm>
                <a:off x="833438" y="6143625"/>
                <a:ext cx="3024187" cy="476250"/>
              </a:xfrm>
              <a:prstGeom prst="rect">
                <a:avLst/>
              </a:prstGeom>
              <a:blipFill>
                <a:blip r:embed="rId6"/>
                <a:stretch>
                  <a:fillRect l="-605" t="-12821" b="-230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65" name="Text Box 15">
                <a:extLst>
                  <a:ext uri="{FF2B5EF4-FFF2-40B4-BE49-F238E27FC236}">
                    <a16:creationId xmlns:a16="http://schemas.microsoft.com/office/drawing/2014/main" id="{9B02EECC-E388-4BA2-9AFE-B020FC0FFDFD}"/>
                  </a:ext>
                </a:extLst>
              </p:cNvPr>
              <p:cNvSpPr txBox="1">
                <a:spLocks noChangeArrowheads="1"/>
              </p:cNvSpPr>
              <p:nvPr/>
            </p:nvSpPr>
            <p:spPr bwMode="auto">
              <a:xfrm>
                <a:off x="833438" y="5648617"/>
                <a:ext cx="6546850" cy="4765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14:m>
                  <m:oMath xmlns:m="http://schemas.openxmlformats.org/officeDocument/2006/math">
                    <m:acc>
                      <m:accPr>
                        <m:chr m:val="̇"/>
                        <m:ctrlPr>
                          <a:rPr lang="zh-CN" altLang="en-US" sz="2400" i="1" smtClean="0">
                            <a:solidFill>
                              <a:srgbClr val="660066"/>
                            </a:solidFill>
                            <a:latin typeface="Cambria Math" panose="02040503050406030204" pitchFamily="18" charset="0"/>
                          </a:rPr>
                        </m:ctrlPr>
                      </m:accPr>
                      <m:e>
                        <m:r>
                          <m:rPr>
                            <m:nor/>
                          </m:rPr>
                          <a:rPr lang="en-US" altLang="zh-CN" sz="2400" i="1" dirty="0">
                            <a:solidFill>
                              <a:srgbClr val="660066"/>
                            </a:solidFill>
                            <a:ea typeface="仿宋_GB2312" panose="02010609030101010101" pitchFamily="49" charset="-122"/>
                          </a:rPr>
                          <m:t>A</m:t>
                        </m:r>
                      </m:e>
                    </m:acc>
                    <m:r>
                      <a:rPr lang="en-US" altLang="zh-CN" sz="2400" b="1" i="1" baseline="-25000" dirty="0" smtClean="0">
                        <a:solidFill>
                          <a:srgbClr val="660066"/>
                        </a:solidFill>
                        <a:latin typeface="Cambria Math" panose="02040503050406030204" pitchFamily="18" charset="0"/>
                        <a:ea typeface="仿宋_GB2312" panose="02010609030101010101" pitchFamily="49" charset="-122"/>
                      </a:rPr>
                      <m:t>𝟎</m:t>
                    </m:r>
                    <m:r>
                      <a:rPr lang="en-US" altLang="zh-CN" sz="2400" i="1" baseline="-25000" dirty="0">
                        <a:solidFill>
                          <a:srgbClr val="660066"/>
                        </a:solidFill>
                        <a:latin typeface="Cambria Math" panose="02040503050406030204" pitchFamily="18" charset="0"/>
                        <a:ea typeface="仿宋_GB2312" panose="02010609030101010101" pitchFamily="49" charset="-122"/>
                      </a:rPr>
                      <m:t> </m:t>
                    </m:r>
                  </m:oMath>
                </a14:m>
                <a:r>
                  <a:rPr lang="zh-CN" altLang="en-US" sz="2400" dirty="0">
                    <a:solidFill>
                      <a:srgbClr val="000000"/>
                    </a:solidFill>
                    <a:ea typeface="仿宋_GB2312" panose="02010609030101010101" pitchFamily="49" charset="-122"/>
                  </a:rPr>
                  <a:t>：小信号线性状态电压放大器放大倍数</a:t>
                </a:r>
                <a:endParaRPr lang="zh-CN" altLang="en-US" sz="2400" b="0" dirty="0">
                  <a:solidFill>
                    <a:srgbClr val="000000"/>
                  </a:solidFill>
                  <a:ea typeface="仿宋_GB2312" panose="02010609030101010101" pitchFamily="49" charset="-122"/>
                </a:endParaRPr>
              </a:p>
            </p:txBody>
          </p:sp>
        </mc:Choice>
        <mc:Fallback xmlns="">
          <p:sp>
            <p:nvSpPr>
              <p:cNvPr id="6165" name="Text Box 15">
                <a:extLst>
                  <a:ext uri="{FF2B5EF4-FFF2-40B4-BE49-F238E27FC236}">
                    <a16:creationId xmlns:a16="http://schemas.microsoft.com/office/drawing/2014/main" id="{9B02EECC-E388-4BA2-9AFE-B020FC0FFDFD}"/>
                  </a:ext>
                </a:extLst>
              </p:cNvPr>
              <p:cNvSpPr txBox="1">
                <a:spLocks noRot="1" noChangeAspect="1" noMove="1" noResize="1" noEditPoints="1" noAdjustHandles="1" noChangeArrowheads="1" noChangeShapeType="1" noTextEdit="1"/>
              </p:cNvSpPr>
              <p:nvPr/>
            </p:nvSpPr>
            <p:spPr bwMode="auto">
              <a:xfrm>
                <a:off x="833438" y="5648617"/>
                <a:ext cx="6546850" cy="476541"/>
              </a:xfrm>
              <a:prstGeom prst="rect">
                <a:avLst/>
              </a:prstGeom>
              <a:blipFill>
                <a:blip r:embed="rId7"/>
                <a:stretch>
                  <a:fillRect t="-11538" b="-243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163" name="Text Box 19">
            <a:extLst>
              <a:ext uri="{FF2B5EF4-FFF2-40B4-BE49-F238E27FC236}">
                <a16:creationId xmlns:a16="http://schemas.microsoft.com/office/drawing/2014/main" id="{BDF362A6-14DF-4808-AE3E-D6B8A20241A1}"/>
              </a:ext>
            </a:extLst>
          </p:cNvPr>
          <p:cNvSpPr txBox="1">
            <a:spLocks noChangeArrowheads="1"/>
          </p:cNvSpPr>
          <p:nvPr/>
        </p:nvSpPr>
        <p:spPr bwMode="auto">
          <a:xfrm>
            <a:off x="202980" y="3046493"/>
            <a:ext cx="1655763"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输出为：</a:t>
            </a:r>
          </a:p>
        </p:txBody>
      </p:sp>
      <mc:AlternateContent xmlns:mc="http://schemas.openxmlformats.org/markup-compatibility/2006" xmlns:a14="http://schemas.microsoft.com/office/drawing/2010/main">
        <mc:Choice Requires="a14">
          <p:sp>
            <p:nvSpPr>
              <p:cNvPr id="6160" name="Text Box 13">
                <a:extLst>
                  <a:ext uri="{FF2B5EF4-FFF2-40B4-BE49-F238E27FC236}">
                    <a16:creationId xmlns:a16="http://schemas.microsoft.com/office/drawing/2014/main" id="{F2EDCEDD-9806-4E7A-AE45-AECD0153DE7D}"/>
                  </a:ext>
                </a:extLst>
              </p:cNvPr>
              <p:cNvSpPr txBox="1">
                <a:spLocks noChangeArrowheads="1"/>
              </p:cNvSpPr>
              <p:nvPr/>
            </p:nvSpPr>
            <p:spPr bwMode="auto">
              <a:xfrm>
                <a:off x="892904" y="5081588"/>
                <a:ext cx="5607909" cy="4765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14:m>
                  <m:oMath xmlns:m="http://schemas.openxmlformats.org/officeDocument/2006/math">
                    <m:acc>
                      <m:accPr>
                        <m:chr m:val="̇"/>
                        <m:ctrlPr>
                          <a:rPr lang="zh-CN" altLang="en-US" sz="2400" i="1" smtClean="0">
                            <a:solidFill>
                              <a:srgbClr val="660066"/>
                            </a:solidFill>
                            <a:latin typeface="Cambria Math" panose="02040503050406030204" pitchFamily="18" charset="0"/>
                          </a:rPr>
                        </m:ctrlPr>
                      </m:accPr>
                      <m:e>
                        <m:r>
                          <m:rPr>
                            <m:nor/>
                          </m:rPr>
                          <a:rPr lang="en-US" altLang="zh-CN" sz="2400" b="1" i="1" dirty="0" smtClean="0">
                            <a:solidFill>
                              <a:srgbClr val="660066"/>
                            </a:solidFill>
                            <a:ea typeface="仿宋_GB2312" panose="02010609030101010101" pitchFamily="49" charset="-122"/>
                          </a:rPr>
                          <m:t>A</m:t>
                        </m:r>
                      </m:e>
                    </m:acc>
                    <m:r>
                      <m:rPr>
                        <m:nor/>
                      </m:rPr>
                      <a:rPr lang="en-US" altLang="zh-CN" sz="2400" baseline="-25000" dirty="0">
                        <a:solidFill>
                          <a:srgbClr val="660066"/>
                        </a:solidFill>
                        <a:ea typeface="仿宋_GB2312" panose="02010609030101010101" pitchFamily="49" charset="-122"/>
                      </a:rPr>
                      <m:t>f</m:t>
                    </m:r>
                    <m:r>
                      <a:rPr lang="en-US" altLang="zh-CN" sz="2400" i="1" baseline="-25000" dirty="0">
                        <a:solidFill>
                          <a:srgbClr val="660066"/>
                        </a:solidFill>
                        <a:latin typeface="Cambria Math" panose="02040503050406030204" pitchFamily="18" charset="0"/>
                        <a:ea typeface="仿宋_GB2312" panose="02010609030101010101" pitchFamily="49" charset="-122"/>
                      </a:rPr>
                      <m:t> </m:t>
                    </m:r>
                  </m:oMath>
                </a14:m>
                <a:r>
                  <a:rPr lang="zh-CN" altLang="en-US" sz="2400" dirty="0">
                    <a:solidFill>
                      <a:srgbClr val="000000"/>
                    </a:solidFill>
                    <a:ea typeface="仿宋_GB2312" panose="02010609030101010101" pitchFamily="49" charset="-122"/>
                  </a:rPr>
                  <a:t>：反馈放大器电压放大倍数；</a:t>
                </a:r>
              </a:p>
            </p:txBody>
          </p:sp>
        </mc:Choice>
        <mc:Fallback xmlns="">
          <p:sp>
            <p:nvSpPr>
              <p:cNvPr id="6160" name="Text Box 13">
                <a:extLst>
                  <a:ext uri="{FF2B5EF4-FFF2-40B4-BE49-F238E27FC236}">
                    <a16:creationId xmlns:a16="http://schemas.microsoft.com/office/drawing/2014/main" id="{F2EDCEDD-9806-4E7A-AE45-AECD0153DE7D}"/>
                  </a:ext>
                </a:extLst>
              </p:cNvPr>
              <p:cNvSpPr txBox="1">
                <a:spLocks noRot="1" noChangeAspect="1" noMove="1" noResize="1" noEditPoints="1" noAdjustHandles="1" noChangeArrowheads="1" noChangeShapeType="1" noTextEdit="1"/>
              </p:cNvSpPr>
              <p:nvPr/>
            </p:nvSpPr>
            <p:spPr bwMode="auto">
              <a:xfrm>
                <a:off x="892904" y="5081588"/>
                <a:ext cx="5607909" cy="476541"/>
              </a:xfrm>
              <a:prstGeom prst="rect">
                <a:avLst/>
              </a:prstGeom>
              <a:blipFill>
                <a:blip r:embed="rId10"/>
                <a:stretch>
                  <a:fillRect t="-11538" b="-243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6155" name="直接箭头连接符 20">
            <a:extLst>
              <a:ext uri="{FF2B5EF4-FFF2-40B4-BE49-F238E27FC236}">
                <a16:creationId xmlns:a16="http://schemas.microsoft.com/office/drawing/2014/main" id="{9AC86F6B-7745-455C-BD4F-5C409ED409AF}"/>
              </a:ext>
            </a:extLst>
          </p:cNvPr>
          <p:cNvCxnSpPr>
            <a:cxnSpLocks noChangeShapeType="1"/>
          </p:cNvCxnSpPr>
          <p:nvPr/>
        </p:nvCxnSpPr>
        <p:spPr bwMode="auto">
          <a:xfrm>
            <a:off x="3786188" y="2428875"/>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sp>
        <p:nvSpPr>
          <p:cNvPr id="6156" name="Text Box 5">
            <a:extLst>
              <a:ext uri="{FF2B5EF4-FFF2-40B4-BE49-F238E27FC236}">
                <a16:creationId xmlns:a16="http://schemas.microsoft.com/office/drawing/2014/main" id="{05F17C18-69ED-4024-BAF0-079E61941DDA}"/>
              </a:ext>
            </a:extLst>
          </p:cNvPr>
          <p:cNvSpPr txBox="1">
            <a:spLocks noChangeArrowheads="1"/>
          </p:cNvSpPr>
          <p:nvPr/>
        </p:nvSpPr>
        <p:spPr bwMode="auto">
          <a:xfrm>
            <a:off x="5075926" y="1583150"/>
            <a:ext cx="25691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FF00"/>
                </a:solidFill>
                <a:ea typeface="仿宋_GB2312" panose="02010609030101010101" pitchFamily="49" charset="-122"/>
              </a:rPr>
              <a:t>P106  </a:t>
            </a:r>
            <a:r>
              <a:rPr lang="en-US" altLang="zh-CN" sz="2400" dirty="0">
                <a:solidFill>
                  <a:srgbClr val="FF0000"/>
                </a:solidFill>
                <a:ea typeface="仿宋_GB2312" panose="02010609030101010101" pitchFamily="49" charset="-122"/>
              </a:rPr>
              <a:t>P109  </a:t>
            </a:r>
            <a:r>
              <a:rPr lang="en-US" altLang="zh-CN" sz="2400" dirty="0">
                <a:solidFill>
                  <a:schemeClr val="accent2"/>
                </a:solidFill>
                <a:ea typeface="仿宋_GB2312" panose="02010609030101010101" pitchFamily="49" charset="-122"/>
              </a:rPr>
              <a:t>P115</a:t>
            </a:r>
            <a:endParaRPr lang="zh-CN" altLang="en-US" sz="2400" dirty="0">
              <a:solidFill>
                <a:schemeClr val="accent2"/>
              </a:solidFill>
              <a:ea typeface="仿宋_GB2312" panose="02010609030101010101" pitchFamily="49" charset="-122"/>
            </a:endParaRPr>
          </a:p>
        </p:txBody>
      </p:sp>
      <p:sp>
        <p:nvSpPr>
          <p:cNvPr id="28" name="Rectangle 2">
            <a:extLst>
              <a:ext uri="{FF2B5EF4-FFF2-40B4-BE49-F238E27FC236}">
                <a16:creationId xmlns:a16="http://schemas.microsoft.com/office/drawing/2014/main" id="{3E09FFD0-9672-43E2-BA26-E0B7B61B801E}"/>
              </a:ext>
            </a:extLst>
          </p:cNvPr>
          <p:cNvSpPr txBox="1">
            <a:spLocks noChangeArrowheads="1"/>
          </p:cNvSpPr>
          <p:nvPr/>
        </p:nvSpPr>
        <p:spPr bwMode="auto">
          <a:xfrm>
            <a:off x="7418095" y="4414430"/>
            <a:ext cx="1374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3200" kern="0" dirty="0">
                <a:solidFill>
                  <a:srgbClr val="0000FF"/>
                </a:solidFill>
                <a:ea typeface="仿宋_GB2312" panose="02010609030101010101" pitchFamily="49" charset="-122"/>
              </a:rPr>
              <a:t>(5-1)</a:t>
            </a:r>
            <a:endParaRPr lang="zh-CN" altLang="en-US" sz="3200" kern="0" dirty="0">
              <a:solidFill>
                <a:srgbClr val="0000FF"/>
              </a:solidFill>
              <a:ea typeface="仿宋_GB2312" panose="02010609030101010101" pitchFamily="49" charset="-122"/>
            </a:endParaRPr>
          </a:p>
        </p:txBody>
      </p:sp>
      <p:sp>
        <p:nvSpPr>
          <p:cNvPr id="6158" name="Text Box 19">
            <a:extLst>
              <a:ext uri="{FF2B5EF4-FFF2-40B4-BE49-F238E27FC236}">
                <a16:creationId xmlns:a16="http://schemas.microsoft.com/office/drawing/2014/main" id="{207A85B2-C011-46E3-A11E-3197912D5802}"/>
              </a:ext>
            </a:extLst>
          </p:cNvPr>
          <p:cNvSpPr txBox="1">
            <a:spLocks noChangeArrowheads="1"/>
          </p:cNvSpPr>
          <p:nvPr/>
        </p:nvSpPr>
        <p:spPr bwMode="auto">
          <a:xfrm>
            <a:off x="4556720" y="1420019"/>
            <a:ext cx="53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ea typeface="仿宋_GB2312" panose="02010609030101010101" pitchFamily="49" charset="-122"/>
              </a:rPr>
              <a:t>v</a:t>
            </a:r>
            <a:r>
              <a:rPr lang="en-US" altLang="zh-CN" sz="2400" baseline="-25000" dirty="0">
                <a:solidFill>
                  <a:srgbClr val="000000"/>
                </a:solidFill>
                <a:ea typeface="仿宋_GB2312" panose="02010609030101010101" pitchFamily="49" charset="-122"/>
              </a:rPr>
              <a:t>f</a:t>
            </a:r>
            <a:endParaRPr lang="zh-CN" altLang="en-US" sz="2400" baseline="-25000" dirty="0">
              <a:solidFill>
                <a:srgbClr val="000000"/>
              </a:solidFill>
              <a:ea typeface="仿宋_GB2312" panose="02010609030101010101" pitchFamily="49" charset="-122"/>
            </a:endParaRPr>
          </a:p>
        </p:txBody>
      </p:sp>
      <p:sp>
        <p:nvSpPr>
          <p:cNvPr id="6159" name="Text Box 19">
            <a:extLst>
              <a:ext uri="{FF2B5EF4-FFF2-40B4-BE49-F238E27FC236}">
                <a16:creationId xmlns:a16="http://schemas.microsoft.com/office/drawing/2014/main" id="{3A3553E8-DA60-4EB5-A4DB-D16CE74E44A9}"/>
              </a:ext>
            </a:extLst>
          </p:cNvPr>
          <p:cNvSpPr txBox="1">
            <a:spLocks noChangeArrowheads="1"/>
          </p:cNvSpPr>
          <p:nvPr/>
        </p:nvSpPr>
        <p:spPr bwMode="auto">
          <a:xfrm>
            <a:off x="5969000" y="573088"/>
            <a:ext cx="531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a:solidFill>
                  <a:srgbClr val="000000"/>
                </a:solidFill>
                <a:ea typeface="仿宋_GB2312" panose="02010609030101010101" pitchFamily="49" charset="-122"/>
              </a:rPr>
              <a:t>A</a:t>
            </a:r>
            <a:r>
              <a:rPr lang="en-US" altLang="zh-CN" sz="2400" baseline="-25000">
                <a:solidFill>
                  <a:srgbClr val="000000"/>
                </a:solidFill>
                <a:ea typeface="仿宋_GB2312" panose="02010609030101010101" pitchFamily="49" charset="-122"/>
              </a:rPr>
              <a:t>0</a:t>
            </a:r>
            <a:endParaRPr lang="zh-CN" altLang="en-US" sz="2400" baseline="-25000">
              <a:solidFill>
                <a:srgbClr val="000000"/>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05CFB67-E3B2-4911-86EE-EC87CE228773}"/>
                  </a:ext>
                </a:extLst>
              </p:cNvPr>
              <p:cNvSpPr/>
              <p:nvPr/>
            </p:nvSpPr>
            <p:spPr>
              <a:xfrm>
                <a:off x="445679" y="3552299"/>
                <a:ext cx="6910353" cy="476541"/>
              </a:xfrm>
              <a:prstGeom prst="rect">
                <a:avLst/>
              </a:prstGeom>
            </p:spPr>
            <p:txBody>
              <a:bodyPr wrap="none">
                <a:spAutoFit/>
              </a:bodyPr>
              <a:lstStyle/>
              <a:p>
                <a14:m>
                  <m:oMath xmlns:m="http://schemas.openxmlformats.org/officeDocument/2006/math">
                    <m:acc>
                      <m:accPr>
                        <m:chr m:val="̇"/>
                        <m:ctrlPr>
                          <a:rPr lang="en-US" altLang="zh-CN" sz="2400" b="0" i="1" smtClean="0">
                            <a:solidFill>
                              <a:srgbClr val="660066"/>
                            </a:solidFill>
                            <a:latin typeface="Cambria Math" panose="02040503050406030204" pitchFamily="18" charset="0"/>
                            <a:ea typeface="仿宋_GB2312" panose="02010609030101010101" pitchFamily="49" charset="-122"/>
                          </a:rPr>
                        </m:ctrlPr>
                      </m:accPr>
                      <m:e>
                        <m:r>
                          <m:rPr>
                            <m:nor/>
                          </m:rPr>
                          <a:rPr lang="en-US" altLang="zh-CN" sz="2400" i="1" dirty="0">
                            <a:solidFill>
                              <a:srgbClr val="660066"/>
                            </a:solidFill>
                            <a:ea typeface="仿宋_GB2312" panose="02010609030101010101" pitchFamily="49" charset="-122"/>
                          </a:rPr>
                          <m:t>v</m:t>
                        </m:r>
                      </m:e>
                    </m:acc>
                  </m:oMath>
                </a14:m>
                <a:r>
                  <a:rPr lang="en-US" altLang="zh-CN" sz="2400" b="0" baseline="-25000" dirty="0">
                    <a:solidFill>
                      <a:srgbClr val="660066"/>
                    </a:solidFill>
                    <a:ea typeface="仿宋_GB2312" panose="02010609030101010101" pitchFamily="49" charset="-122"/>
                  </a:rPr>
                  <a:t>o</a:t>
                </a:r>
                <a:r>
                  <a:rPr lang="en-US" altLang="zh-CN" sz="2400" b="0" dirty="0">
                    <a:solidFill>
                      <a:srgbClr val="660066"/>
                    </a:solidFill>
                    <a:ea typeface="仿宋_GB2312" panose="02010609030101010101" pitchFamily="49" charset="-122"/>
                  </a:rPr>
                  <a:t> </a:t>
                </a:r>
                <a14:m>
                  <m:oMath xmlns:m="http://schemas.openxmlformats.org/officeDocument/2006/math">
                    <m:r>
                      <a:rPr lang="en-US" altLang="zh-CN" sz="2400" b="0" i="1">
                        <a:solidFill>
                          <a:srgbClr val="660066"/>
                        </a:solidFill>
                        <a:latin typeface="Cambria Math" panose="02040503050406030204" pitchFamily="18" charset="0"/>
                        <a:ea typeface="仿宋_GB2312" panose="02010609030101010101" pitchFamily="49" charset="-122"/>
                      </a:rPr>
                      <m:t>=</m:t>
                    </m:r>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smtClean="0">
                            <a:solidFill>
                              <a:srgbClr val="000000"/>
                            </a:solidFill>
                            <a:ea typeface="仿宋_GB2312" panose="02010609030101010101" pitchFamily="49" charset="-122"/>
                          </a:rPr>
                          <m:t>A</m:t>
                        </m:r>
                      </m:e>
                    </m:acc>
                    <m:r>
                      <a:rPr lang="en-US" altLang="zh-CN" sz="2400" b="0" i="1" baseline="-25000" dirty="0">
                        <a:solidFill>
                          <a:srgbClr val="660066"/>
                        </a:solidFill>
                        <a:latin typeface="Cambria Math" panose="02040503050406030204" pitchFamily="18" charset="0"/>
                        <a:ea typeface="仿宋_GB2312" panose="02010609030101010101" pitchFamily="49" charset="-122"/>
                      </a:rPr>
                      <m:t>0</m:t>
                    </m:r>
                  </m:oMath>
                </a14:m>
                <a:r>
                  <a:rPr lang="en-US" altLang="zh-CN" sz="2400" b="0" dirty="0">
                    <a:solidFill>
                      <a:srgbClr val="660066"/>
                    </a:solidFill>
                    <a:ea typeface="Cambria Math" panose="02040503050406030204" pitchFamily="18" charset="0"/>
                  </a:rPr>
                  <a:t> </a:t>
                </a:r>
                <a14:m>
                  <m:oMath xmlns:m="http://schemas.openxmlformats.org/officeDocument/2006/math">
                    <m:r>
                      <a:rPr lang="en-US" altLang="zh-CN" sz="2400" b="0" i="1">
                        <a:solidFill>
                          <a:srgbClr val="660066"/>
                        </a:solidFill>
                        <a:latin typeface="Cambria Math" panose="02040503050406030204" pitchFamily="18" charset="0"/>
                        <a:ea typeface="Cambria Math" panose="02040503050406030204" pitchFamily="18" charset="0"/>
                      </a:rPr>
                      <m:t>∙</m:t>
                    </m:r>
                  </m:oMath>
                </a14:m>
                <a:r>
                  <a:rPr lang="en-US" altLang="zh-CN" sz="2400" b="0" dirty="0"/>
                  <a:t>(</a:t>
                </a:r>
                <a14:m>
                  <m:oMath xmlns:m="http://schemas.openxmlformats.org/officeDocument/2006/math">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i="1" dirty="0">
                            <a:solidFill>
                              <a:srgbClr val="660066"/>
                            </a:solidFill>
                            <a:ea typeface="仿宋_GB2312" panose="02010609030101010101" pitchFamily="49" charset="-122"/>
                          </a:rPr>
                          <m:t>v</m:t>
                        </m:r>
                      </m:e>
                    </m:acc>
                  </m:oMath>
                </a14:m>
                <a:r>
                  <a:rPr lang="en-US" altLang="zh-CN" sz="2400" b="0" baseline="-25000" dirty="0">
                    <a:solidFill>
                      <a:srgbClr val="660066"/>
                    </a:solidFill>
                    <a:ea typeface="仿宋_GB2312" panose="02010609030101010101" pitchFamily="49" charset="-122"/>
                  </a:rPr>
                  <a:t>i</a:t>
                </a:r>
                <a:r>
                  <a:rPr lang="en-US" altLang="zh-CN" sz="2400" b="0" dirty="0">
                    <a:solidFill>
                      <a:srgbClr val="660066"/>
                    </a:solidFill>
                    <a:ea typeface="仿宋_GB2312" panose="02010609030101010101" pitchFamily="49" charset="-122"/>
                  </a:rPr>
                  <a:t> </a:t>
                </a:r>
                <a:r>
                  <a:rPr lang="en-US" altLang="zh-CN" sz="2400" b="0" dirty="0"/>
                  <a:t>+</a:t>
                </a:r>
                <a:r>
                  <a:rPr lang="en-US" altLang="zh-CN" sz="2400" b="0" dirty="0">
                    <a:solidFill>
                      <a:srgbClr val="660066"/>
                    </a:solidFill>
                    <a:ea typeface="仿宋_GB2312" panose="02010609030101010101" pitchFamily="49" charset="-122"/>
                  </a:rPr>
                  <a:t> </a:t>
                </a:r>
                <a14:m>
                  <m:oMath xmlns:m="http://schemas.openxmlformats.org/officeDocument/2006/math">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i="1" dirty="0">
                            <a:solidFill>
                              <a:srgbClr val="660066"/>
                            </a:solidFill>
                            <a:ea typeface="仿宋_GB2312" panose="02010609030101010101" pitchFamily="49" charset="-122"/>
                          </a:rPr>
                          <m:t>v</m:t>
                        </m:r>
                      </m:e>
                    </m:acc>
                  </m:oMath>
                </a14:m>
                <a:r>
                  <a:rPr lang="en-US" altLang="zh-CN" sz="2400" b="0" baseline="-25000" dirty="0">
                    <a:solidFill>
                      <a:srgbClr val="660066"/>
                    </a:solidFill>
                    <a:ea typeface="仿宋_GB2312" panose="02010609030101010101" pitchFamily="49" charset="-122"/>
                  </a:rPr>
                  <a:t>f</a:t>
                </a:r>
                <a:r>
                  <a:rPr lang="en-US" altLang="zh-CN" sz="2400" b="0" dirty="0">
                    <a:solidFill>
                      <a:srgbClr val="660066"/>
                    </a:solidFill>
                    <a:ea typeface="仿宋_GB2312" panose="02010609030101010101" pitchFamily="49" charset="-122"/>
                  </a:rPr>
                  <a:t> </a:t>
                </a:r>
                <a:r>
                  <a:rPr lang="en-US" altLang="zh-CN" sz="2400" b="0" dirty="0"/>
                  <a:t>)</a:t>
                </a:r>
                <a:r>
                  <a:rPr lang="en-US" altLang="zh-CN" sz="2400" b="0" dirty="0">
                    <a:solidFill>
                      <a:srgbClr val="660066"/>
                    </a:solidFill>
                    <a:ea typeface="仿宋_GB2312" panose="02010609030101010101" pitchFamily="49" charset="-122"/>
                  </a:rPr>
                  <a:t> </a:t>
                </a:r>
                <a14:m>
                  <m:oMath xmlns:m="http://schemas.openxmlformats.org/officeDocument/2006/math">
                    <m:r>
                      <a:rPr lang="en-US" altLang="zh-CN" sz="2400" b="0" i="1">
                        <a:solidFill>
                          <a:srgbClr val="660066"/>
                        </a:solidFill>
                        <a:latin typeface="Cambria Math" panose="02040503050406030204" pitchFamily="18" charset="0"/>
                        <a:ea typeface="仿宋_GB2312" panose="02010609030101010101" pitchFamily="49" charset="-122"/>
                      </a:rPr>
                      <m:t>=</m:t>
                    </m:r>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A</m:t>
                        </m:r>
                      </m:e>
                    </m:acc>
                    <m:r>
                      <a:rPr lang="en-US" altLang="zh-CN" sz="2400" b="0" i="1" baseline="-25000" dirty="0">
                        <a:solidFill>
                          <a:srgbClr val="660066"/>
                        </a:solidFill>
                        <a:latin typeface="Cambria Math" panose="02040503050406030204" pitchFamily="18" charset="0"/>
                        <a:ea typeface="仿宋_GB2312" panose="02010609030101010101" pitchFamily="49" charset="-122"/>
                      </a:rPr>
                      <m:t>0</m:t>
                    </m:r>
                  </m:oMath>
                </a14:m>
                <a:r>
                  <a:rPr lang="en-US" altLang="zh-CN" sz="2400" b="0" dirty="0">
                    <a:solidFill>
                      <a:srgbClr val="660066"/>
                    </a:solidFill>
                    <a:ea typeface="Cambria Math" panose="02040503050406030204" pitchFamily="18" charset="0"/>
                  </a:rPr>
                  <a:t> </a:t>
                </a:r>
                <a14:m>
                  <m:oMath xmlns:m="http://schemas.openxmlformats.org/officeDocument/2006/math">
                    <m:r>
                      <a:rPr lang="en-US" altLang="zh-CN" sz="2400" b="0" i="1">
                        <a:solidFill>
                          <a:srgbClr val="660066"/>
                        </a:solidFill>
                        <a:latin typeface="Cambria Math" panose="02040503050406030204" pitchFamily="18" charset="0"/>
                        <a:ea typeface="Cambria Math" panose="02040503050406030204" pitchFamily="18" charset="0"/>
                      </a:rPr>
                      <m:t>∙</m:t>
                    </m:r>
                  </m:oMath>
                </a14:m>
                <a:r>
                  <a:rPr lang="en-US" altLang="zh-CN" sz="2400" b="0" dirty="0"/>
                  <a:t>(</a:t>
                </a:r>
                <a14:m>
                  <m:oMath xmlns:m="http://schemas.openxmlformats.org/officeDocument/2006/math">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i="1" dirty="0">
                            <a:solidFill>
                              <a:srgbClr val="660066"/>
                            </a:solidFill>
                            <a:ea typeface="仿宋_GB2312" panose="02010609030101010101" pitchFamily="49" charset="-122"/>
                          </a:rPr>
                          <m:t>v</m:t>
                        </m:r>
                      </m:e>
                    </m:acc>
                  </m:oMath>
                </a14:m>
                <a:r>
                  <a:rPr lang="en-US" altLang="zh-CN" sz="2400" b="0" baseline="-25000" dirty="0">
                    <a:solidFill>
                      <a:srgbClr val="660066"/>
                    </a:solidFill>
                    <a:ea typeface="仿宋_GB2312" panose="02010609030101010101" pitchFamily="49" charset="-122"/>
                  </a:rPr>
                  <a:t>i</a:t>
                </a:r>
                <a:r>
                  <a:rPr lang="en-US" altLang="zh-CN" sz="2400" b="0" dirty="0">
                    <a:solidFill>
                      <a:srgbClr val="660066"/>
                    </a:solidFill>
                    <a:ea typeface="仿宋_GB2312" panose="02010609030101010101" pitchFamily="49" charset="-122"/>
                  </a:rPr>
                  <a:t> </a:t>
                </a:r>
                <a:r>
                  <a:rPr lang="en-US" altLang="zh-CN" sz="2400" b="0" dirty="0"/>
                  <a:t>+</a:t>
                </a:r>
                <a:r>
                  <a:rPr lang="en-US" altLang="zh-CN" sz="2400" b="0" dirty="0">
                    <a:solidFill>
                      <a:srgbClr val="660066"/>
                    </a:solidFill>
                    <a:ea typeface="仿宋_GB2312" panose="02010609030101010101" pitchFamily="49" charset="-122"/>
                  </a:rPr>
                  <a:t> </a:t>
                </a:r>
                <a14:m>
                  <m:oMath xmlns:m="http://schemas.openxmlformats.org/officeDocument/2006/math">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smtClean="0">
                            <a:solidFill>
                              <a:srgbClr val="000000"/>
                            </a:solidFill>
                            <a:ea typeface="仿宋_GB2312" panose="02010609030101010101" pitchFamily="49" charset="-122"/>
                          </a:rPr>
                          <m:t>F</m:t>
                        </m:r>
                      </m:e>
                    </m:acc>
                    <m:r>
                      <a:rPr lang="en-US" altLang="zh-CN" sz="2400" b="0" i="1" dirty="0">
                        <a:solidFill>
                          <a:srgbClr val="000000"/>
                        </a:solidFill>
                        <a:latin typeface="Cambria Math" panose="02040503050406030204" pitchFamily="18" charset="0"/>
                        <a:ea typeface="仿宋_GB2312" panose="02010609030101010101" pitchFamily="49" charset="-122"/>
                      </a:rPr>
                      <m:t> </m:t>
                    </m:r>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i="1" dirty="0">
                            <a:solidFill>
                              <a:srgbClr val="660066"/>
                            </a:solidFill>
                            <a:ea typeface="仿宋_GB2312" panose="02010609030101010101" pitchFamily="49" charset="-122"/>
                          </a:rPr>
                          <m:t>v</m:t>
                        </m:r>
                      </m:e>
                    </m:acc>
                  </m:oMath>
                </a14:m>
                <a:r>
                  <a:rPr lang="en-US" altLang="zh-CN" sz="2400" b="0" baseline="-25000" dirty="0">
                    <a:solidFill>
                      <a:srgbClr val="660066"/>
                    </a:solidFill>
                    <a:ea typeface="仿宋_GB2312" panose="02010609030101010101" pitchFamily="49" charset="-122"/>
                  </a:rPr>
                  <a:t>o</a:t>
                </a:r>
                <a:r>
                  <a:rPr lang="en-US" altLang="zh-CN" sz="2400" b="0" dirty="0">
                    <a:solidFill>
                      <a:srgbClr val="660066"/>
                    </a:solidFill>
                    <a:ea typeface="仿宋_GB2312" panose="02010609030101010101" pitchFamily="49" charset="-122"/>
                  </a:rPr>
                  <a:t> </a:t>
                </a:r>
                <a:r>
                  <a:rPr lang="en-US" altLang="zh-CN" sz="2400" b="0" dirty="0"/>
                  <a:t>)</a:t>
                </a:r>
                <a:r>
                  <a:rPr lang="en-US" altLang="zh-CN" sz="2400" b="0" dirty="0">
                    <a:solidFill>
                      <a:srgbClr val="660066"/>
                    </a:solidFill>
                    <a:ea typeface="仿宋_GB2312" panose="02010609030101010101" pitchFamily="49" charset="-122"/>
                  </a:rPr>
                  <a:t> </a:t>
                </a:r>
                <a14:m>
                  <m:oMath xmlns:m="http://schemas.openxmlformats.org/officeDocument/2006/math">
                    <m:r>
                      <a:rPr lang="en-US" altLang="zh-CN" sz="2400" b="0" i="1">
                        <a:solidFill>
                          <a:srgbClr val="660066"/>
                        </a:solidFill>
                        <a:latin typeface="Cambria Math" panose="02040503050406030204" pitchFamily="18" charset="0"/>
                        <a:ea typeface="仿宋_GB2312" panose="02010609030101010101" pitchFamily="49" charset="-122"/>
                      </a:rPr>
                      <m:t>=</m:t>
                    </m:r>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A</m:t>
                        </m:r>
                      </m:e>
                    </m:acc>
                    <m:r>
                      <a:rPr lang="en-US" altLang="zh-CN" sz="2400" b="0" i="1" baseline="-25000" dirty="0">
                        <a:solidFill>
                          <a:srgbClr val="660066"/>
                        </a:solidFill>
                        <a:latin typeface="Cambria Math" panose="02040503050406030204" pitchFamily="18" charset="0"/>
                        <a:ea typeface="仿宋_GB2312" panose="02010609030101010101" pitchFamily="49" charset="-122"/>
                      </a:rPr>
                      <m:t>0</m:t>
                    </m:r>
                    <m:r>
                      <a:rPr lang="en-US" altLang="zh-CN" sz="2400" b="0" i="1">
                        <a:solidFill>
                          <a:srgbClr val="660066"/>
                        </a:solidFill>
                        <a:latin typeface="Cambria Math" panose="02040503050406030204" pitchFamily="18" charset="0"/>
                        <a:ea typeface="Cambria Math" panose="02040503050406030204" pitchFamily="18" charset="0"/>
                      </a:rPr>
                      <m:t>∙</m:t>
                    </m:r>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i="1" dirty="0">
                            <a:solidFill>
                              <a:srgbClr val="660066"/>
                            </a:solidFill>
                            <a:ea typeface="仿宋_GB2312" panose="02010609030101010101" pitchFamily="49" charset="-122"/>
                          </a:rPr>
                          <m:t>v</m:t>
                        </m:r>
                      </m:e>
                    </m:acc>
                  </m:oMath>
                </a14:m>
                <a:r>
                  <a:rPr lang="en-US" altLang="zh-CN" sz="2400" b="0" baseline="-25000" dirty="0">
                    <a:solidFill>
                      <a:srgbClr val="660066"/>
                    </a:solidFill>
                    <a:ea typeface="仿宋_GB2312" panose="02010609030101010101" pitchFamily="49" charset="-122"/>
                  </a:rPr>
                  <a:t>i</a:t>
                </a:r>
                <a:r>
                  <a:rPr lang="en-US" altLang="zh-CN" sz="2400" b="0" dirty="0">
                    <a:solidFill>
                      <a:srgbClr val="660066"/>
                    </a:solidFill>
                    <a:ea typeface="仿宋_GB2312" panose="02010609030101010101" pitchFamily="49" charset="-122"/>
                  </a:rPr>
                  <a:t> </a:t>
                </a:r>
                <a:r>
                  <a:rPr lang="en-US" altLang="zh-CN" sz="2400" b="0" dirty="0"/>
                  <a:t>+</a:t>
                </a:r>
                <a14:m>
                  <m:oMath xmlns:m="http://schemas.openxmlformats.org/officeDocument/2006/math">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A</m:t>
                        </m:r>
                      </m:e>
                    </m:acc>
                    <m:r>
                      <a:rPr lang="en-US" altLang="zh-CN" sz="2400" b="0" i="1" baseline="-25000" dirty="0">
                        <a:solidFill>
                          <a:srgbClr val="660066"/>
                        </a:solidFill>
                        <a:latin typeface="Cambria Math" panose="02040503050406030204" pitchFamily="18" charset="0"/>
                        <a:ea typeface="仿宋_GB2312" panose="02010609030101010101" pitchFamily="49" charset="-122"/>
                      </a:rPr>
                      <m:t>0</m:t>
                    </m:r>
                  </m:oMath>
                </a14:m>
                <a:r>
                  <a:rPr lang="en-US" altLang="zh-CN" sz="2400" b="0" dirty="0">
                    <a:solidFill>
                      <a:srgbClr val="660066"/>
                    </a:solidFill>
                    <a:ea typeface="仿宋_GB2312" panose="02010609030101010101" pitchFamily="49" charset="-122"/>
                  </a:rPr>
                  <a:t> </a:t>
                </a:r>
                <a14:m>
                  <m:oMath xmlns:m="http://schemas.openxmlformats.org/officeDocument/2006/math">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F</m:t>
                        </m:r>
                      </m:e>
                    </m:acc>
                    <m:r>
                      <a:rPr lang="en-US" altLang="zh-CN" sz="2400" b="0" i="1">
                        <a:solidFill>
                          <a:srgbClr val="660066"/>
                        </a:solidFill>
                        <a:latin typeface="Cambria Math" panose="02040503050406030204" pitchFamily="18" charset="0"/>
                        <a:ea typeface="Cambria Math" panose="02040503050406030204" pitchFamily="18" charset="0"/>
                      </a:rPr>
                      <m:t>∙</m:t>
                    </m:r>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i="1" dirty="0">
                            <a:solidFill>
                              <a:srgbClr val="660066"/>
                            </a:solidFill>
                            <a:ea typeface="仿宋_GB2312" panose="02010609030101010101" pitchFamily="49" charset="-122"/>
                          </a:rPr>
                          <m:t>v</m:t>
                        </m:r>
                      </m:e>
                    </m:acc>
                  </m:oMath>
                </a14:m>
                <a:r>
                  <a:rPr lang="en-US" altLang="zh-CN" sz="2400" b="0" baseline="-25000" dirty="0">
                    <a:solidFill>
                      <a:srgbClr val="660066"/>
                    </a:solidFill>
                    <a:ea typeface="仿宋_GB2312" panose="02010609030101010101" pitchFamily="49" charset="-122"/>
                  </a:rPr>
                  <a:t>o</a:t>
                </a:r>
                <a:endParaRPr lang="zh-CN" altLang="en-US" sz="2400" b="0" dirty="0"/>
              </a:p>
            </p:txBody>
          </p:sp>
        </mc:Choice>
        <mc:Fallback xmlns="">
          <p:sp>
            <p:nvSpPr>
              <p:cNvPr id="2" name="矩形 1">
                <a:extLst>
                  <a:ext uri="{FF2B5EF4-FFF2-40B4-BE49-F238E27FC236}">
                    <a16:creationId xmlns:a16="http://schemas.microsoft.com/office/drawing/2014/main" id="{B05CFB67-E3B2-4911-86EE-EC87CE228773}"/>
                  </a:ext>
                </a:extLst>
              </p:cNvPr>
              <p:cNvSpPr>
                <a:spLocks noRot="1" noChangeAspect="1" noMove="1" noResize="1" noEditPoints="1" noAdjustHandles="1" noChangeArrowheads="1" noChangeShapeType="1" noTextEdit="1"/>
              </p:cNvSpPr>
              <p:nvPr/>
            </p:nvSpPr>
            <p:spPr>
              <a:xfrm>
                <a:off x="445679" y="3552299"/>
                <a:ext cx="6910353" cy="476541"/>
              </a:xfrm>
              <a:prstGeom prst="rect">
                <a:avLst/>
              </a:prstGeom>
              <a:blipFill>
                <a:blip r:embed="rId11"/>
                <a:stretch>
                  <a:fillRect t="-6410" b="-29487"/>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D28C5232-30BD-4921-8051-A1D61B337707}"/>
              </a:ext>
            </a:extLst>
          </p:cNvPr>
          <p:cNvGrpSpPr/>
          <p:nvPr/>
        </p:nvGrpSpPr>
        <p:grpSpPr>
          <a:xfrm>
            <a:off x="498527" y="4213458"/>
            <a:ext cx="6527545" cy="769634"/>
            <a:chOff x="498527" y="4213458"/>
            <a:chExt cx="6527545" cy="769634"/>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45F4261-A857-44AE-9662-8C9C7D821FD5}"/>
                    </a:ext>
                  </a:extLst>
                </p:cNvPr>
                <p:cNvSpPr/>
                <p:nvPr/>
              </p:nvSpPr>
              <p:spPr>
                <a:xfrm>
                  <a:off x="498527" y="4420429"/>
                  <a:ext cx="2801280" cy="476541"/>
                </a:xfrm>
                <a:prstGeom prst="rect">
                  <a:avLst/>
                </a:prstGeom>
              </p:spPr>
              <p:txBody>
                <a:bodyPr wrap="none">
                  <a:spAutoFit/>
                </a:bodyPr>
                <a:lstStyle/>
                <a:p>
                  <a14:m>
                    <m:oMath xmlns:m="http://schemas.openxmlformats.org/officeDocument/2006/math">
                      <m:acc>
                        <m:accPr>
                          <m:chr m:val="̇"/>
                          <m:ctrlPr>
                            <a:rPr lang="en-US" altLang="zh-CN" sz="2400" b="0" i="1" smtClean="0">
                              <a:solidFill>
                                <a:srgbClr val="660066"/>
                              </a:solidFill>
                              <a:latin typeface="Cambria Math" panose="02040503050406030204" pitchFamily="18" charset="0"/>
                              <a:ea typeface="仿宋_GB2312" panose="02010609030101010101" pitchFamily="49" charset="-122"/>
                            </a:rPr>
                          </m:ctrlPr>
                        </m:accPr>
                        <m:e>
                          <m:r>
                            <m:rPr>
                              <m:nor/>
                            </m:rPr>
                            <a:rPr lang="en-US" altLang="zh-CN" sz="2400" i="1" dirty="0">
                              <a:solidFill>
                                <a:srgbClr val="660066"/>
                              </a:solidFill>
                              <a:ea typeface="仿宋_GB2312" panose="02010609030101010101" pitchFamily="49" charset="-122"/>
                            </a:rPr>
                            <m:t>v</m:t>
                          </m:r>
                        </m:e>
                      </m:acc>
                    </m:oMath>
                  </a14:m>
                  <a:r>
                    <a:rPr lang="en-US" altLang="zh-CN" sz="2400" b="0" baseline="-25000" dirty="0">
                      <a:solidFill>
                        <a:srgbClr val="660066"/>
                      </a:solidFill>
                      <a:ea typeface="仿宋_GB2312" panose="02010609030101010101" pitchFamily="49" charset="-122"/>
                    </a:rPr>
                    <a:t>o</a:t>
                  </a:r>
                  <a:r>
                    <a:rPr lang="en-US" altLang="zh-CN" sz="2400" b="0" dirty="0">
                      <a:solidFill>
                        <a:srgbClr val="660066"/>
                      </a:solidFill>
                      <a:ea typeface="仿宋_GB2312" panose="02010609030101010101" pitchFamily="49" charset="-122"/>
                    </a:rPr>
                    <a:t> </a:t>
                  </a:r>
                  <a14:m>
                    <m:oMath xmlns:m="http://schemas.openxmlformats.org/officeDocument/2006/math">
                      <m:r>
                        <a:rPr lang="en-US" altLang="zh-CN" sz="2400" b="0" i="1">
                          <a:solidFill>
                            <a:srgbClr val="660066"/>
                          </a:solidFill>
                          <a:latin typeface="Cambria Math" panose="02040503050406030204" pitchFamily="18" charset="0"/>
                          <a:ea typeface="Cambria Math" panose="02040503050406030204" pitchFamily="18" charset="0"/>
                        </a:rPr>
                        <m:t>∙</m:t>
                      </m:r>
                    </m:oMath>
                  </a14:m>
                  <a:r>
                    <a:rPr lang="en-US" altLang="zh-CN" sz="2400" b="0" dirty="0"/>
                    <a:t>(1</a:t>
                  </a:r>
                  <a:r>
                    <a:rPr lang="en-US" altLang="zh-CN" sz="2400" b="0" dirty="0">
                      <a:sym typeface="Symbol" panose="05050102010706020507" pitchFamily="18" charset="2"/>
                    </a:rPr>
                    <a:t></a:t>
                  </a:r>
                  <a:r>
                    <a:rPr lang="en-US" altLang="zh-CN" sz="2400" b="0" dirty="0">
                      <a:solidFill>
                        <a:srgbClr val="660066"/>
                      </a:solidFill>
                      <a:ea typeface="仿宋_GB2312" panose="02010609030101010101" pitchFamily="49" charset="-122"/>
                    </a:rPr>
                    <a:t> </a:t>
                  </a:r>
                  <a14:m>
                    <m:oMath xmlns:m="http://schemas.openxmlformats.org/officeDocument/2006/math">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A</m:t>
                          </m:r>
                        </m:e>
                      </m:acc>
                      <m:r>
                        <a:rPr lang="en-US" altLang="zh-CN" sz="2400" b="0" i="1" baseline="-25000" dirty="0">
                          <a:solidFill>
                            <a:srgbClr val="660066"/>
                          </a:solidFill>
                          <a:latin typeface="Cambria Math" panose="02040503050406030204" pitchFamily="18" charset="0"/>
                          <a:ea typeface="仿宋_GB2312" panose="02010609030101010101" pitchFamily="49" charset="-122"/>
                        </a:rPr>
                        <m:t>0</m:t>
                      </m:r>
                    </m:oMath>
                  </a14:m>
                  <a:r>
                    <a:rPr lang="en-US" altLang="zh-CN" sz="2400" b="0" dirty="0">
                      <a:solidFill>
                        <a:srgbClr val="660066"/>
                      </a:solidFill>
                      <a:ea typeface="仿宋_GB2312" panose="02010609030101010101" pitchFamily="49" charset="-122"/>
                    </a:rPr>
                    <a:t> </a:t>
                  </a:r>
                  <a14:m>
                    <m:oMath xmlns:m="http://schemas.openxmlformats.org/officeDocument/2006/math">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F</m:t>
                          </m:r>
                        </m:e>
                      </m:acc>
                    </m:oMath>
                  </a14:m>
                  <a:r>
                    <a:rPr lang="en-US" altLang="zh-CN" sz="2400" b="0" dirty="0"/>
                    <a:t>)</a:t>
                  </a:r>
                  <a:r>
                    <a:rPr lang="en-US" altLang="zh-CN" sz="2400" b="0" dirty="0">
                      <a:solidFill>
                        <a:srgbClr val="660066"/>
                      </a:solidFill>
                      <a:ea typeface="仿宋_GB2312" panose="02010609030101010101" pitchFamily="49" charset="-122"/>
                    </a:rPr>
                    <a:t> </a:t>
                  </a:r>
                  <a14:m>
                    <m:oMath xmlns:m="http://schemas.openxmlformats.org/officeDocument/2006/math">
                      <m:r>
                        <a:rPr lang="en-US" altLang="zh-CN" sz="2400" b="0" i="1">
                          <a:solidFill>
                            <a:srgbClr val="660066"/>
                          </a:solidFill>
                          <a:latin typeface="Cambria Math" panose="02040503050406030204" pitchFamily="18" charset="0"/>
                          <a:ea typeface="仿宋_GB2312" panose="02010609030101010101" pitchFamily="49" charset="-122"/>
                        </a:rPr>
                        <m:t>=</m:t>
                      </m:r>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smtClean="0">
                              <a:solidFill>
                                <a:srgbClr val="000000"/>
                              </a:solidFill>
                              <a:ea typeface="仿宋_GB2312" panose="02010609030101010101" pitchFamily="49" charset="-122"/>
                            </a:rPr>
                            <m:t>A</m:t>
                          </m:r>
                        </m:e>
                      </m:acc>
                      <m:r>
                        <a:rPr lang="en-US" altLang="zh-CN" sz="2400" b="0" i="1" baseline="-25000" dirty="0">
                          <a:solidFill>
                            <a:srgbClr val="660066"/>
                          </a:solidFill>
                          <a:latin typeface="Cambria Math" panose="02040503050406030204" pitchFamily="18" charset="0"/>
                          <a:ea typeface="仿宋_GB2312" panose="02010609030101010101" pitchFamily="49" charset="-122"/>
                        </a:rPr>
                        <m:t>0</m:t>
                      </m:r>
                    </m:oMath>
                  </a14:m>
                  <a:r>
                    <a:rPr lang="en-US" altLang="zh-CN" sz="2400" b="0" dirty="0">
                      <a:solidFill>
                        <a:srgbClr val="660066"/>
                      </a:solidFill>
                      <a:ea typeface="Cambria Math" panose="02040503050406030204" pitchFamily="18" charset="0"/>
                    </a:rPr>
                    <a:t> </a:t>
                  </a:r>
                  <a14:m>
                    <m:oMath xmlns:m="http://schemas.openxmlformats.org/officeDocument/2006/math">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i="1" dirty="0">
                              <a:solidFill>
                                <a:srgbClr val="660066"/>
                              </a:solidFill>
                              <a:ea typeface="仿宋_GB2312" panose="02010609030101010101" pitchFamily="49" charset="-122"/>
                            </a:rPr>
                            <m:t>v</m:t>
                          </m:r>
                        </m:e>
                      </m:acc>
                    </m:oMath>
                  </a14:m>
                  <a:r>
                    <a:rPr lang="en-US" altLang="zh-CN" sz="2400" b="0" baseline="-25000" dirty="0">
                      <a:solidFill>
                        <a:srgbClr val="660066"/>
                      </a:solidFill>
                      <a:ea typeface="仿宋_GB2312" panose="02010609030101010101" pitchFamily="49" charset="-122"/>
                    </a:rPr>
                    <a:t>i</a:t>
                  </a:r>
                  <a:endParaRPr lang="zh-CN" altLang="en-US" sz="2400" b="0" dirty="0"/>
                </a:p>
              </p:txBody>
            </p:sp>
          </mc:Choice>
          <mc:Fallback xmlns="">
            <p:sp>
              <p:nvSpPr>
                <p:cNvPr id="21" name="矩形 20">
                  <a:extLst>
                    <a:ext uri="{FF2B5EF4-FFF2-40B4-BE49-F238E27FC236}">
                      <a16:creationId xmlns:a16="http://schemas.microsoft.com/office/drawing/2014/main" id="{645F4261-A857-44AE-9662-8C9C7D821FD5}"/>
                    </a:ext>
                  </a:extLst>
                </p:cNvPr>
                <p:cNvSpPr>
                  <a:spLocks noRot="1" noChangeAspect="1" noMove="1" noResize="1" noEditPoints="1" noAdjustHandles="1" noChangeArrowheads="1" noChangeShapeType="1" noTextEdit="1"/>
                </p:cNvSpPr>
                <p:nvPr/>
              </p:nvSpPr>
              <p:spPr>
                <a:xfrm>
                  <a:off x="498527" y="4420429"/>
                  <a:ext cx="2801280" cy="476541"/>
                </a:xfrm>
                <a:prstGeom prst="rect">
                  <a:avLst/>
                </a:prstGeom>
                <a:blipFill>
                  <a:blip r:embed="rId12"/>
                  <a:stretch>
                    <a:fillRect t="-7692"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AC10F824-F1C9-4223-BE6F-3B83DC48886C}"/>
                    </a:ext>
                  </a:extLst>
                </p:cNvPr>
                <p:cNvSpPr/>
                <p:nvPr/>
              </p:nvSpPr>
              <p:spPr>
                <a:xfrm>
                  <a:off x="4653371" y="4213458"/>
                  <a:ext cx="2372701" cy="769634"/>
                </a:xfrm>
                <a:prstGeom prst="rect">
                  <a:avLst/>
                </a:prstGeom>
              </p:spPr>
              <p:txBody>
                <a:bodyPr wrap="none">
                  <a:spAutoFit/>
                </a:bodyPr>
                <a:lstStyle/>
                <a:p>
                  <a14:m>
                    <m:oMath xmlns:m="http://schemas.openxmlformats.org/officeDocument/2006/math">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A</m:t>
                          </m:r>
                        </m:e>
                      </m:acc>
                      <m:r>
                        <m:rPr>
                          <m:sty m:val="p"/>
                        </m:rPr>
                        <a:rPr lang="en-US" altLang="zh-CN" sz="2400" b="0" i="1" baseline="-25000" dirty="0">
                          <a:solidFill>
                            <a:srgbClr val="660066"/>
                          </a:solidFill>
                          <a:latin typeface="Cambria Math" panose="02040503050406030204" pitchFamily="18" charset="0"/>
                          <a:ea typeface="仿宋_GB2312" panose="02010609030101010101" pitchFamily="49" charset="-122"/>
                        </a:rPr>
                        <m:t>f</m:t>
                      </m:r>
                      <m:r>
                        <a:rPr lang="en-US" altLang="zh-CN" sz="2400" b="0" i="1" baseline="-25000" dirty="0">
                          <a:solidFill>
                            <a:srgbClr val="660066"/>
                          </a:solidFill>
                          <a:latin typeface="Cambria Math" panose="02040503050406030204" pitchFamily="18" charset="0"/>
                          <a:ea typeface="仿宋_GB2312" panose="02010609030101010101" pitchFamily="49" charset="-122"/>
                        </a:rPr>
                        <m:t> =</m:t>
                      </m:r>
                      <m:f>
                        <m:fPr>
                          <m:ctrlPr>
                            <a:rPr lang="en-US" altLang="zh-CN" sz="2400" b="0" i="1">
                              <a:solidFill>
                                <a:srgbClr val="660066"/>
                              </a:solidFill>
                              <a:latin typeface="Cambria Math" panose="02040503050406030204" pitchFamily="18" charset="0"/>
                              <a:ea typeface="仿宋_GB2312" panose="02010609030101010101" pitchFamily="49" charset="-122"/>
                            </a:rPr>
                          </m:ctrlPr>
                        </m:fPr>
                        <m:num>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i="1" dirty="0">
                                  <a:solidFill>
                                    <a:srgbClr val="660066"/>
                                  </a:solidFill>
                                  <a:ea typeface="仿宋_GB2312" panose="02010609030101010101" pitchFamily="49" charset="-122"/>
                                </a:rPr>
                                <m:t>v</m:t>
                              </m:r>
                            </m:e>
                          </m:acc>
                          <m:r>
                            <m:rPr>
                              <m:nor/>
                            </m:rPr>
                            <a:rPr lang="en-US" altLang="zh-CN" sz="2400" b="0" baseline="-25000" dirty="0">
                              <a:solidFill>
                                <a:srgbClr val="660066"/>
                              </a:solidFill>
                              <a:ea typeface="仿宋_GB2312" panose="02010609030101010101" pitchFamily="49" charset="-122"/>
                            </a:rPr>
                            <m:t>o</m:t>
                          </m:r>
                        </m:num>
                        <m:den>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i="1" dirty="0">
                                  <a:solidFill>
                                    <a:srgbClr val="660066"/>
                                  </a:solidFill>
                                  <a:ea typeface="仿宋_GB2312" panose="02010609030101010101" pitchFamily="49" charset="-122"/>
                                </a:rPr>
                                <m:t>v</m:t>
                              </m:r>
                            </m:e>
                          </m:acc>
                          <m:r>
                            <m:rPr>
                              <m:nor/>
                            </m:rPr>
                            <a:rPr lang="en-US" altLang="zh-CN" sz="2400" b="0" baseline="-25000" dirty="0">
                              <a:solidFill>
                                <a:srgbClr val="660066"/>
                              </a:solidFill>
                              <a:ea typeface="仿宋_GB2312" panose="02010609030101010101" pitchFamily="49" charset="-122"/>
                            </a:rPr>
                            <m:t>i</m:t>
                          </m:r>
                        </m:den>
                      </m:f>
                    </m:oMath>
                  </a14:m>
                  <a:r>
                    <a:rPr lang="en-US" altLang="zh-CN" sz="2400" b="0" dirty="0">
                      <a:solidFill>
                        <a:srgbClr val="660066"/>
                      </a:solidFill>
                      <a:ea typeface="仿宋_GB2312" panose="02010609030101010101" pitchFamily="49" charset="-122"/>
                    </a:rPr>
                    <a:t> </a:t>
                  </a:r>
                  <a14:m>
                    <m:oMath xmlns:m="http://schemas.openxmlformats.org/officeDocument/2006/math">
                      <m:r>
                        <a:rPr lang="en-US" altLang="zh-CN" sz="2400" b="0" i="1">
                          <a:solidFill>
                            <a:srgbClr val="660066"/>
                          </a:solidFill>
                          <a:latin typeface="Cambria Math" panose="02040503050406030204" pitchFamily="18" charset="0"/>
                          <a:ea typeface="仿宋_GB2312" panose="02010609030101010101" pitchFamily="49" charset="-122"/>
                        </a:rPr>
                        <m:t>=</m:t>
                      </m:r>
                      <m:f>
                        <m:fPr>
                          <m:ctrlPr>
                            <a:rPr lang="en-US" altLang="zh-CN" sz="2400" b="0" i="1">
                              <a:solidFill>
                                <a:srgbClr val="660066"/>
                              </a:solidFill>
                              <a:latin typeface="Cambria Math" panose="02040503050406030204" pitchFamily="18" charset="0"/>
                              <a:ea typeface="仿宋_GB2312" panose="02010609030101010101" pitchFamily="49" charset="-122"/>
                            </a:rPr>
                          </m:ctrlPr>
                        </m:fPr>
                        <m:num>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A</m:t>
                              </m:r>
                            </m:e>
                          </m:acc>
                          <m:r>
                            <a:rPr lang="en-US" altLang="zh-CN" sz="2400" b="0" i="1" baseline="-25000" dirty="0">
                              <a:solidFill>
                                <a:srgbClr val="660066"/>
                              </a:solidFill>
                              <a:latin typeface="Cambria Math" panose="02040503050406030204" pitchFamily="18" charset="0"/>
                              <a:ea typeface="仿宋_GB2312" panose="02010609030101010101" pitchFamily="49" charset="-122"/>
                            </a:rPr>
                            <m:t>0</m:t>
                          </m:r>
                        </m:num>
                        <m:den>
                          <m:r>
                            <m:rPr>
                              <m:nor/>
                            </m:rPr>
                            <a:rPr lang="en-US" altLang="zh-CN" sz="2400" b="0" dirty="0"/>
                            <m:t>1</m:t>
                          </m:r>
                          <m:r>
                            <m:rPr>
                              <m:nor/>
                            </m:rPr>
                            <a:rPr lang="en-US" altLang="zh-CN" sz="2400" b="0" dirty="0">
                              <a:sym typeface="Symbol" panose="05050102010706020507" pitchFamily="18" charset="2"/>
                            </a:rPr>
                            <m:t></m:t>
                          </m:r>
                          <m:r>
                            <m:rPr>
                              <m:nor/>
                            </m:rPr>
                            <a:rPr lang="en-US" altLang="zh-CN" sz="2400" b="0" dirty="0">
                              <a:solidFill>
                                <a:srgbClr val="660066"/>
                              </a:solidFill>
                              <a:ea typeface="仿宋_GB2312" panose="02010609030101010101" pitchFamily="49" charset="-122"/>
                            </a:rPr>
                            <m:t> </m:t>
                          </m:r>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A</m:t>
                              </m:r>
                            </m:e>
                          </m:acc>
                          <m:r>
                            <a:rPr lang="en-US" altLang="zh-CN" sz="2400" b="0" i="1" baseline="-25000" dirty="0">
                              <a:solidFill>
                                <a:srgbClr val="660066"/>
                              </a:solidFill>
                              <a:latin typeface="Cambria Math" panose="02040503050406030204" pitchFamily="18" charset="0"/>
                              <a:ea typeface="仿宋_GB2312" panose="02010609030101010101" pitchFamily="49" charset="-122"/>
                            </a:rPr>
                            <m:t>0</m:t>
                          </m:r>
                          <m:r>
                            <m:rPr>
                              <m:nor/>
                            </m:rPr>
                            <a:rPr lang="en-US" altLang="zh-CN" sz="2400" b="0" dirty="0">
                              <a:solidFill>
                                <a:srgbClr val="660066"/>
                              </a:solidFill>
                              <a:ea typeface="仿宋_GB2312" panose="02010609030101010101" pitchFamily="49" charset="-122"/>
                            </a:rPr>
                            <m:t> </m:t>
                          </m:r>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F</m:t>
                              </m:r>
                            </m:e>
                          </m:acc>
                        </m:den>
                      </m:f>
                    </m:oMath>
                  </a14:m>
                  <a:endParaRPr lang="zh-CN" altLang="en-US" sz="2400" b="0" dirty="0"/>
                </a:p>
              </p:txBody>
            </p:sp>
          </mc:Choice>
          <mc:Fallback xmlns="">
            <p:sp>
              <p:nvSpPr>
                <p:cNvPr id="22" name="矩形 21">
                  <a:extLst>
                    <a:ext uri="{FF2B5EF4-FFF2-40B4-BE49-F238E27FC236}">
                      <a16:creationId xmlns:a16="http://schemas.microsoft.com/office/drawing/2014/main" id="{AC10F824-F1C9-4223-BE6F-3B83DC48886C}"/>
                    </a:ext>
                  </a:extLst>
                </p:cNvPr>
                <p:cNvSpPr>
                  <a:spLocks noRot="1" noChangeAspect="1" noMove="1" noResize="1" noEditPoints="1" noAdjustHandles="1" noChangeArrowheads="1" noChangeShapeType="1" noTextEdit="1"/>
                </p:cNvSpPr>
                <p:nvPr/>
              </p:nvSpPr>
              <p:spPr>
                <a:xfrm>
                  <a:off x="4653371" y="4213458"/>
                  <a:ext cx="2372701" cy="769634"/>
                </a:xfrm>
                <a:prstGeom prst="rect">
                  <a:avLst/>
                </a:prstGeom>
                <a:blipFill>
                  <a:blip r:embed="rId13"/>
                  <a:stretch>
                    <a:fillRect b="-2381"/>
                  </a:stretch>
                </a:blipFill>
              </p:spPr>
              <p:txBody>
                <a:bodyPr/>
                <a:lstStyle/>
                <a:p>
                  <a:r>
                    <a:rPr lang="zh-CN" altLang="en-US">
                      <a:noFill/>
                    </a:rPr>
                    <a:t> </a:t>
                  </a:r>
                </a:p>
              </p:txBody>
            </p:sp>
          </mc:Fallback>
        </mc:AlternateContent>
        <p:sp>
          <p:nvSpPr>
            <p:cNvPr id="24" name="Text Box 6">
              <a:extLst>
                <a:ext uri="{FF2B5EF4-FFF2-40B4-BE49-F238E27FC236}">
                  <a16:creationId xmlns:a16="http://schemas.microsoft.com/office/drawing/2014/main" id="{0B178237-CB87-4008-9B2B-BB1BE5D72D9F}"/>
                </a:ext>
              </a:extLst>
            </p:cNvPr>
            <p:cNvSpPr txBox="1">
              <a:spLocks noChangeArrowheads="1"/>
            </p:cNvSpPr>
            <p:nvPr/>
          </p:nvSpPr>
          <p:spPr bwMode="auto">
            <a:xfrm>
              <a:off x="3744780" y="4397027"/>
              <a:ext cx="134216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可得：</a:t>
              </a:r>
            </a:p>
          </p:txBody>
        </p:sp>
      </p:grpSp>
      <p:sp>
        <p:nvSpPr>
          <p:cNvPr id="4" name="Text Box 5">
            <a:extLst>
              <a:ext uri="{FF2B5EF4-FFF2-40B4-BE49-F238E27FC236}">
                <a16:creationId xmlns:a16="http://schemas.microsoft.com/office/drawing/2014/main" id="{91171B90-7C35-4E7F-BB1C-7F47EEC9B375}"/>
              </a:ext>
            </a:extLst>
          </p:cNvPr>
          <p:cNvSpPr txBox="1">
            <a:spLocks noChangeArrowheads="1"/>
          </p:cNvSpPr>
          <p:nvPr/>
        </p:nvSpPr>
        <p:spPr bwMode="auto">
          <a:xfrm>
            <a:off x="0" y="1433231"/>
            <a:ext cx="3786187"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eaLnBrk="1" hangingPunct="1">
              <a:buFontTx/>
              <a:buNone/>
            </a:pPr>
            <a:r>
              <a:rPr lang="zh-CN" altLang="en-US" sz="2400" dirty="0">
                <a:solidFill>
                  <a:srgbClr val="660066"/>
                </a:solidFill>
                <a:ea typeface="仿宋_GB2312" panose="02010609030101010101" pitchFamily="49" charset="-122"/>
              </a:rPr>
              <a:t>放大器</a:t>
            </a:r>
            <a:r>
              <a:rPr lang="en-US" altLang="zh-CN" sz="2400" dirty="0">
                <a:solidFill>
                  <a:srgbClr val="660066"/>
                </a:solidFill>
                <a:ea typeface="仿宋_GB2312" panose="02010609030101010101" pitchFamily="49" charset="-122"/>
              </a:rPr>
              <a:t>(Amp.) </a:t>
            </a:r>
          </a:p>
          <a:p>
            <a:pPr indent="0" eaLnBrk="1" hangingPunct="1">
              <a:buFontTx/>
              <a:buNone/>
            </a:pPr>
            <a:r>
              <a:rPr lang="zh-CN" altLang="en-US" sz="2400" dirty="0">
                <a:solidFill>
                  <a:srgbClr val="660066"/>
                </a:solidFill>
                <a:ea typeface="仿宋_GB2312" panose="02010609030101010101" pitchFamily="49" charset="-122"/>
              </a:rPr>
              <a:t>反馈网络</a:t>
            </a:r>
            <a:r>
              <a:rPr lang="en-US" altLang="zh-CN" sz="2400" dirty="0">
                <a:solidFill>
                  <a:srgbClr val="660066"/>
                </a:solidFill>
                <a:ea typeface="仿宋_GB2312" panose="02010609030101010101" pitchFamily="49" charset="-122"/>
              </a:rPr>
              <a:t>(Feedback)</a:t>
            </a:r>
          </a:p>
          <a:p>
            <a:pPr indent="0" eaLnBrk="1" hangingPunct="1">
              <a:buFontTx/>
              <a:buNone/>
            </a:pPr>
            <a:r>
              <a:rPr lang="en-US" altLang="zh-CN" sz="2400" dirty="0">
                <a:solidFill>
                  <a:srgbClr val="00FF00"/>
                </a:solidFill>
                <a:ea typeface="仿宋_GB2312" panose="02010609030101010101" pitchFamily="49" charset="-122"/>
              </a:rPr>
              <a:t>P106</a:t>
            </a:r>
            <a:r>
              <a:rPr lang="en-US" altLang="zh-CN" sz="2400" dirty="0">
                <a:solidFill>
                  <a:srgbClr val="660066"/>
                </a:solidFill>
                <a:ea typeface="仿宋_GB2312" panose="02010609030101010101" pitchFamily="49" charset="-122"/>
              </a:rPr>
              <a:t>   </a:t>
            </a:r>
            <a:r>
              <a:rPr lang="en-US" altLang="zh-CN" sz="2400" dirty="0">
                <a:solidFill>
                  <a:srgbClr val="FF0000"/>
                </a:solidFill>
                <a:ea typeface="仿宋_GB2312" panose="02010609030101010101" pitchFamily="49" charset="-122"/>
              </a:rPr>
              <a:t>P109    </a:t>
            </a:r>
            <a:r>
              <a:rPr lang="zh-CN" altLang="en-US" sz="2400" dirty="0">
                <a:solidFill>
                  <a:srgbClr val="0000FF"/>
                </a:solidFill>
                <a:ea typeface="仿宋_GB2312" panose="02010609030101010101" pitchFamily="49" charset="-122"/>
              </a:rPr>
              <a:t>组成</a:t>
            </a:r>
            <a:r>
              <a:rPr lang="en-US" altLang="zh-CN" sz="2400" dirty="0">
                <a:solidFill>
                  <a:srgbClr val="0000FF"/>
                </a:solidFill>
                <a:ea typeface="仿宋_GB2312" panose="02010609030101010101" pitchFamily="49" charset="-122"/>
              </a:rPr>
              <a:t>3</a:t>
            </a:r>
            <a:r>
              <a:rPr lang="zh-CN" altLang="en-US" sz="2400" dirty="0">
                <a:solidFill>
                  <a:srgbClr val="0000FF"/>
                </a:solidFill>
                <a:ea typeface="仿宋_GB2312" panose="02010609030101010101" pitchFamily="49" charset="-122"/>
              </a:rPr>
              <a:t>个部分？</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34AB92CE-3B61-4244-B41D-BDE39AA72D48}"/>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ea typeface="仿宋_GB2312" panose="02010609030101010101" pitchFamily="49" charset="-122"/>
              </a:rPr>
              <a:t>4.5.1 </a:t>
            </a:r>
            <a:r>
              <a:rPr lang="zh-CN" altLang="en-US" sz="2400" b="1" dirty="0">
                <a:solidFill>
                  <a:srgbClr val="0000FF"/>
                </a:solidFill>
                <a:ea typeface="仿宋_GB2312" panose="02010609030101010101" pitchFamily="49" charset="-122"/>
              </a:rPr>
              <a:t>频率稳定度 </a:t>
            </a: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P118</a:t>
            </a:r>
            <a:r>
              <a:rPr lang="zh-CN" altLang="en-US" sz="2400" b="1" dirty="0">
                <a:solidFill>
                  <a:srgbClr val="0000FF"/>
                </a:solidFill>
                <a:ea typeface="仿宋_GB2312" panose="02010609030101010101" pitchFamily="49" charset="-122"/>
              </a:rPr>
              <a:t>  </a:t>
            </a:r>
            <a:r>
              <a:rPr lang="en-US" altLang="zh-CN" sz="2400" b="1" dirty="0">
                <a:solidFill>
                  <a:srgbClr val="FF0000"/>
                </a:solidFill>
                <a:ea typeface="仿宋_GB2312" panose="02010609030101010101" pitchFamily="49" charset="-122"/>
              </a:rPr>
              <a:t>P121 </a:t>
            </a:r>
            <a:r>
              <a:rPr lang="en-US" altLang="zh-CN" sz="2400" b="1" dirty="0">
                <a:solidFill>
                  <a:srgbClr val="0000FF"/>
                </a:solidFill>
                <a:ea typeface="仿宋_GB2312" panose="02010609030101010101" pitchFamily="49" charset="-122"/>
              </a:rPr>
              <a:t>      P128</a:t>
            </a:r>
            <a:endParaRPr lang="zh-CN" altLang="en-US" sz="2400" b="1" dirty="0">
              <a:solidFill>
                <a:srgbClr val="0000FF"/>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34819" name="Object 9">
                <a:extLst>
                  <a:ext uri="{FF2B5EF4-FFF2-40B4-BE49-F238E27FC236}">
                    <a16:creationId xmlns:a16="http://schemas.microsoft.com/office/drawing/2014/main" id="{A43B8971-65DA-409C-B9D4-087A5B64DB6F}"/>
                  </a:ext>
                </a:extLst>
              </p:cNvPr>
              <p:cNvSpPr txBox="1"/>
              <p:nvPr/>
            </p:nvSpPr>
            <p:spPr bwMode="auto">
              <a:xfrm>
                <a:off x="971550" y="2805113"/>
                <a:ext cx="6286500" cy="836612"/>
              </a:xfrm>
              <a:prstGeom prst="rect">
                <a:avLst/>
              </a:prstGeom>
              <a:solidFill>
                <a:schemeClr val="bg1"/>
              </a:solidFill>
              <a:ln>
                <a:noFill/>
              </a:ln>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r>
                        <m:rPr>
                          <m:nor/>
                        </m:rPr>
                        <a:rPr lang="zh-CN" altLang="en-US" b="0" dirty="0">
                          <a:solidFill>
                            <a:srgbClr val="000000"/>
                          </a:solidFill>
                          <a:ea typeface="仿宋_GB2312" panose="02010609030101010101" pitchFamily="49" charset="-122"/>
                          <a:sym typeface="Symbol" panose="05050102010706020507" pitchFamily="18" charset="2"/>
                        </a:rPr>
                        <m:t></m:t>
                      </m:r>
                      <m:r>
                        <m:rPr>
                          <m:nor/>
                        </m:rPr>
                        <a:rPr lang="zh-CN" altLang="en-US" b="0" i="1" dirty="0">
                          <a:solidFill>
                            <a:srgbClr val="000000"/>
                          </a:solidFill>
                          <a:ea typeface="仿宋_GB2312" panose="02010609030101010101" pitchFamily="49" charset="-122"/>
                          <a:sym typeface="Symbol" panose="05050102010706020507" pitchFamily="18" charset="2"/>
                        </a:rPr>
                        <m:t></m:t>
                      </m:r>
                      <m:r>
                        <a:rPr lang="zh-CN" altLang="en-US" b="0" i="1" smtClean="0">
                          <a:solidFill>
                            <a:srgbClr val="000000"/>
                          </a:solidFill>
                          <a:latin typeface="Cambria Math" panose="02040503050406030204" pitchFamily="18" charset="0"/>
                        </a:rPr>
                        <m:t>=</m:t>
                      </m:r>
                      <m:f>
                        <m:fPr>
                          <m:ctrlPr>
                            <a:rPr lang="zh-CN" altLang="en-US" b="0" i="1">
                              <a:solidFill>
                                <a:srgbClr val="000000"/>
                              </a:solidFill>
                              <a:latin typeface="Cambria Math" panose="02040503050406030204" pitchFamily="18" charset="0"/>
                            </a:rPr>
                          </m:ctrlPr>
                        </m:fPr>
                        <m:num>
                          <m:r>
                            <a:rPr lang="zh-CN" altLang="en-US" b="0" i="1">
                              <a:solidFill>
                                <a:srgbClr val="000000"/>
                              </a:solidFill>
                              <a:latin typeface="Cambria Math" panose="02040503050406030204" pitchFamily="18" charset="0"/>
                            </a:rPr>
                            <m:t>𝜕</m:t>
                          </m:r>
                          <m:r>
                            <m:rPr>
                              <m:nor/>
                            </m:rPr>
                            <a:rPr lang="zh-CN" altLang="en-US" b="0" i="1" dirty="0">
                              <a:solidFill>
                                <a:srgbClr val="000000"/>
                              </a:solidFill>
                              <a:ea typeface="仿宋_GB2312" panose="02010609030101010101" pitchFamily="49" charset="-122"/>
                              <a:sym typeface="Symbol" panose="05050102010706020507" pitchFamily="18" charset="2"/>
                            </a:rPr>
                            <m:t></m:t>
                          </m:r>
                          <m:r>
                            <m:rPr>
                              <m:nor/>
                            </m:rPr>
                            <a:rPr lang="en-US" altLang="zh-CN" b="0" baseline="-25000" dirty="0">
                              <a:solidFill>
                                <a:srgbClr val="000000"/>
                              </a:solidFill>
                              <a:ea typeface="仿宋_GB2312" panose="02010609030101010101" pitchFamily="49" charset="-122"/>
                              <a:sym typeface="Symbol" panose="05050102010706020507" pitchFamily="18" charset="2"/>
                            </a:rPr>
                            <m:t>0</m:t>
                          </m:r>
                        </m:num>
                        <m:den>
                          <m:r>
                            <a:rPr lang="zh-CN" altLang="en-US" b="0" i="1">
                              <a:solidFill>
                                <a:srgbClr val="000000"/>
                              </a:solidFill>
                              <a:latin typeface="Cambria Math" panose="02040503050406030204" pitchFamily="18" charset="0"/>
                            </a:rPr>
                            <m:t>𝜕</m:t>
                          </m:r>
                          <m:r>
                            <m:rPr>
                              <m:nor/>
                            </m:rPr>
                            <a:rPr lang="en-US" altLang="zh-CN" b="0" i="1" dirty="0">
                              <a:solidFill>
                                <a:srgbClr val="000000"/>
                              </a:solidFill>
                            </a:rPr>
                            <m:t>C</m:t>
                          </m:r>
                          <m:r>
                            <m:rPr>
                              <m:nor/>
                            </m:rPr>
                            <a:rPr lang="en-US" altLang="zh-CN" b="0" baseline="-25000" dirty="0">
                              <a:solidFill>
                                <a:srgbClr val="000000"/>
                              </a:solidFill>
                              <a:ea typeface="仿宋_GB2312" panose="02010609030101010101" pitchFamily="49" charset="-122"/>
                              <a:sym typeface="Symbol" panose="05050102010706020507" pitchFamily="18" charset="2"/>
                            </a:rPr>
                            <m:t></m:t>
                          </m:r>
                        </m:den>
                      </m:f>
                      <m:r>
                        <a:rPr lang="zh-CN" altLang="en-US" b="0" i="1">
                          <a:solidFill>
                            <a:srgbClr val="000000"/>
                          </a:solidFill>
                          <a:latin typeface="Cambria Math" panose="02040503050406030204" pitchFamily="18" charset="0"/>
                        </a:rPr>
                        <m:t>⋅</m:t>
                      </m:r>
                      <m:r>
                        <m:rPr>
                          <m:nor/>
                        </m:rPr>
                        <a:rPr lang="zh-CN" altLang="en-US" b="0" dirty="0">
                          <a:solidFill>
                            <a:srgbClr val="000000"/>
                          </a:solidFill>
                          <a:ea typeface="仿宋_GB2312" panose="02010609030101010101" pitchFamily="49" charset="-122"/>
                          <a:sym typeface="Symbol" panose="05050102010706020507" pitchFamily="18" charset="2"/>
                        </a:rPr>
                        <m:t></m:t>
                      </m:r>
                      <m:r>
                        <m:rPr>
                          <m:nor/>
                        </m:rPr>
                        <a:rPr lang="en-US" altLang="zh-CN" b="0" i="1" dirty="0">
                          <a:solidFill>
                            <a:srgbClr val="000000"/>
                          </a:solidFill>
                        </a:rPr>
                        <m:t>C</m:t>
                      </m:r>
                      <m:r>
                        <m:rPr>
                          <m:nor/>
                        </m:rPr>
                        <a:rPr lang="en-US" altLang="zh-CN" b="0" baseline="-25000" dirty="0">
                          <a:solidFill>
                            <a:srgbClr val="000000"/>
                          </a:solidFill>
                          <a:ea typeface="仿宋_GB2312" panose="02010609030101010101" pitchFamily="49" charset="-122"/>
                          <a:sym typeface="Symbol" panose="05050102010706020507" pitchFamily="18" charset="2"/>
                        </a:rPr>
                        <m:t></m:t>
                      </m:r>
                      <m:r>
                        <a:rPr lang="zh-CN" altLang="en-US" b="0" i="1">
                          <a:solidFill>
                            <a:srgbClr val="000000"/>
                          </a:solidFill>
                          <a:latin typeface="Cambria Math" panose="02040503050406030204" pitchFamily="18" charset="0"/>
                        </a:rPr>
                        <m:t>+</m:t>
                      </m:r>
                      <m:f>
                        <m:fPr>
                          <m:ctrlPr>
                            <a:rPr lang="zh-CN" altLang="en-US" b="0" i="1">
                              <a:solidFill>
                                <a:srgbClr val="000000"/>
                              </a:solidFill>
                              <a:latin typeface="Cambria Math" panose="02040503050406030204" pitchFamily="18" charset="0"/>
                            </a:rPr>
                          </m:ctrlPr>
                        </m:fPr>
                        <m:num>
                          <m:r>
                            <a:rPr lang="zh-CN" altLang="en-US" b="0" i="1">
                              <a:solidFill>
                                <a:srgbClr val="000000"/>
                              </a:solidFill>
                              <a:latin typeface="Cambria Math" panose="02040503050406030204" pitchFamily="18" charset="0"/>
                            </a:rPr>
                            <m:t>𝜕</m:t>
                          </m:r>
                          <m:r>
                            <m:rPr>
                              <m:nor/>
                            </m:rPr>
                            <a:rPr lang="zh-CN" altLang="en-US" b="0" i="1" dirty="0">
                              <a:solidFill>
                                <a:srgbClr val="000000"/>
                              </a:solidFill>
                              <a:ea typeface="仿宋_GB2312" panose="02010609030101010101" pitchFamily="49" charset="-122"/>
                              <a:sym typeface="Symbol" panose="05050102010706020507" pitchFamily="18" charset="2"/>
                            </a:rPr>
                            <m:t></m:t>
                          </m:r>
                          <m:r>
                            <m:rPr>
                              <m:nor/>
                            </m:rPr>
                            <a:rPr lang="en-US" altLang="zh-CN" b="0" baseline="-25000" dirty="0">
                              <a:solidFill>
                                <a:srgbClr val="000000"/>
                              </a:solidFill>
                              <a:ea typeface="仿宋_GB2312" panose="02010609030101010101" pitchFamily="49" charset="-122"/>
                              <a:sym typeface="Symbol" panose="05050102010706020507" pitchFamily="18" charset="2"/>
                            </a:rPr>
                            <m:t>0</m:t>
                          </m:r>
                        </m:num>
                        <m:den>
                          <m:r>
                            <a:rPr lang="zh-CN" altLang="en-US" b="0" i="1">
                              <a:solidFill>
                                <a:srgbClr val="000000"/>
                              </a:solidFill>
                              <a:latin typeface="Cambria Math" panose="02040503050406030204" pitchFamily="18" charset="0"/>
                            </a:rPr>
                            <m:t>𝜕</m:t>
                          </m:r>
                          <m:r>
                            <m:rPr>
                              <m:nor/>
                            </m:rPr>
                            <a:rPr lang="en-US" altLang="zh-CN" b="0" i="1" dirty="0">
                              <a:solidFill>
                                <a:srgbClr val="000000"/>
                              </a:solidFill>
                            </a:rPr>
                            <m:t>L</m:t>
                          </m:r>
                        </m:den>
                      </m:f>
                      <m:r>
                        <a:rPr lang="zh-CN" altLang="en-US" b="0" i="1">
                          <a:solidFill>
                            <a:srgbClr val="000000"/>
                          </a:solidFill>
                          <a:latin typeface="Cambria Math" panose="02040503050406030204" pitchFamily="18" charset="0"/>
                        </a:rPr>
                        <m:t>⋅</m:t>
                      </m:r>
                      <m:r>
                        <m:rPr>
                          <m:nor/>
                        </m:rPr>
                        <a:rPr lang="zh-CN" altLang="en-US" dirty="0">
                          <a:solidFill>
                            <a:srgbClr val="000000"/>
                          </a:solidFill>
                          <a:sym typeface="Symbol" panose="05050102010706020507" pitchFamily="18" charset="2"/>
                        </a:rPr>
                        <m:t></m:t>
                      </m:r>
                      <m:r>
                        <a:rPr lang="zh-CN" altLang="en-US" b="0" i="1">
                          <a:solidFill>
                            <a:srgbClr val="000000"/>
                          </a:solidFill>
                          <a:latin typeface="Cambria Math" panose="02040503050406030204" pitchFamily="18" charset="0"/>
                        </a:rPr>
                        <m:t>𝐿</m:t>
                      </m:r>
                      <m:r>
                        <a:rPr lang="en-US" altLang="zh-CN" b="0" i="1" smtClean="0">
                          <a:solidFill>
                            <a:srgbClr val="000000"/>
                          </a:solidFill>
                          <a:latin typeface="Cambria Math" panose="02040503050406030204" pitchFamily="18" charset="0"/>
                        </a:rPr>
                        <m:t> </m:t>
                      </m:r>
                      <m:r>
                        <a:rPr lang="zh-CN" altLang="en-US" b="0" i="1" smtClean="0">
                          <a:solidFill>
                            <a:srgbClr val="000000"/>
                          </a:solidFill>
                          <a:latin typeface="Cambria Math" panose="02040503050406030204" pitchFamily="18" charset="0"/>
                          <a:sym typeface="Symbol" panose="05050102010706020507" pitchFamily="18" charset="2"/>
                        </a:rPr>
                        <m:t></m:t>
                      </m:r>
                      <m:r>
                        <a:rPr lang="zh-CN" altLang="en-US" b="0" i="1">
                          <a:solidFill>
                            <a:srgbClr val="000000"/>
                          </a:solidFill>
                          <a:latin typeface="Cambria Math" panose="02040503050406030204" pitchFamily="18" charset="0"/>
                        </a:rPr>
                        <m:t>−</m:t>
                      </m:r>
                      <m:f>
                        <m:fPr>
                          <m:ctrlPr>
                            <a:rPr lang="zh-CN" altLang="en-US" b="0" i="1">
                              <a:solidFill>
                                <a:srgbClr val="000000"/>
                              </a:solidFill>
                              <a:latin typeface="Cambria Math" panose="02040503050406030204" pitchFamily="18" charset="0"/>
                            </a:rPr>
                          </m:ctrlPr>
                        </m:fPr>
                        <m:num>
                          <m:r>
                            <m:rPr>
                              <m:nor/>
                            </m:rPr>
                            <a:rPr lang="en-US" altLang="zh-CN" b="0" dirty="0">
                              <a:solidFill>
                                <a:srgbClr val="000000"/>
                              </a:solidFill>
                              <a:ea typeface="仿宋_GB2312" panose="02010609030101010101" pitchFamily="49" charset="-122"/>
                            </a:rPr>
                            <m:t>1</m:t>
                          </m:r>
                        </m:num>
                        <m:den>
                          <m:r>
                            <m:rPr>
                              <m:nor/>
                            </m:rPr>
                            <a:rPr lang="en-US" altLang="zh-CN" b="0" dirty="0">
                              <a:solidFill>
                                <a:srgbClr val="000000"/>
                              </a:solidFill>
                              <a:ea typeface="仿宋_GB2312" panose="02010609030101010101" pitchFamily="49" charset="-122"/>
                            </a:rPr>
                            <m:t>2</m:t>
                          </m:r>
                        </m:den>
                      </m:f>
                      <m:r>
                        <m:rPr>
                          <m:nor/>
                        </m:rPr>
                        <a:rPr lang="zh-CN" altLang="en-US" b="0" i="1" dirty="0">
                          <a:solidFill>
                            <a:srgbClr val="000000"/>
                          </a:solidFill>
                          <a:ea typeface="仿宋_GB2312" panose="02010609030101010101" pitchFamily="49" charset="-122"/>
                          <a:sym typeface="Symbol" panose="05050102010706020507" pitchFamily="18" charset="2"/>
                        </a:rPr>
                        <m:t></m:t>
                      </m:r>
                      <m:r>
                        <m:rPr>
                          <m:nor/>
                        </m:rPr>
                        <a:rPr lang="en-US" altLang="zh-CN" b="0" baseline="-25000" dirty="0">
                          <a:solidFill>
                            <a:srgbClr val="000000"/>
                          </a:solidFill>
                          <a:ea typeface="仿宋_GB2312" panose="02010609030101010101" pitchFamily="49" charset="-122"/>
                          <a:sym typeface="Symbol" panose="05050102010706020507" pitchFamily="18" charset="2"/>
                        </a:rPr>
                        <m:t>0</m:t>
                      </m:r>
                      <m:r>
                        <m:rPr>
                          <m:nor/>
                        </m:rPr>
                        <a:rPr lang="en-US" altLang="zh-CN" dirty="0">
                          <a:solidFill>
                            <a:srgbClr val="000000"/>
                          </a:solidFill>
                          <a:ea typeface="仿宋_GB2312" panose="02010609030101010101" pitchFamily="49" charset="-122"/>
                        </a:rPr>
                        <m:t>(</m:t>
                      </m:r>
                      <m:f>
                        <m:fPr>
                          <m:ctrlPr>
                            <a:rPr lang="zh-CN" altLang="en-US" b="0" i="1">
                              <a:solidFill>
                                <a:srgbClr val="000000"/>
                              </a:solidFill>
                              <a:latin typeface="Cambria Math" panose="02040503050406030204" pitchFamily="18" charset="0"/>
                            </a:rPr>
                          </m:ctrlPr>
                        </m:fPr>
                        <m:num>
                          <m:r>
                            <m:rPr>
                              <m:nor/>
                            </m:rPr>
                            <a:rPr lang="zh-CN" altLang="en-US" dirty="0">
                              <a:solidFill>
                                <a:srgbClr val="000000"/>
                              </a:solidFill>
                              <a:sym typeface="Symbol" panose="05050102010706020507" pitchFamily="18" charset="2"/>
                            </a:rPr>
                            <m:t></m:t>
                          </m:r>
                          <m:r>
                            <m:rPr>
                              <m:nor/>
                            </m:rPr>
                            <a:rPr lang="en-US" altLang="zh-CN" b="0" i="1" dirty="0">
                              <a:solidFill>
                                <a:srgbClr val="000000"/>
                              </a:solidFill>
                            </a:rPr>
                            <m:t>C</m:t>
                          </m:r>
                          <m:r>
                            <m:rPr>
                              <m:nor/>
                            </m:rPr>
                            <a:rPr lang="en-US" altLang="zh-CN" b="0" baseline="-25000" dirty="0">
                              <a:solidFill>
                                <a:srgbClr val="000000"/>
                              </a:solidFill>
                              <a:ea typeface="仿宋_GB2312" panose="02010609030101010101" pitchFamily="49" charset="-122"/>
                              <a:sym typeface="Symbol" panose="05050102010706020507" pitchFamily="18" charset="2"/>
                            </a:rPr>
                            <m:t></m:t>
                          </m:r>
                        </m:num>
                        <m:den>
                          <m:r>
                            <m:rPr>
                              <m:nor/>
                            </m:rPr>
                            <a:rPr lang="en-US" altLang="zh-CN" b="0" i="1" dirty="0">
                              <a:solidFill>
                                <a:srgbClr val="000000"/>
                              </a:solidFill>
                            </a:rPr>
                            <m:t>C</m:t>
                          </m:r>
                          <m:r>
                            <m:rPr>
                              <m:nor/>
                            </m:rPr>
                            <a:rPr lang="en-US" altLang="zh-CN" b="0" baseline="-25000" dirty="0">
                              <a:solidFill>
                                <a:srgbClr val="000000"/>
                              </a:solidFill>
                              <a:ea typeface="仿宋_GB2312" panose="02010609030101010101" pitchFamily="49" charset="-122"/>
                              <a:sym typeface="Symbol" panose="05050102010706020507" pitchFamily="18" charset="2"/>
                            </a:rPr>
                            <m:t></m:t>
                          </m:r>
                        </m:den>
                      </m:f>
                      <m:r>
                        <a:rPr lang="zh-CN" altLang="en-US" b="0" i="1">
                          <a:solidFill>
                            <a:srgbClr val="000000"/>
                          </a:solidFill>
                          <a:latin typeface="Cambria Math" panose="02040503050406030204" pitchFamily="18" charset="0"/>
                        </a:rPr>
                        <m:t>+</m:t>
                      </m:r>
                      <m:f>
                        <m:fPr>
                          <m:ctrlPr>
                            <a:rPr lang="zh-CN" altLang="en-US" b="0" i="1">
                              <a:solidFill>
                                <a:srgbClr val="000000"/>
                              </a:solidFill>
                              <a:latin typeface="Cambria Math" panose="02040503050406030204" pitchFamily="18" charset="0"/>
                            </a:rPr>
                          </m:ctrlPr>
                        </m:fPr>
                        <m:num>
                          <m:r>
                            <m:rPr>
                              <m:nor/>
                            </m:rPr>
                            <a:rPr lang="zh-CN" altLang="en-US" dirty="0">
                              <a:solidFill>
                                <a:srgbClr val="000000"/>
                              </a:solidFill>
                              <a:sym typeface="Symbol" panose="05050102010706020507" pitchFamily="18" charset="2"/>
                            </a:rPr>
                            <m:t></m:t>
                          </m:r>
                          <m:r>
                            <m:rPr>
                              <m:nor/>
                            </m:rPr>
                            <a:rPr lang="en-US" altLang="zh-CN" b="0" i="1" dirty="0">
                              <a:solidFill>
                                <a:srgbClr val="000000"/>
                              </a:solidFill>
                            </a:rPr>
                            <m:t>L</m:t>
                          </m:r>
                        </m:num>
                        <m:den>
                          <m:r>
                            <m:rPr>
                              <m:nor/>
                            </m:rPr>
                            <a:rPr lang="en-US" altLang="zh-CN" b="0" i="1" dirty="0">
                              <a:solidFill>
                                <a:srgbClr val="000000"/>
                              </a:solidFill>
                            </a:rPr>
                            <m:t>L</m:t>
                          </m:r>
                        </m:den>
                      </m:f>
                      <m:r>
                        <m:rPr>
                          <m:nor/>
                        </m:rPr>
                        <a:rPr lang="en-US" altLang="zh-CN" dirty="0">
                          <a:solidFill>
                            <a:srgbClr val="000000"/>
                          </a:solidFill>
                          <a:ea typeface="仿宋_GB2312" panose="02010609030101010101" pitchFamily="49" charset="-122"/>
                        </a:rPr>
                        <m:t>)</m:t>
                      </m:r>
                    </m:oMath>
                  </m:oMathPara>
                </a14:m>
                <a:endParaRPr lang="zh-CN" altLang="en-US" b="0" dirty="0"/>
              </a:p>
            </p:txBody>
          </p:sp>
        </mc:Choice>
        <mc:Fallback xmlns="">
          <p:sp>
            <p:nvSpPr>
              <p:cNvPr id="34819" name="Object 9">
                <a:extLst>
                  <a:ext uri="{FF2B5EF4-FFF2-40B4-BE49-F238E27FC236}">
                    <a16:creationId xmlns:a16="http://schemas.microsoft.com/office/drawing/2014/main" id="{A43B8971-65DA-409C-B9D4-087A5B64DB6F}"/>
                  </a:ext>
                </a:extLst>
              </p:cNvPr>
              <p:cNvSpPr txBox="1">
                <a:spLocks noRot="1" noChangeAspect="1" noMove="1" noResize="1" noEditPoints="1" noAdjustHandles="1" noChangeArrowheads="1" noChangeShapeType="1" noTextEdit="1"/>
              </p:cNvSpPr>
              <p:nvPr/>
            </p:nvSpPr>
            <p:spPr bwMode="auto">
              <a:xfrm>
                <a:off x="971550" y="2805113"/>
                <a:ext cx="6286500" cy="836612"/>
              </a:xfrm>
              <a:prstGeom prst="rect">
                <a:avLst/>
              </a:prstGeom>
              <a:blipFill>
                <a:blip r:embed="rId2"/>
                <a:stretch>
                  <a:fillRect/>
                </a:stretch>
              </a:blipFill>
              <a:ln>
                <a:noFill/>
              </a:ln>
            </p:spPr>
            <p:txBody>
              <a:bodyPr/>
              <a:lstStyle/>
              <a:p>
                <a:r>
                  <a:rPr lang="zh-CN" altLang="en-US">
                    <a:noFill/>
                  </a:rPr>
                  <a:t> </a:t>
                </a:r>
              </a:p>
            </p:txBody>
          </p:sp>
        </mc:Fallback>
      </mc:AlternateContent>
      <p:grpSp>
        <p:nvGrpSpPr>
          <p:cNvPr id="34820" name="Group 17">
            <a:extLst>
              <a:ext uri="{FF2B5EF4-FFF2-40B4-BE49-F238E27FC236}">
                <a16:creationId xmlns:a16="http://schemas.microsoft.com/office/drawing/2014/main" id="{787C0CC9-74AA-4560-89D1-574733DC3343}"/>
              </a:ext>
            </a:extLst>
          </p:cNvPr>
          <p:cNvGrpSpPr>
            <a:grpSpLocks/>
          </p:cNvGrpSpPr>
          <p:nvPr/>
        </p:nvGrpSpPr>
        <p:grpSpPr bwMode="auto">
          <a:xfrm>
            <a:off x="755650" y="1122864"/>
            <a:ext cx="3686175" cy="889000"/>
            <a:chOff x="476" y="405"/>
            <a:chExt cx="2322" cy="560"/>
          </a:xfrm>
        </p:grpSpPr>
        <mc:AlternateContent xmlns:mc="http://schemas.openxmlformats.org/markup-compatibility/2006" xmlns:a14="http://schemas.microsoft.com/office/drawing/2010/main">
          <mc:Choice Requires="a14">
            <p:sp>
              <p:nvSpPr>
                <p:cNvPr id="34827" name="Object 4">
                  <a:extLst>
                    <a:ext uri="{FF2B5EF4-FFF2-40B4-BE49-F238E27FC236}">
                      <a16:creationId xmlns:a16="http://schemas.microsoft.com/office/drawing/2014/main" id="{FC166262-F29E-4E78-987D-616EF98EEC76}"/>
                    </a:ext>
                  </a:extLst>
                </p:cNvPr>
                <p:cNvSpPr txBox="1"/>
                <p:nvPr/>
              </p:nvSpPr>
              <p:spPr bwMode="auto">
                <a:xfrm>
                  <a:off x="1800" y="405"/>
                  <a:ext cx="998" cy="560"/>
                </a:xfrm>
                <a:prstGeom prst="rect">
                  <a:avLst/>
                </a:prstGeom>
                <a:solidFill>
                  <a:schemeClr val="bg1"/>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zh-CN" altLang="en-US" i="1" dirty="0">
                            <a:solidFill>
                              <a:srgbClr val="000000"/>
                            </a:solidFill>
                            <a:ea typeface="仿宋_GB2312" panose="02010609030101010101" pitchFamily="49" charset="-122"/>
                            <a:sym typeface="Symbol" panose="05050102010706020507" pitchFamily="18" charset="2"/>
                          </a:rPr>
                          <m:t></m:t>
                        </m:r>
                        <m:r>
                          <m:rPr>
                            <m:nor/>
                          </m:rPr>
                          <a:rPr lang="en-US" altLang="zh-CN" baseline="-25000" dirty="0">
                            <a:solidFill>
                              <a:srgbClr val="000000"/>
                            </a:solidFill>
                            <a:ea typeface="仿宋_GB2312" panose="02010609030101010101" pitchFamily="49" charset="-122"/>
                            <a:sym typeface="Symbol" panose="05050102010706020507" pitchFamily="18" charset="2"/>
                          </a:rPr>
                          <m:t>0</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r>
                                  <m:rPr>
                                    <m:nor/>
                                  </m:rPr>
                                  <a:rPr lang="en-US" altLang="zh-CN" i="1" dirty="0">
                                    <a:solidFill>
                                      <a:srgbClr val="000000"/>
                                    </a:solidFill>
                                  </a:rPr>
                                  <m:t>L</m:t>
                                </m:r>
                                <m:r>
                                  <a:rPr lang="zh-CN" altLang="en-US" i="1">
                                    <a:solidFill>
                                      <a:srgbClr val="000000"/>
                                    </a:solidFill>
                                    <a:latin typeface="Cambria Math" panose="02040503050406030204" pitchFamily="18" charset="0"/>
                                  </a:rPr>
                                  <m:t>⋅</m:t>
                                </m:r>
                                <m:r>
                                  <m:rPr>
                                    <m:nor/>
                                  </m:rPr>
                                  <a:rPr lang="en-US" altLang="zh-CN" i="1" dirty="0">
                                    <a:solidFill>
                                      <a:srgbClr val="000000"/>
                                    </a:solidFill>
                                  </a:rPr>
                                  <m:t>C</m:t>
                                </m:r>
                                <m:r>
                                  <m:rPr>
                                    <m:nor/>
                                  </m:rPr>
                                  <a:rPr lang="en-US" altLang="zh-CN" baseline="-25000" dirty="0">
                                    <a:solidFill>
                                      <a:srgbClr val="000000"/>
                                    </a:solidFill>
                                    <a:ea typeface="仿宋_GB2312" panose="02010609030101010101" pitchFamily="49" charset="-122"/>
                                    <a:sym typeface="Symbol" panose="05050102010706020507" pitchFamily="18" charset="2"/>
                                  </a:rPr>
                                  <m:t></m:t>
                                </m:r>
                              </m:e>
                            </m:rad>
                          </m:den>
                        </m:f>
                      </m:oMath>
                    </m:oMathPara>
                  </a14:m>
                  <a:endParaRPr lang="zh-CN" altLang="en-US" dirty="0"/>
                </a:p>
              </p:txBody>
            </p:sp>
          </mc:Choice>
          <mc:Fallback xmlns="">
            <p:sp>
              <p:nvSpPr>
                <p:cNvPr id="34827" name="Object 4">
                  <a:extLst>
                    <a:ext uri="{FF2B5EF4-FFF2-40B4-BE49-F238E27FC236}">
                      <a16:creationId xmlns:a16="http://schemas.microsoft.com/office/drawing/2014/main" id="{FC166262-F29E-4E78-987D-616EF98EEC76}"/>
                    </a:ext>
                  </a:extLst>
                </p:cNvPr>
                <p:cNvSpPr txBox="1">
                  <a:spLocks noRot="1" noChangeAspect="1" noMove="1" noResize="1" noEditPoints="1" noAdjustHandles="1" noChangeArrowheads="1" noChangeShapeType="1" noTextEdit="1"/>
                </p:cNvSpPr>
                <p:nvPr/>
              </p:nvSpPr>
              <p:spPr bwMode="auto">
                <a:xfrm>
                  <a:off x="1800" y="405"/>
                  <a:ext cx="998" cy="560"/>
                </a:xfrm>
                <a:prstGeom prst="rect">
                  <a:avLst/>
                </a:prstGeom>
                <a:blipFill>
                  <a:blip r:embed="rId3"/>
                  <a:stretch>
                    <a:fillRect/>
                  </a:stretch>
                </a:blipFill>
                <a:ln>
                  <a:noFill/>
                </a:ln>
              </p:spPr>
              <p:txBody>
                <a:bodyPr/>
                <a:lstStyle/>
                <a:p>
                  <a:r>
                    <a:rPr lang="zh-CN" altLang="en-US">
                      <a:noFill/>
                    </a:rPr>
                    <a:t> </a:t>
                  </a:r>
                </a:p>
              </p:txBody>
            </p:sp>
          </mc:Fallback>
        </mc:AlternateContent>
        <p:sp>
          <p:nvSpPr>
            <p:cNvPr id="34828" name="Text Box 12">
              <a:extLst>
                <a:ext uri="{FF2B5EF4-FFF2-40B4-BE49-F238E27FC236}">
                  <a16:creationId xmlns:a16="http://schemas.microsoft.com/office/drawing/2014/main" id="{7EBC6053-1628-45AA-88A8-6E0226B74C67}"/>
                </a:ext>
              </a:extLst>
            </p:cNvPr>
            <p:cNvSpPr txBox="1">
              <a:spLocks noChangeArrowheads="1"/>
            </p:cNvSpPr>
            <p:nvPr/>
          </p:nvSpPr>
          <p:spPr bwMode="auto">
            <a:xfrm>
              <a:off x="476" y="436"/>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因为振荡频率</a:t>
              </a:r>
              <a:endParaRPr lang="en-US" altLang="zh-CN" sz="2400" b="0" dirty="0">
                <a:solidFill>
                  <a:srgbClr val="000000"/>
                </a:solidFill>
                <a:ea typeface="仿宋_GB2312" panose="02010609030101010101" pitchFamily="49" charset="-122"/>
              </a:endParaRPr>
            </a:p>
          </p:txBody>
        </p:sp>
      </p:grpSp>
      <p:sp>
        <p:nvSpPr>
          <p:cNvPr id="34821" name="Text Box 13">
            <a:extLst>
              <a:ext uri="{FF2B5EF4-FFF2-40B4-BE49-F238E27FC236}">
                <a16:creationId xmlns:a16="http://schemas.microsoft.com/office/drawing/2014/main" id="{8E0596CC-EE75-445C-AD36-8B3DDCDC47C9}"/>
              </a:ext>
            </a:extLst>
          </p:cNvPr>
          <p:cNvSpPr txBox="1">
            <a:spLocks noChangeArrowheads="1"/>
          </p:cNvSpPr>
          <p:nvPr/>
        </p:nvSpPr>
        <p:spPr bwMode="auto">
          <a:xfrm>
            <a:off x="197643" y="4983664"/>
            <a:ext cx="87487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式中，</a:t>
            </a:r>
          </a:p>
          <a:p>
            <a:pPr eaLnBrk="1" hangingPunct="1">
              <a:spcBef>
                <a:spcPct val="0"/>
              </a:spcBef>
              <a:buFontTx/>
              <a:buNone/>
            </a:pPr>
            <a:r>
              <a:rPr lang="zh-CN" altLang="en-US" sz="2400" dirty="0">
                <a:solidFill>
                  <a:srgbClr val="000000"/>
                </a:solidFill>
                <a:ea typeface="仿宋_GB2312" panose="02010609030101010101" pitchFamily="49" charset="-122"/>
              </a:rPr>
              <a:t>       </a:t>
            </a:r>
            <a:r>
              <a:rPr lang="zh-CN" altLang="en-US" sz="2400" dirty="0">
                <a:solidFill>
                  <a:srgbClr val="CC3300"/>
                </a:solidFill>
                <a:ea typeface="仿宋_GB2312" panose="02010609030101010101" pitchFamily="49" charset="-122"/>
              </a:rPr>
              <a:t>负号的物理意义</a:t>
            </a:r>
            <a:r>
              <a:rPr lang="zh-CN" altLang="en-US" sz="2400" dirty="0">
                <a:solidFill>
                  <a:srgbClr val="000000"/>
                </a:solidFill>
                <a:ea typeface="仿宋_GB2312" panose="02010609030101010101" pitchFamily="49" charset="-122"/>
              </a:rPr>
              <a:t>是回路的电容或电感上升，引起</a:t>
            </a:r>
            <a:r>
              <a:rPr lang="zh-CN" altLang="en-US" sz="2400" i="1" dirty="0">
                <a:solidFill>
                  <a:srgbClr val="000000"/>
                </a:solidFill>
                <a:sym typeface="Symbol" panose="05050102010706020507" pitchFamily="18" charset="2"/>
              </a:rPr>
              <a:t></a:t>
            </a:r>
            <a:r>
              <a:rPr lang="en-US" altLang="zh-CN" sz="2400" baseline="-25000" dirty="0">
                <a:solidFill>
                  <a:srgbClr val="000000"/>
                </a:solidFill>
                <a:sym typeface="Symbol" panose="05050102010706020507" pitchFamily="18" charset="2"/>
              </a:rPr>
              <a:t>0</a:t>
            </a:r>
            <a:r>
              <a:rPr lang="zh-CN" altLang="en-US" sz="2400" dirty="0">
                <a:solidFill>
                  <a:srgbClr val="000000"/>
                </a:solidFill>
                <a:ea typeface="仿宋_GB2312" panose="02010609030101010101" pitchFamily="49" charset="-122"/>
              </a:rPr>
              <a:t> 下降。</a:t>
            </a:r>
          </a:p>
          <a:p>
            <a:pPr eaLnBrk="1" hangingPunct="1">
              <a:spcBef>
                <a:spcPct val="0"/>
              </a:spcBef>
              <a:buFontTx/>
              <a:buNone/>
            </a:pPr>
            <a:r>
              <a:rPr lang="en-US" altLang="zh-CN" sz="2400" i="1" dirty="0">
                <a:solidFill>
                  <a:srgbClr val="000000"/>
                </a:solidFill>
                <a:ea typeface="仿宋_GB2312" panose="02010609030101010101" pitchFamily="49" charset="-122"/>
              </a:rPr>
              <a:t>       L</a:t>
            </a:r>
            <a:r>
              <a:rPr lang="zh-CN" altLang="en-US" sz="2400" dirty="0">
                <a:solidFill>
                  <a:srgbClr val="000000"/>
                </a:solidFill>
                <a:ea typeface="仿宋_GB2312" panose="02010609030101010101" pitchFamily="49" charset="-122"/>
              </a:rPr>
              <a:t>：回路总电感，包括元件引线电感等； </a:t>
            </a:r>
          </a:p>
          <a:p>
            <a:pPr eaLnBrk="1" hangingPunct="1">
              <a:spcBef>
                <a:spcPct val="0"/>
              </a:spcBef>
              <a:buFontTx/>
              <a:buNone/>
            </a:pPr>
            <a:r>
              <a:rPr lang="zh-CN" altLang="en-US" sz="2400" dirty="0">
                <a:solidFill>
                  <a:srgbClr val="000000"/>
                </a:solidFill>
                <a:ea typeface="仿宋_GB2312" panose="02010609030101010101" pitchFamily="49" charset="-122"/>
              </a:rPr>
              <a:t>      </a:t>
            </a:r>
            <a:r>
              <a:rPr lang="en-US" altLang="zh-CN" sz="2400" i="1" dirty="0">
                <a:solidFill>
                  <a:srgbClr val="000000"/>
                </a:solidFill>
              </a:rPr>
              <a:t>C</a:t>
            </a:r>
            <a:r>
              <a:rPr lang="en-US" altLang="zh-CN" sz="2400" baseline="-25000" dirty="0">
                <a:solidFill>
                  <a:srgbClr val="000000"/>
                </a:solidFill>
                <a:sym typeface="Symbol" panose="05050102010706020507" pitchFamily="18" charset="2"/>
              </a:rPr>
              <a:t></a:t>
            </a:r>
            <a:r>
              <a:rPr lang="zh-CN" altLang="en-US" sz="2400" dirty="0">
                <a:solidFill>
                  <a:srgbClr val="000000"/>
                </a:solidFill>
                <a:ea typeface="仿宋_GB2312" panose="02010609030101010101" pitchFamily="49" charset="-122"/>
              </a:rPr>
              <a:t> ：回路总电容，包括引线、分布电容。</a:t>
            </a:r>
          </a:p>
        </p:txBody>
      </p:sp>
      <p:sp>
        <p:nvSpPr>
          <p:cNvPr id="34822" name="Text Box 14">
            <a:extLst>
              <a:ext uri="{FF2B5EF4-FFF2-40B4-BE49-F238E27FC236}">
                <a16:creationId xmlns:a16="http://schemas.microsoft.com/office/drawing/2014/main" id="{94095FBF-953C-4BCB-B169-D6F64B64C9F7}"/>
              </a:ext>
            </a:extLst>
          </p:cNvPr>
          <p:cNvSpPr txBox="1">
            <a:spLocks noChangeArrowheads="1"/>
          </p:cNvSpPr>
          <p:nvPr/>
        </p:nvSpPr>
        <p:spPr bwMode="auto">
          <a:xfrm>
            <a:off x="71438" y="1984876"/>
            <a:ext cx="90725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外界因素造成</a:t>
            </a:r>
            <a:r>
              <a:rPr lang="en-US" altLang="zh-CN" sz="2400" i="1" dirty="0">
                <a:solidFill>
                  <a:srgbClr val="000000"/>
                </a:solidFill>
                <a:ea typeface="仿宋_GB2312" panose="02010609030101010101" pitchFamily="49" charset="-122"/>
              </a:rPr>
              <a:t>L</a:t>
            </a:r>
            <a:r>
              <a:rPr lang="zh-CN" altLang="en-US" sz="2400" dirty="0">
                <a:solidFill>
                  <a:srgbClr val="000000"/>
                </a:solidFill>
                <a:ea typeface="仿宋_GB2312" panose="02010609030101010101" pitchFamily="49" charset="-122"/>
              </a:rPr>
              <a:t>、</a:t>
            </a:r>
            <a:r>
              <a:rPr lang="en-US" altLang="zh-CN" sz="2400" i="1" dirty="0">
                <a:solidFill>
                  <a:srgbClr val="000000"/>
                </a:solidFill>
                <a:ea typeface="仿宋_GB2312" panose="02010609030101010101" pitchFamily="49" charset="-122"/>
              </a:rPr>
              <a:t>C</a:t>
            </a:r>
            <a:r>
              <a:rPr lang="en-US" altLang="zh-CN" sz="2400" baseline="-25000" dirty="0">
                <a:solidFill>
                  <a:srgbClr val="000000"/>
                </a:solidFill>
                <a:ea typeface="仿宋_GB2312" panose="02010609030101010101" pitchFamily="49" charset="-122"/>
                <a:sym typeface="Symbol" panose="05050102010706020507" pitchFamily="18" charset="2"/>
              </a:rPr>
              <a:t></a:t>
            </a:r>
            <a:r>
              <a:rPr lang="zh-CN" altLang="en-US" sz="2400" dirty="0">
                <a:solidFill>
                  <a:srgbClr val="000000"/>
                </a:solidFill>
                <a:ea typeface="仿宋_GB2312" panose="02010609030101010101" pitchFamily="49" charset="-122"/>
              </a:rPr>
              <a:t>产生微小变量</a:t>
            </a:r>
            <a:r>
              <a:rPr lang="zh-CN" altLang="en-US" sz="2400" dirty="0">
                <a:solidFill>
                  <a:srgbClr val="000000"/>
                </a:solidFill>
                <a:ea typeface="仿宋_GB2312" panose="02010609030101010101" pitchFamily="49" charset="-122"/>
                <a:sym typeface="Symbol" panose="05050102010706020507" pitchFamily="18" charset="2"/>
              </a:rPr>
              <a:t></a:t>
            </a:r>
            <a:r>
              <a:rPr lang="en-US" altLang="zh-CN" sz="2400" i="1" dirty="0">
                <a:solidFill>
                  <a:srgbClr val="000000"/>
                </a:solidFill>
              </a:rPr>
              <a:t>L</a:t>
            </a:r>
            <a:r>
              <a:rPr lang="zh-CN" altLang="en-US" sz="2400" dirty="0">
                <a:solidFill>
                  <a:srgbClr val="000000"/>
                </a:solidFill>
              </a:rPr>
              <a:t>、 </a:t>
            </a:r>
            <a:r>
              <a:rPr lang="zh-CN" altLang="en-US" sz="2400" dirty="0">
                <a:solidFill>
                  <a:srgbClr val="000000"/>
                </a:solidFill>
                <a:sym typeface="Symbol" panose="05050102010706020507" pitchFamily="18" charset="2"/>
              </a:rPr>
              <a:t></a:t>
            </a:r>
            <a:r>
              <a:rPr lang="en-US" altLang="zh-CN" sz="2400" i="1" dirty="0">
                <a:solidFill>
                  <a:srgbClr val="000000"/>
                </a:solidFill>
              </a:rPr>
              <a:t>C</a:t>
            </a:r>
            <a:r>
              <a:rPr lang="en-US" altLang="zh-CN" sz="2400" baseline="-25000" dirty="0">
                <a:solidFill>
                  <a:srgbClr val="000000"/>
                </a:solidFill>
                <a:ea typeface="仿宋_GB2312" panose="02010609030101010101" pitchFamily="49" charset="-122"/>
                <a:sym typeface="Symbol" panose="05050102010706020507" pitchFamily="18" charset="2"/>
              </a:rPr>
              <a:t></a:t>
            </a:r>
            <a:r>
              <a:rPr lang="zh-CN" altLang="en-US" sz="2400" dirty="0">
                <a:solidFill>
                  <a:srgbClr val="000000"/>
                </a:solidFill>
                <a:ea typeface="仿宋_GB2312" panose="02010609030101010101" pitchFamily="49" charset="-122"/>
              </a:rPr>
              <a:t> ，使</a:t>
            </a:r>
            <a:r>
              <a:rPr lang="zh-CN" altLang="en-US" sz="2400" i="1" dirty="0">
                <a:solidFill>
                  <a:srgbClr val="000000"/>
                </a:solidFill>
                <a:ea typeface="仿宋_GB2312" panose="02010609030101010101" pitchFamily="49" charset="-122"/>
                <a:sym typeface="Symbol" panose="05050102010706020507" pitchFamily="18" charset="2"/>
              </a:rPr>
              <a:t></a:t>
            </a:r>
            <a:r>
              <a:rPr lang="en-US" altLang="zh-CN" sz="2400" baseline="-25000" dirty="0">
                <a:solidFill>
                  <a:srgbClr val="000000"/>
                </a:solidFill>
                <a:ea typeface="仿宋_GB2312" panose="02010609030101010101" pitchFamily="49" charset="-122"/>
                <a:sym typeface="Symbol" panose="05050102010706020507" pitchFamily="18" charset="2"/>
              </a:rPr>
              <a:t>0</a:t>
            </a:r>
            <a:r>
              <a:rPr lang="zh-CN" altLang="en-US" sz="2400" dirty="0">
                <a:solidFill>
                  <a:srgbClr val="000000"/>
                </a:solidFill>
                <a:ea typeface="仿宋_GB2312" panose="02010609030101010101" pitchFamily="49" charset="-122"/>
              </a:rPr>
              <a:t>相应的产生一个变量</a:t>
            </a:r>
            <a:r>
              <a:rPr lang="zh-CN" altLang="en-US" sz="2400" dirty="0">
                <a:solidFill>
                  <a:srgbClr val="000000"/>
                </a:solidFill>
                <a:sym typeface="Symbol" panose="05050102010706020507" pitchFamily="18" charset="2"/>
              </a:rPr>
              <a:t></a:t>
            </a:r>
            <a:r>
              <a:rPr lang="zh-CN" altLang="en-US" sz="2400" i="1" dirty="0">
                <a:solidFill>
                  <a:srgbClr val="000000"/>
                </a:solidFill>
                <a:sym typeface="Symbol" panose="05050102010706020507" pitchFamily="18" charset="2"/>
              </a:rPr>
              <a:t></a:t>
            </a:r>
            <a:r>
              <a:rPr lang="zh-CN" altLang="en-US" sz="2400" dirty="0">
                <a:solidFill>
                  <a:srgbClr val="000000"/>
                </a:solidFill>
              </a:rPr>
              <a:t> </a:t>
            </a:r>
            <a:r>
              <a:rPr lang="zh-CN" altLang="en-US" sz="2400" dirty="0">
                <a:solidFill>
                  <a:srgbClr val="000000"/>
                </a:solidFill>
                <a:ea typeface="仿宋_GB2312" panose="02010609030101010101" pitchFamily="49" charset="-122"/>
              </a:rPr>
              <a:t>，即</a:t>
            </a:r>
            <a:r>
              <a:rPr lang="en-US" altLang="zh-CN" sz="2400" dirty="0">
                <a:solidFill>
                  <a:srgbClr val="000000"/>
                </a:solidFill>
                <a:ea typeface="仿宋_GB2312" panose="02010609030101010101" pitchFamily="49" charset="-122"/>
              </a:rPr>
              <a:t>:</a:t>
            </a:r>
          </a:p>
        </p:txBody>
      </p:sp>
      <mc:AlternateContent xmlns:mc="http://schemas.openxmlformats.org/markup-compatibility/2006" xmlns:a14="http://schemas.microsoft.com/office/drawing/2010/main">
        <mc:Choice Requires="a14">
          <p:sp>
            <p:nvSpPr>
              <p:cNvPr id="34823" name="Object 15">
                <a:extLst>
                  <a:ext uri="{FF2B5EF4-FFF2-40B4-BE49-F238E27FC236}">
                    <a16:creationId xmlns:a16="http://schemas.microsoft.com/office/drawing/2014/main" id="{14D91B5C-6938-46B7-91C7-CA65BBD08A1A}"/>
                  </a:ext>
                </a:extLst>
              </p:cNvPr>
              <p:cNvSpPr txBox="1"/>
              <p:nvPr/>
            </p:nvSpPr>
            <p:spPr bwMode="auto">
              <a:xfrm>
                <a:off x="3662363" y="3779838"/>
                <a:ext cx="2968625" cy="915987"/>
              </a:xfrm>
              <a:prstGeom prst="rect">
                <a:avLst/>
              </a:prstGeom>
              <a:solidFill>
                <a:schemeClr val="bg1"/>
              </a:solid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f>
                        <m:fPr>
                          <m:ctrlPr>
                            <a:rPr lang="zh-CN" altLang="en-US" b="0" i="1">
                              <a:solidFill>
                                <a:srgbClr val="000000"/>
                              </a:solidFill>
                              <a:latin typeface="Cambria Math" panose="02040503050406030204" pitchFamily="18" charset="0"/>
                            </a:rPr>
                          </m:ctrlPr>
                        </m:fPr>
                        <m:num>
                          <m:r>
                            <m:rPr>
                              <m:nor/>
                            </m:rPr>
                            <a:rPr lang="zh-CN" altLang="en-US" b="0" dirty="0">
                              <a:solidFill>
                                <a:srgbClr val="000000"/>
                              </a:solidFill>
                              <a:ea typeface="仿宋_GB2312" panose="02010609030101010101" pitchFamily="49" charset="-122"/>
                              <a:sym typeface="Symbol" panose="05050102010706020507" pitchFamily="18" charset="2"/>
                            </a:rPr>
                            <m:t></m:t>
                          </m:r>
                          <m:r>
                            <m:rPr>
                              <m:nor/>
                            </m:rPr>
                            <a:rPr lang="zh-CN" altLang="en-US" b="0" i="1" dirty="0">
                              <a:solidFill>
                                <a:srgbClr val="000000"/>
                              </a:solidFill>
                              <a:ea typeface="仿宋_GB2312" panose="02010609030101010101" pitchFamily="49" charset="-122"/>
                              <a:sym typeface="Symbol" panose="05050102010706020507" pitchFamily="18" charset="2"/>
                            </a:rPr>
                            <m:t></m:t>
                          </m:r>
                        </m:num>
                        <m:den>
                          <m:r>
                            <m:rPr>
                              <m:nor/>
                            </m:rPr>
                            <a:rPr lang="zh-CN" altLang="en-US" b="0" i="1" dirty="0">
                              <a:solidFill>
                                <a:srgbClr val="000000"/>
                              </a:solidFill>
                              <a:ea typeface="仿宋_GB2312" panose="02010609030101010101" pitchFamily="49" charset="-122"/>
                              <a:sym typeface="Symbol" panose="05050102010706020507" pitchFamily="18" charset="2"/>
                            </a:rPr>
                            <m:t></m:t>
                          </m:r>
                          <m:r>
                            <m:rPr>
                              <m:nor/>
                            </m:rPr>
                            <a:rPr lang="en-US" altLang="zh-CN" b="0" baseline="-25000" dirty="0">
                              <a:solidFill>
                                <a:srgbClr val="000000"/>
                              </a:solidFill>
                              <a:ea typeface="仿宋_GB2312" panose="02010609030101010101" pitchFamily="49" charset="-122"/>
                              <a:sym typeface="Symbol" panose="05050102010706020507" pitchFamily="18" charset="2"/>
                            </a:rPr>
                            <m:t>0</m:t>
                          </m:r>
                        </m:den>
                      </m:f>
                      <m:r>
                        <a:rPr lang="zh-CN" altLang="en-US" b="0" i="1">
                          <a:solidFill>
                            <a:srgbClr val="000000"/>
                          </a:solidFill>
                          <a:latin typeface="Cambria Math" panose="02040503050406030204" pitchFamily="18" charset="0"/>
                        </a:rPr>
                        <m:t>=−</m:t>
                      </m:r>
                      <m:f>
                        <m:fPr>
                          <m:ctrlPr>
                            <a:rPr lang="zh-CN" altLang="en-US" b="0" i="1">
                              <a:solidFill>
                                <a:srgbClr val="000000"/>
                              </a:solidFill>
                              <a:latin typeface="Cambria Math" panose="02040503050406030204" pitchFamily="18" charset="0"/>
                            </a:rPr>
                          </m:ctrlPr>
                        </m:fPr>
                        <m:num>
                          <m:r>
                            <m:rPr>
                              <m:nor/>
                            </m:rPr>
                            <a:rPr lang="en-US" altLang="zh-CN" b="0" dirty="0">
                              <a:solidFill>
                                <a:srgbClr val="000000"/>
                              </a:solidFill>
                              <a:ea typeface="仿宋_GB2312" panose="02010609030101010101" pitchFamily="49" charset="-122"/>
                            </a:rPr>
                            <m:t>1</m:t>
                          </m:r>
                        </m:num>
                        <m:den>
                          <m:r>
                            <m:rPr>
                              <m:nor/>
                            </m:rPr>
                            <a:rPr lang="en-US" altLang="zh-CN" b="0" dirty="0">
                              <a:solidFill>
                                <a:srgbClr val="000000"/>
                              </a:solidFill>
                              <a:ea typeface="仿宋_GB2312" panose="02010609030101010101" pitchFamily="49" charset="-122"/>
                            </a:rPr>
                            <m:t>2</m:t>
                          </m:r>
                        </m:den>
                      </m:f>
                      <m:r>
                        <m:rPr>
                          <m:nor/>
                        </m:rPr>
                        <a:rPr lang="en-US" altLang="zh-CN" b="0" dirty="0">
                          <a:solidFill>
                            <a:srgbClr val="000000"/>
                          </a:solidFill>
                          <a:ea typeface="仿宋_GB2312" panose="02010609030101010101" pitchFamily="49" charset="-122"/>
                        </a:rPr>
                        <m:t>(</m:t>
                      </m:r>
                      <m:f>
                        <m:fPr>
                          <m:ctrlPr>
                            <a:rPr lang="zh-CN" altLang="en-US" b="0" i="1">
                              <a:solidFill>
                                <a:srgbClr val="000000"/>
                              </a:solidFill>
                              <a:latin typeface="Cambria Math" panose="02040503050406030204" pitchFamily="18" charset="0"/>
                            </a:rPr>
                          </m:ctrlPr>
                        </m:fPr>
                        <m:num>
                          <m:r>
                            <m:rPr>
                              <m:nor/>
                            </m:rPr>
                            <a:rPr lang="zh-CN" altLang="en-US" b="0" dirty="0">
                              <a:solidFill>
                                <a:srgbClr val="000000"/>
                              </a:solidFill>
                              <a:ea typeface="仿宋_GB2312" panose="02010609030101010101" pitchFamily="49" charset="-122"/>
                              <a:sym typeface="Symbol" panose="05050102010706020507" pitchFamily="18" charset="2"/>
                            </a:rPr>
                            <m:t></m:t>
                          </m:r>
                          <m:r>
                            <m:rPr>
                              <m:nor/>
                            </m:rPr>
                            <a:rPr lang="en-US" altLang="zh-CN" b="0" i="1" dirty="0">
                              <a:solidFill>
                                <a:srgbClr val="000000"/>
                              </a:solidFill>
                            </a:rPr>
                            <m:t>C</m:t>
                          </m:r>
                          <m:r>
                            <m:rPr>
                              <m:nor/>
                            </m:rPr>
                            <a:rPr lang="en-US" altLang="zh-CN" b="0" baseline="-25000" dirty="0">
                              <a:solidFill>
                                <a:srgbClr val="000000"/>
                              </a:solidFill>
                              <a:sym typeface="Symbol" panose="05050102010706020507" pitchFamily="18" charset="2"/>
                            </a:rPr>
                            <m:t></m:t>
                          </m:r>
                        </m:num>
                        <m:den>
                          <m:r>
                            <m:rPr>
                              <m:nor/>
                            </m:rPr>
                            <a:rPr lang="en-US" altLang="zh-CN" b="0" i="1" dirty="0">
                              <a:solidFill>
                                <a:srgbClr val="000000"/>
                              </a:solidFill>
                            </a:rPr>
                            <m:t>C</m:t>
                          </m:r>
                          <m:r>
                            <m:rPr>
                              <m:nor/>
                            </m:rPr>
                            <a:rPr lang="en-US" altLang="zh-CN" b="0" baseline="-25000" dirty="0">
                              <a:solidFill>
                                <a:srgbClr val="000000"/>
                              </a:solidFill>
                              <a:sym typeface="Symbol" panose="05050102010706020507" pitchFamily="18" charset="2"/>
                            </a:rPr>
                            <m:t></m:t>
                          </m:r>
                        </m:den>
                      </m:f>
                      <m:r>
                        <a:rPr lang="zh-CN" altLang="en-US" b="0" i="1">
                          <a:solidFill>
                            <a:srgbClr val="000000"/>
                          </a:solidFill>
                          <a:latin typeface="Cambria Math" panose="02040503050406030204" pitchFamily="18" charset="0"/>
                        </a:rPr>
                        <m:t>+</m:t>
                      </m:r>
                      <m:f>
                        <m:fPr>
                          <m:ctrlPr>
                            <a:rPr lang="zh-CN" altLang="en-US" b="0" i="1">
                              <a:solidFill>
                                <a:srgbClr val="000000"/>
                              </a:solidFill>
                              <a:latin typeface="Cambria Math" panose="02040503050406030204" pitchFamily="18" charset="0"/>
                            </a:rPr>
                          </m:ctrlPr>
                        </m:fPr>
                        <m:num>
                          <m:r>
                            <m:rPr>
                              <m:sty m:val="p"/>
                            </m:rPr>
                            <a:rPr lang="zh-CN" altLang="en-US" b="0" i="0">
                              <a:solidFill>
                                <a:srgbClr val="000000"/>
                              </a:solidFill>
                              <a:latin typeface="Cambria Math" panose="02040503050406030204" pitchFamily="18" charset="0"/>
                            </a:rPr>
                            <m:t>Δ</m:t>
                          </m:r>
                          <m:r>
                            <m:rPr>
                              <m:nor/>
                            </m:rPr>
                            <a:rPr lang="en-US" altLang="zh-CN" b="0" i="1" dirty="0">
                              <a:solidFill>
                                <a:srgbClr val="000000"/>
                              </a:solidFill>
                              <a:ea typeface="仿宋_GB2312" panose="02010609030101010101" pitchFamily="49" charset="-122"/>
                            </a:rPr>
                            <m:t>L</m:t>
                          </m:r>
                        </m:num>
                        <m:den>
                          <m:r>
                            <m:rPr>
                              <m:nor/>
                            </m:rPr>
                            <a:rPr lang="en-US" altLang="zh-CN" b="0" i="1" dirty="0">
                              <a:solidFill>
                                <a:srgbClr val="000000"/>
                              </a:solidFill>
                              <a:ea typeface="仿宋_GB2312" panose="02010609030101010101" pitchFamily="49" charset="-122"/>
                            </a:rPr>
                            <m:t>L</m:t>
                          </m:r>
                        </m:den>
                      </m:f>
                      <m:r>
                        <m:rPr>
                          <m:nor/>
                        </m:rPr>
                        <a:rPr lang="en-US" altLang="zh-CN" b="0" dirty="0">
                          <a:solidFill>
                            <a:srgbClr val="000000"/>
                          </a:solidFill>
                          <a:ea typeface="仿宋_GB2312" panose="02010609030101010101" pitchFamily="49" charset="-122"/>
                        </a:rPr>
                        <m:t>)</m:t>
                      </m:r>
                    </m:oMath>
                  </m:oMathPara>
                </a14:m>
                <a:endParaRPr lang="zh-CN" altLang="en-US" b="0" dirty="0"/>
              </a:p>
            </p:txBody>
          </p:sp>
        </mc:Choice>
        <mc:Fallback xmlns="">
          <p:sp>
            <p:nvSpPr>
              <p:cNvPr id="34823" name="Object 15">
                <a:extLst>
                  <a:ext uri="{FF2B5EF4-FFF2-40B4-BE49-F238E27FC236}">
                    <a16:creationId xmlns:a16="http://schemas.microsoft.com/office/drawing/2014/main" id="{14D91B5C-6938-46B7-91C7-CA65BBD08A1A}"/>
                  </a:ext>
                </a:extLst>
              </p:cNvPr>
              <p:cNvSpPr txBox="1">
                <a:spLocks noRot="1" noChangeAspect="1" noMove="1" noResize="1" noEditPoints="1" noAdjustHandles="1" noChangeArrowheads="1" noChangeShapeType="1" noTextEdit="1"/>
              </p:cNvSpPr>
              <p:nvPr/>
            </p:nvSpPr>
            <p:spPr bwMode="auto">
              <a:xfrm>
                <a:off x="3662363" y="3779838"/>
                <a:ext cx="2968625" cy="915987"/>
              </a:xfrm>
              <a:prstGeom prst="rect">
                <a:avLst/>
              </a:prstGeom>
              <a:blipFill>
                <a:blip r:embed="rId4"/>
                <a:stretch>
                  <a:fillRect/>
                </a:stretch>
              </a:blipFill>
              <a:ln>
                <a:noFill/>
              </a:ln>
            </p:spPr>
            <p:txBody>
              <a:bodyPr/>
              <a:lstStyle/>
              <a:p>
                <a:r>
                  <a:rPr lang="zh-CN" altLang="en-US">
                    <a:noFill/>
                  </a:rPr>
                  <a:t> </a:t>
                </a:r>
              </a:p>
            </p:txBody>
          </p:sp>
        </mc:Fallback>
      </mc:AlternateContent>
      <p:sp>
        <p:nvSpPr>
          <p:cNvPr id="34824" name="Text Box 16">
            <a:extLst>
              <a:ext uri="{FF2B5EF4-FFF2-40B4-BE49-F238E27FC236}">
                <a16:creationId xmlns:a16="http://schemas.microsoft.com/office/drawing/2014/main" id="{340DF8E6-64BB-41B8-955A-6A83FF7DDE17}"/>
              </a:ext>
            </a:extLst>
          </p:cNvPr>
          <p:cNvSpPr txBox="1">
            <a:spLocks noChangeArrowheads="1"/>
          </p:cNvSpPr>
          <p:nvPr/>
        </p:nvSpPr>
        <p:spPr bwMode="auto">
          <a:xfrm>
            <a:off x="179388" y="3929564"/>
            <a:ext cx="338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所以相对频率变化量：</a:t>
            </a:r>
            <a:endParaRPr lang="en-US" altLang="zh-CN" sz="2400" b="0" dirty="0">
              <a:solidFill>
                <a:srgbClr val="000000"/>
              </a:solidFill>
              <a:ea typeface="仿宋_GB2312" panose="02010609030101010101" pitchFamily="49" charset="-122"/>
            </a:endParaRPr>
          </a:p>
        </p:txBody>
      </p:sp>
      <p:sp>
        <p:nvSpPr>
          <p:cNvPr id="34825" name="Rectangle 5">
            <a:extLst>
              <a:ext uri="{FF2B5EF4-FFF2-40B4-BE49-F238E27FC236}">
                <a16:creationId xmlns:a16="http://schemas.microsoft.com/office/drawing/2014/main" id="{C8A19E55-BD42-413B-B1BE-00DCAE9612FB}"/>
              </a:ext>
            </a:extLst>
          </p:cNvPr>
          <p:cNvSpPr>
            <a:spLocks noChangeArrowheads="1"/>
          </p:cNvSpPr>
          <p:nvPr/>
        </p:nvSpPr>
        <p:spPr bwMode="auto">
          <a:xfrm>
            <a:off x="7049797" y="2924175"/>
            <a:ext cx="1279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FF0000"/>
                </a:solidFill>
                <a:ea typeface="仿宋_GB2312" panose="02010609030101010101" pitchFamily="49" charset="-122"/>
              </a:rPr>
              <a:t>(5-32)</a:t>
            </a:r>
            <a:endParaRPr lang="zh-CN" altLang="en-US" sz="2400" dirty="0">
              <a:solidFill>
                <a:srgbClr val="FF0000"/>
              </a:solidFill>
              <a:ea typeface="仿宋_GB2312" panose="02010609030101010101" pitchFamily="49" charset="-122"/>
            </a:endParaRPr>
          </a:p>
        </p:txBody>
      </p:sp>
      <p:sp>
        <p:nvSpPr>
          <p:cNvPr id="34826" name="Rectangle 5">
            <a:extLst>
              <a:ext uri="{FF2B5EF4-FFF2-40B4-BE49-F238E27FC236}">
                <a16:creationId xmlns:a16="http://schemas.microsoft.com/office/drawing/2014/main" id="{2E08C891-AEC5-4A61-AD8B-749DDACBCEAF}"/>
              </a:ext>
            </a:extLst>
          </p:cNvPr>
          <p:cNvSpPr>
            <a:spLocks noChangeArrowheads="1"/>
          </p:cNvSpPr>
          <p:nvPr/>
        </p:nvSpPr>
        <p:spPr bwMode="auto">
          <a:xfrm>
            <a:off x="6948264" y="3929564"/>
            <a:ext cx="1279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FF0000"/>
                </a:solidFill>
                <a:ea typeface="仿宋_GB2312" panose="02010609030101010101" pitchFamily="49" charset="-122"/>
              </a:rPr>
              <a:t>(5-33)</a:t>
            </a:r>
            <a:endParaRPr lang="zh-CN" altLang="en-US" sz="2400" dirty="0">
              <a:solidFill>
                <a:srgbClr val="FF0000"/>
              </a:solidFill>
              <a:ea typeface="仿宋_GB2312" panose="02010609030101010101" pitchFamily="49" charset="-122"/>
            </a:endParaRPr>
          </a:p>
        </p:txBody>
      </p:sp>
      <p:sp>
        <p:nvSpPr>
          <p:cNvPr id="13" name="Text Box 16">
            <a:extLst>
              <a:ext uri="{FF2B5EF4-FFF2-40B4-BE49-F238E27FC236}">
                <a16:creationId xmlns:a16="http://schemas.microsoft.com/office/drawing/2014/main" id="{EBE07EF5-328C-4CA7-A679-CF704D78B23A}"/>
              </a:ext>
            </a:extLst>
          </p:cNvPr>
          <p:cNvSpPr txBox="1">
            <a:spLocks noChangeArrowheads="1"/>
          </p:cNvSpPr>
          <p:nvPr/>
        </p:nvSpPr>
        <p:spPr bwMode="auto">
          <a:xfrm>
            <a:off x="287336" y="665957"/>
            <a:ext cx="58688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CC3300"/>
                </a:solidFill>
                <a:ea typeface="仿宋_GB2312" panose="02010609030101010101" pitchFamily="49" charset="-122"/>
              </a:rPr>
              <a:t>相对频率变化量与电感电容的关系：</a:t>
            </a:r>
            <a:endParaRPr lang="en-US" altLang="zh-CN" sz="2400" b="0" dirty="0">
              <a:solidFill>
                <a:srgbClr val="CC3300"/>
              </a:solidFill>
              <a:ea typeface="仿宋_GB2312" panose="02010609030101010101" pitchFamily="49" charset="-122"/>
            </a:endParaRPr>
          </a:p>
        </p:txBody>
      </p:sp>
      <p:sp>
        <p:nvSpPr>
          <p:cNvPr id="4" name="椭圆 3">
            <a:extLst>
              <a:ext uri="{FF2B5EF4-FFF2-40B4-BE49-F238E27FC236}">
                <a16:creationId xmlns:a16="http://schemas.microsoft.com/office/drawing/2014/main" id="{ABDC8A79-D601-4091-B442-B8952E0722D5}"/>
              </a:ext>
            </a:extLst>
          </p:cNvPr>
          <p:cNvSpPr/>
          <p:nvPr/>
        </p:nvSpPr>
        <p:spPr bwMode="auto">
          <a:xfrm>
            <a:off x="4492480" y="3042554"/>
            <a:ext cx="315912" cy="335365"/>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a:noFill/>
              </a:ln>
              <a:solidFill>
                <a:srgbClr val="336600"/>
              </a:solidFill>
              <a:effectLst/>
              <a:latin typeface="宋体" pitchFamily="2" charset="-122"/>
              <a:ea typeface="宋体"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1BD2A264-93B1-47C1-B7F8-C5476E39E65C}"/>
              </a:ext>
            </a:extLst>
          </p:cNvPr>
          <p:cNvSpPr>
            <a:spLocks noGrp="1" noChangeArrowheads="1"/>
          </p:cNvSpPr>
          <p:nvPr>
            <p:ph type="title" idx="4294967295"/>
          </p:nvPr>
        </p:nvSpPr>
        <p:spPr>
          <a:xfrm>
            <a:off x="228600" y="228600"/>
            <a:ext cx="7223125" cy="381000"/>
          </a:xfrm>
        </p:spPr>
        <p:txBody>
          <a:bodyPr/>
          <a:lstStyle/>
          <a:p>
            <a:pPr algn="l" eaLnBrk="1" hangingPunct="1">
              <a:defRPr/>
            </a:pPr>
            <a:r>
              <a:rPr lang="en-US" altLang="zh-CN" sz="2800" b="1" dirty="0">
                <a:solidFill>
                  <a:srgbClr val="0000FF"/>
                </a:solidFill>
                <a:ea typeface="仿宋_GB2312" panose="02010609030101010101" pitchFamily="49" charset="-122"/>
              </a:rPr>
              <a:t>4.5.1 </a:t>
            </a:r>
            <a:r>
              <a:rPr lang="zh-CN" altLang="en-US" sz="2800" b="1" dirty="0">
                <a:solidFill>
                  <a:srgbClr val="0000FF"/>
                </a:solidFill>
                <a:ea typeface="仿宋_GB2312" panose="02010609030101010101" pitchFamily="49" charset="-122"/>
              </a:rPr>
              <a:t>频率稳定度 </a:t>
            </a: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P119</a:t>
            </a:r>
            <a:r>
              <a:rPr lang="zh-CN" altLang="en-US" sz="2800" b="1" dirty="0">
                <a:solidFill>
                  <a:srgbClr val="0000FF"/>
                </a:solidFill>
                <a:ea typeface="仿宋_GB2312" panose="02010609030101010101" pitchFamily="49" charset="-122"/>
              </a:rPr>
              <a:t> </a:t>
            </a:r>
            <a:r>
              <a:rPr lang="en-US" altLang="zh-CN" sz="2800" b="1" dirty="0">
                <a:solidFill>
                  <a:srgbClr val="FF0000"/>
                </a:solidFill>
                <a:ea typeface="仿宋_GB2312" panose="02010609030101010101" pitchFamily="49" charset="-122"/>
              </a:rPr>
              <a:t>P123</a:t>
            </a:r>
            <a:r>
              <a:rPr lang="en-US" altLang="zh-CN" sz="2800" b="1" dirty="0">
                <a:solidFill>
                  <a:srgbClr val="0000FF"/>
                </a:solidFill>
                <a:ea typeface="仿宋_GB2312" panose="02010609030101010101" pitchFamily="49" charset="-122"/>
              </a:rPr>
              <a:t>       P129</a:t>
            </a:r>
            <a:endParaRPr lang="zh-CN" altLang="en-US" sz="2800" b="1" dirty="0">
              <a:solidFill>
                <a:srgbClr val="0000FF"/>
              </a:solidFill>
              <a:ea typeface="仿宋_GB2312" panose="02010609030101010101" pitchFamily="49" charset="-122"/>
            </a:endParaRPr>
          </a:p>
        </p:txBody>
      </p:sp>
      <p:sp>
        <p:nvSpPr>
          <p:cNvPr id="35843" name="Rectangle 3">
            <a:extLst>
              <a:ext uri="{FF2B5EF4-FFF2-40B4-BE49-F238E27FC236}">
                <a16:creationId xmlns:a16="http://schemas.microsoft.com/office/drawing/2014/main" id="{D1ECF459-3457-452D-BE38-EA658C334285}"/>
              </a:ext>
            </a:extLst>
          </p:cNvPr>
          <p:cNvSpPr>
            <a:spLocks noChangeArrowheads="1"/>
          </p:cNvSpPr>
          <p:nvPr/>
        </p:nvSpPr>
        <p:spPr bwMode="auto">
          <a:xfrm>
            <a:off x="-71438" y="712788"/>
            <a:ext cx="7931151"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dirty="0">
                <a:solidFill>
                  <a:srgbClr val="000000"/>
                </a:solidFill>
                <a:latin typeface="仿宋_GB2312" panose="02010609030101010101" pitchFamily="49" charset="-122"/>
                <a:ea typeface="仿宋_GB2312" panose="02010609030101010101" pitchFamily="49" charset="-122"/>
              </a:rPr>
              <a:t>考虑晶体管内部电容影响的电容三端式振荡器：</a:t>
            </a:r>
          </a:p>
        </p:txBody>
      </p:sp>
      <p:sp>
        <p:nvSpPr>
          <p:cNvPr id="35844" name="Text Box 4">
            <a:extLst>
              <a:ext uri="{FF2B5EF4-FFF2-40B4-BE49-F238E27FC236}">
                <a16:creationId xmlns:a16="http://schemas.microsoft.com/office/drawing/2014/main" id="{2A383EE7-DF9E-4A2B-8E53-852E3CD3B285}"/>
              </a:ext>
            </a:extLst>
          </p:cNvPr>
          <p:cNvSpPr txBox="1">
            <a:spLocks noChangeArrowheads="1"/>
          </p:cNvSpPr>
          <p:nvPr/>
        </p:nvSpPr>
        <p:spPr bwMode="auto">
          <a:xfrm>
            <a:off x="357188" y="1071563"/>
            <a:ext cx="56372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ea typeface="仿宋_GB2312" panose="02010609030101010101" pitchFamily="49" charset="-122"/>
              </a:rPr>
              <a:t>图</a:t>
            </a:r>
            <a:r>
              <a:rPr lang="en-US" altLang="zh-CN" sz="2400" dirty="0">
                <a:solidFill>
                  <a:srgbClr val="660066"/>
                </a:solidFill>
                <a:ea typeface="仿宋_GB2312" panose="02010609030101010101" pitchFamily="49" charset="-122"/>
              </a:rPr>
              <a:t>3-22</a:t>
            </a:r>
            <a:r>
              <a:rPr lang="zh-CN" altLang="en-US" sz="2400" dirty="0">
                <a:solidFill>
                  <a:srgbClr val="660066"/>
                </a:solidFill>
                <a:ea typeface="仿宋_GB2312" panose="02010609030101010101" pitchFamily="49" charset="-122"/>
              </a:rPr>
              <a:t>中： </a:t>
            </a:r>
            <a:endParaRPr lang="en-US" altLang="zh-CN" sz="2400" dirty="0">
              <a:solidFill>
                <a:srgbClr val="660066"/>
              </a:solidFill>
              <a:ea typeface="仿宋_GB2312" panose="02010609030101010101" pitchFamily="49" charset="-122"/>
            </a:endParaRPr>
          </a:p>
          <a:p>
            <a:pPr eaLnBrk="1" hangingPunct="1">
              <a:spcBef>
                <a:spcPct val="0"/>
              </a:spcBef>
              <a:buFontTx/>
              <a:buNone/>
            </a:pP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oe</a:t>
            </a:r>
            <a:r>
              <a:rPr lang="en-US" altLang="zh-CN" sz="2000" dirty="0">
                <a:solidFill>
                  <a:srgbClr val="660066"/>
                </a:solidFill>
                <a:ea typeface="仿宋_GB2312" panose="02010609030101010101" pitchFamily="49" charset="-122"/>
              </a:rPr>
              <a:t>:</a:t>
            </a:r>
            <a:r>
              <a:rPr lang="zh-CN" altLang="en-US" sz="2000" dirty="0">
                <a:solidFill>
                  <a:srgbClr val="660066"/>
                </a:solidFill>
                <a:ea typeface="仿宋_GB2312" panose="02010609030101010101" pitchFamily="49" charset="-122"/>
              </a:rPr>
              <a:t>振荡管输出电容</a:t>
            </a:r>
            <a:r>
              <a:rPr lang="en-US" altLang="zh-CN" sz="2000" dirty="0">
                <a:solidFill>
                  <a:srgbClr val="660066"/>
                </a:solidFill>
                <a:ea typeface="仿宋_GB2312" panose="02010609030101010101" pitchFamily="49" charset="-122"/>
              </a:rPr>
              <a:t>;</a:t>
            </a:r>
            <a:r>
              <a:rPr lang="en-US" altLang="zh-CN" sz="2000" i="1" dirty="0">
                <a:solidFill>
                  <a:srgbClr val="660066"/>
                </a:solidFill>
                <a:ea typeface="仿宋_GB2312" panose="02010609030101010101" pitchFamily="49" charset="-122"/>
              </a:rPr>
              <a:t> </a:t>
            </a:r>
            <a:endParaRPr lang="en-US" altLang="zh-CN" sz="2000" dirty="0">
              <a:solidFill>
                <a:srgbClr val="660066"/>
              </a:solidFill>
              <a:ea typeface="仿宋_GB2312" panose="02010609030101010101" pitchFamily="49" charset="-122"/>
            </a:endParaRPr>
          </a:p>
          <a:p>
            <a:pPr eaLnBrk="1" hangingPunct="1">
              <a:spcBef>
                <a:spcPct val="0"/>
              </a:spcBef>
              <a:buFontTx/>
              <a:buNone/>
            </a:pPr>
            <a:r>
              <a:rPr lang="en-US" altLang="zh-CN" sz="2000" dirty="0">
                <a:solidFill>
                  <a:srgbClr val="660066"/>
                </a:solidFill>
                <a:ea typeface="仿宋_GB2312" panose="02010609030101010101" pitchFamily="49" charset="-122"/>
              </a:rPr>
              <a:t> </a:t>
            </a:r>
            <a:r>
              <a:rPr lang="en-US" altLang="zh-CN" sz="2000" i="1" dirty="0" err="1">
                <a:solidFill>
                  <a:srgbClr val="660066"/>
                </a:solidFill>
                <a:ea typeface="仿宋_GB2312" panose="02010609030101010101" pitchFamily="49" charset="-122"/>
              </a:rPr>
              <a:t>C</a:t>
            </a:r>
            <a:r>
              <a:rPr lang="en-US" altLang="zh-CN" sz="2000" baseline="-25000" dirty="0" err="1">
                <a:solidFill>
                  <a:srgbClr val="660066"/>
                </a:solidFill>
                <a:ea typeface="仿宋_GB2312" panose="02010609030101010101" pitchFamily="49" charset="-122"/>
              </a:rPr>
              <a:t>ie</a:t>
            </a:r>
            <a:r>
              <a:rPr lang="en-US" altLang="zh-CN" sz="2000" dirty="0">
                <a:solidFill>
                  <a:srgbClr val="660066"/>
                </a:solidFill>
                <a:ea typeface="仿宋_GB2312" panose="02010609030101010101" pitchFamily="49" charset="-122"/>
              </a:rPr>
              <a:t>:</a:t>
            </a:r>
            <a:r>
              <a:rPr lang="zh-CN" altLang="en-US" sz="2000" dirty="0">
                <a:solidFill>
                  <a:srgbClr val="660066"/>
                </a:solidFill>
                <a:ea typeface="仿宋_GB2312" panose="02010609030101010101" pitchFamily="49" charset="-122"/>
              </a:rPr>
              <a:t>振荡管输入电容</a:t>
            </a:r>
            <a:r>
              <a:rPr lang="en-US" altLang="zh-CN" sz="2000" dirty="0">
                <a:solidFill>
                  <a:srgbClr val="660066"/>
                </a:solidFill>
                <a:ea typeface="仿宋_GB2312" panose="02010609030101010101" pitchFamily="49" charset="-122"/>
              </a:rPr>
              <a:t>;</a:t>
            </a:r>
          </a:p>
          <a:p>
            <a:pPr eaLnBrk="1" hangingPunct="1">
              <a:spcBef>
                <a:spcPct val="0"/>
              </a:spcBef>
              <a:buFontTx/>
              <a:buNone/>
            </a:pPr>
            <a:r>
              <a:rPr lang="en-US" altLang="zh-CN" sz="2000" dirty="0">
                <a:solidFill>
                  <a:srgbClr val="660066"/>
                </a:solidFill>
                <a:ea typeface="仿宋_GB2312" panose="02010609030101010101" pitchFamily="49" charset="-122"/>
              </a:rPr>
              <a:t> </a:t>
            </a:r>
            <a:r>
              <a:rPr lang="en-US" altLang="zh-CN" sz="2000" i="1" dirty="0" err="1">
                <a:solidFill>
                  <a:srgbClr val="660066"/>
                </a:solidFill>
                <a:ea typeface="仿宋_GB2312" panose="02010609030101010101" pitchFamily="49" charset="-122"/>
              </a:rPr>
              <a:t>C</a:t>
            </a:r>
            <a:r>
              <a:rPr lang="en-US" altLang="zh-CN" sz="2000" baseline="-25000" dirty="0" err="1">
                <a:solidFill>
                  <a:srgbClr val="660066"/>
                </a:solidFill>
                <a:ea typeface="仿宋_GB2312" panose="02010609030101010101" pitchFamily="49" charset="-122"/>
              </a:rPr>
              <a:t>re</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振荡管内部反馈电容</a:t>
            </a:r>
            <a:r>
              <a:rPr lang="en-US" altLang="zh-CN" sz="2000" dirty="0">
                <a:solidFill>
                  <a:srgbClr val="660066"/>
                </a:solidFill>
                <a:ea typeface="仿宋_GB2312" panose="02010609030101010101" pitchFamily="49" charset="-122"/>
              </a:rPr>
              <a:t>;</a:t>
            </a:r>
            <a:endParaRPr lang="zh-CN" altLang="en-US" sz="2000" b="0" dirty="0">
              <a:solidFill>
                <a:srgbClr val="660066"/>
              </a:solidFill>
              <a:ea typeface="仿宋_GB2312" panose="02010609030101010101" pitchFamily="49" charset="-122"/>
            </a:endParaRPr>
          </a:p>
        </p:txBody>
      </p:sp>
      <p:sp>
        <p:nvSpPr>
          <p:cNvPr id="35845" name="Text Box 5">
            <a:extLst>
              <a:ext uri="{FF2B5EF4-FFF2-40B4-BE49-F238E27FC236}">
                <a16:creationId xmlns:a16="http://schemas.microsoft.com/office/drawing/2014/main" id="{E1B4C34B-D523-47A8-8BB3-75AF4E07721F}"/>
              </a:ext>
            </a:extLst>
          </p:cNvPr>
          <p:cNvSpPr txBox="1">
            <a:spLocks noChangeArrowheads="1"/>
          </p:cNvSpPr>
          <p:nvPr/>
        </p:nvSpPr>
        <p:spPr bwMode="auto">
          <a:xfrm>
            <a:off x="-142875" y="2500313"/>
            <a:ext cx="7500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ea typeface="仿宋_GB2312" panose="02010609030101010101" pitchFamily="49" charset="-122"/>
              </a:rPr>
              <a:t>为了分析方便，将不稳定电容折合到电感</a:t>
            </a:r>
            <a:r>
              <a:rPr lang="en-US" altLang="zh-CN" sz="2400" i="1">
                <a:solidFill>
                  <a:srgbClr val="660066"/>
                </a:solidFill>
                <a:ea typeface="仿宋_GB2312" panose="02010609030101010101" pitchFamily="49" charset="-122"/>
              </a:rPr>
              <a:t>L</a:t>
            </a:r>
            <a:r>
              <a:rPr lang="zh-CN" altLang="en-US" sz="2400">
                <a:solidFill>
                  <a:srgbClr val="660066"/>
                </a:solidFill>
                <a:ea typeface="仿宋_GB2312" panose="02010609030101010101" pitchFamily="49" charset="-122"/>
              </a:rPr>
              <a:t>两端：</a:t>
            </a:r>
          </a:p>
        </p:txBody>
      </p:sp>
      <p:graphicFrame>
        <p:nvGraphicFramePr>
          <p:cNvPr id="35846" name="Object 6">
            <a:extLst>
              <a:ext uri="{FF2B5EF4-FFF2-40B4-BE49-F238E27FC236}">
                <a16:creationId xmlns:a16="http://schemas.microsoft.com/office/drawing/2014/main" id="{84FBD589-F777-4562-8A4D-B14D856B51CF}"/>
              </a:ext>
            </a:extLst>
          </p:cNvPr>
          <p:cNvGraphicFramePr>
            <a:graphicFrameLocks noChangeAspect="1"/>
          </p:cNvGraphicFramePr>
          <p:nvPr/>
        </p:nvGraphicFramePr>
        <p:xfrm>
          <a:off x="233363" y="4857750"/>
          <a:ext cx="7970837" cy="714375"/>
        </p:xfrm>
        <a:graphic>
          <a:graphicData uri="http://schemas.openxmlformats.org/presentationml/2006/ole">
            <mc:AlternateContent xmlns:mc="http://schemas.openxmlformats.org/markup-compatibility/2006">
              <mc:Choice xmlns:v="urn:schemas-microsoft-com:vml" Requires="v">
                <p:oleObj spid="_x0000_s36032" name="公式" r:id="rId3" imgW="4747068" imgH="358035" progId="Equation.3">
                  <p:embed/>
                </p:oleObj>
              </mc:Choice>
              <mc:Fallback>
                <p:oleObj name="公式" r:id="rId3" imgW="4747068" imgH="35803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63" y="4857750"/>
                        <a:ext cx="7970837" cy="714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5847" name="图片 8" descr="Image2.jpg">
            <a:extLst>
              <a:ext uri="{FF2B5EF4-FFF2-40B4-BE49-F238E27FC236}">
                <a16:creationId xmlns:a16="http://schemas.microsoft.com/office/drawing/2014/main" id="{64730539-5665-4317-A329-48E92B7414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5238" y="285750"/>
            <a:ext cx="2751137"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图片 9" descr="Image3.jpg">
            <a:extLst>
              <a:ext uri="{FF2B5EF4-FFF2-40B4-BE49-F238E27FC236}">
                <a16:creationId xmlns:a16="http://schemas.microsoft.com/office/drawing/2014/main" id="{A8D0DCB0-F4D3-45BD-B8B3-866F1CC6CCA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438" y="2928938"/>
            <a:ext cx="7072312"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左大括号 10">
            <a:extLst>
              <a:ext uri="{FF2B5EF4-FFF2-40B4-BE49-F238E27FC236}">
                <a16:creationId xmlns:a16="http://schemas.microsoft.com/office/drawing/2014/main" id="{8D672714-3AB7-42FE-BE0E-87449971A0E2}"/>
              </a:ext>
            </a:extLst>
          </p:cNvPr>
          <p:cNvSpPr>
            <a:spLocks/>
          </p:cNvSpPr>
          <p:nvPr/>
        </p:nvSpPr>
        <p:spPr bwMode="auto">
          <a:xfrm rot="-5400000">
            <a:off x="2035969" y="3607594"/>
            <a:ext cx="214312" cy="1428750"/>
          </a:xfrm>
          <a:prstGeom prst="leftBrace">
            <a:avLst>
              <a:gd name="adj1" fmla="val 8333"/>
              <a:gd name="adj2" fmla="val 50000"/>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宋体" panose="02010600030101010101" pitchFamily="2" charset="-122"/>
            </a:endParaRPr>
          </a:p>
        </p:txBody>
      </p:sp>
      <p:sp>
        <p:nvSpPr>
          <p:cNvPr id="12" name="Rectangle 2">
            <a:extLst>
              <a:ext uri="{FF2B5EF4-FFF2-40B4-BE49-F238E27FC236}">
                <a16:creationId xmlns:a16="http://schemas.microsoft.com/office/drawing/2014/main" id="{620B4149-4358-40DB-8720-84F6535AF642}"/>
              </a:ext>
            </a:extLst>
          </p:cNvPr>
          <p:cNvSpPr txBox="1">
            <a:spLocks noChangeArrowheads="1"/>
          </p:cNvSpPr>
          <p:nvPr/>
        </p:nvSpPr>
        <p:spPr bwMode="auto">
          <a:xfrm>
            <a:off x="1928813" y="4429125"/>
            <a:ext cx="642937" cy="381000"/>
          </a:xfrm>
          <a:prstGeom prst="rect">
            <a:avLst/>
          </a:prstGeom>
          <a:noFill/>
          <a:ln w="9525">
            <a:noFill/>
            <a:miter lim="800000"/>
            <a:headEnd/>
            <a:tailEnd/>
          </a:ln>
        </p:spPr>
        <p:txBody>
          <a:bodyPr anchor="ctr"/>
          <a:lstStyle/>
          <a:p>
            <a:pPr eaLnBrk="1" hangingPunct="1">
              <a:defRPr/>
            </a:pPr>
            <a:r>
              <a:rPr lang="en-US" altLang="zh-CN" sz="2400" i="1" kern="0" dirty="0">
                <a:solidFill>
                  <a:srgbClr val="FF0000"/>
                </a:solidFill>
                <a:latin typeface="+mj-lt"/>
                <a:ea typeface="仿宋_GB2312" pitchFamily="49" charset="-122"/>
                <a:cs typeface="+mj-cs"/>
              </a:rPr>
              <a:t>C</a:t>
            </a:r>
            <a:r>
              <a:rPr lang="en-US" altLang="zh-CN" sz="2400" kern="0" baseline="-25000" dirty="0">
                <a:solidFill>
                  <a:srgbClr val="FF0000"/>
                </a:solidFill>
                <a:latin typeface="+mj-lt"/>
                <a:ea typeface="仿宋_GB2312" pitchFamily="49" charset="-122"/>
                <a:cs typeface="+mj-cs"/>
              </a:rPr>
              <a:t>D</a:t>
            </a:r>
            <a:endParaRPr lang="zh-CN" altLang="en-US" sz="2400" kern="0" baseline="-25000" dirty="0">
              <a:solidFill>
                <a:srgbClr val="FF0000"/>
              </a:solidFill>
              <a:latin typeface="+mj-lt"/>
              <a:ea typeface="仿宋_GB2312" pitchFamily="49" charset="-122"/>
              <a:cs typeface="+mj-cs"/>
            </a:endParaRPr>
          </a:p>
        </p:txBody>
      </p:sp>
      <p:sp>
        <p:nvSpPr>
          <p:cNvPr id="11" name="Rectangle 3">
            <a:extLst>
              <a:ext uri="{FF2B5EF4-FFF2-40B4-BE49-F238E27FC236}">
                <a16:creationId xmlns:a16="http://schemas.microsoft.com/office/drawing/2014/main" id="{BA02BFAE-0462-438E-94A0-6DA5E740A071}"/>
              </a:ext>
            </a:extLst>
          </p:cNvPr>
          <p:cNvSpPr>
            <a:spLocks noChangeArrowheads="1"/>
          </p:cNvSpPr>
          <p:nvPr/>
        </p:nvSpPr>
        <p:spPr bwMode="auto">
          <a:xfrm>
            <a:off x="0" y="5526088"/>
            <a:ext cx="9144000" cy="1143000"/>
          </a:xfrm>
          <a:prstGeom prst="rect">
            <a:avLst/>
          </a:prstGeom>
          <a:noFill/>
          <a:ln w="9525">
            <a:noFill/>
            <a:miter lim="800000"/>
            <a:headEnd/>
            <a:tailEnd/>
          </a:ln>
        </p:spPr>
        <p:txBody>
          <a:bodyPr anchor="ctr"/>
          <a:lstStyle/>
          <a:p>
            <a:pPr>
              <a:defRPr/>
            </a:pPr>
            <a:r>
              <a:rPr lang="zh-CN" altLang="en-US" sz="2000" dirty="0">
                <a:solidFill>
                  <a:srgbClr val="0000FF"/>
                </a:solidFill>
                <a:latin typeface="+mn-lt"/>
                <a:ea typeface="仿宋_GB2312" pitchFamily="49" charset="-122"/>
              </a:rPr>
              <a:t>式中，</a:t>
            </a:r>
            <a:r>
              <a:rPr lang="en-US" altLang="zh-CN" sz="2000" i="1" dirty="0" err="1">
                <a:solidFill>
                  <a:srgbClr val="0000FF"/>
                </a:solidFill>
                <a:latin typeface="+mn-lt"/>
                <a:ea typeface="仿宋_GB2312" pitchFamily="49" charset="-122"/>
              </a:rPr>
              <a:t>P</a:t>
            </a:r>
            <a:r>
              <a:rPr lang="en-US" altLang="zh-CN" sz="2000" baseline="-25000" dirty="0" err="1">
                <a:solidFill>
                  <a:srgbClr val="0000FF"/>
                </a:solidFill>
                <a:latin typeface="+mn-lt"/>
                <a:ea typeface="仿宋_GB2312" pitchFamily="49" charset="-122"/>
              </a:rPr>
              <a:t>be</a:t>
            </a:r>
            <a:r>
              <a:rPr lang="zh-CN" altLang="en-US" sz="2000" dirty="0">
                <a:solidFill>
                  <a:srgbClr val="0000FF"/>
                </a:solidFill>
                <a:latin typeface="+mn-lt"/>
                <a:ea typeface="仿宋_GB2312" pitchFamily="49" charset="-122"/>
              </a:rPr>
              <a:t>为晶体管</a:t>
            </a:r>
            <a:r>
              <a:rPr lang="en-US" altLang="zh-CN" sz="2000" dirty="0">
                <a:solidFill>
                  <a:srgbClr val="0000FF"/>
                </a:solidFill>
                <a:latin typeface="+mn-lt"/>
                <a:ea typeface="仿宋_GB2312" pitchFamily="49" charset="-122"/>
              </a:rPr>
              <a:t>be</a:t>
            </a:r>
            <a:r>
              <a:rPr lang="zh-CN" altLang="en-US" sz="2000" dirty="0">
                <a:solidFill>
                  <a:srgbClr val="0000FF"/>
                </a:solidFill>
                <a:latin typeface="+mn-lt"/>
                <a:ea typeface="仿宋_GB2312" pitchFamily="49" charset="-122"/>
              </a:rPr>
              <a:t>间的抽头系数，即电容</a:t>
            </a:r>
            <a:r>
              <a:rPr lang="en-US" altLang="zh-CN" sz="2000" i="1" dirty="0">
                <a:solidFill>
                  <a:srgbClr val="0000FF"/>
                </a:solidFill>
                <a:latin typeface="+mn-lt"/>
                <a:ea typeface="仿宋_GB2312" pitchFamily="49" charset="-122"/>
              </a:rPr>
              <a:t>C</a:t>
            </a:r>
            <a:r>
              <a:rPr lang="en-US" altLang="zh-CN" sz="2000" baseline="-25000" dirty="0">
                <a:solidFill>
                  <a:srgbClr val="0000FF"/>
                </a:solidFill>
                <a:latin typeface="+mn-lt"/>
                <a:ea typeface="仿宋_GB2312" pitchFamily="49" charset="-122"/>
              </a:rPr>
              <a:t>2</a:t>
            </a:r>
            <a:r>
              <a:rPr lang="zh-CN" altLang="en-US" sz="2000" dirty="0">
                <a:solidFill>
                  <a:srgbClr val="0000FF"/>
                </a:solidFill>
                <a:latin typeface="+mn-lt"/>
                <a:ea typeface="仿宋_GB2312" pitchFamily="49" charset="-122"/>
              </a:rPr>
              <a:t>两端的抽头系数；</a:t>
            </a:r>
            <a:endParaRPr lang="en-US" altLang="zh-CN" sz="2000" dirty="0">
              <a:solidFill>
                <a:srgbClr val="0000FF"/>
              </a:solidFill>
              <a:latin typeface="+mn-lt"/>
              <a:ea typeface="仿宋_GB2312" pitchFamily="49" charset="-122"/>
            </a:endParaRPr>
          </a:p>
          <a:p>
            <a:pPr>
              <a:defRPr/>
            </a:pPr>
            <a:r>
              <a:rPr lang="zh-CN" altLang="en-US" sz="2000" i="1" dirty="0">
                <a:solidFill>
                  <a:srgbClr val="0000FF"/>
                </a:solidFill>
                <a:ea typeface="仿宋_GB2312" pitchFamily="49" charset="-122"/>
              </a:rPr>
              <a:t>             </a:t>
            </a:r>
            <a:r>
              <a:rPr lang="en-US" altLang="zh-CN" sz="2000" i="1" dirty="0" err="1">
                <a:solidFill>
                  <a:srgbClr val="0000FF"/>
                </a:solidFill>
                <a:ea typeface="仿宋_GB2312" pitchFamily="49" charset="-122"/>
              </a:rPr>
              <a:t>P</a:t>
            </a:r>
            <a:r>
              <a:rPr lang="en-US" altLang="zh-CN" sz="2000" baseline="-25000" dirty="0" err="1">
                <a:solidFill>
                  <a:srgbClr val="0000FF"/>
                </a:solidFill>
                <a:ea typeface="仿宋_GB2312" pitchFamily="49" charset="-122"/>
              </a:rPr>
              <a:t>ce</a:t>
            </a:r>
            <a:r>
              <a:rPr lang="zh-CN" altLang="en-US" sz="2000" dirty="0">
                <a:solidFill>
                  <a:srgbClr val="0000FF"/>
                </a:solidFill>
                <a:ea typeface="仿宋_GB2312" pitchFamily="49" charset="-122"/>
              </a:rPr>
              <a:t>为晶体管</a:t>
            </a:r>
            <a:r>
              <a:rPr lang="en-US" altLang="zh-CN" sz="2000" dirty="0" err="1">
                <a:solidFill>
                  <a:srgbClr val="0000FF"/>
                </a:solidFill>
                <a:ea typeface="仿宋_GB2312" pitchFamily="49" charset="-122"/>
              </a:rPr>
              <a:t>ce</a:t>
            </a:r>
            <a:r>
              <a:rPr lang="zh-CN" altLang="en-US" sz="2000" dirty="0">
                <a:solidFill>
                  <a:srgbClr val="0000FF"/>
                </a:solidFill>
                <a:ea typeface="仿宋_GB2312" pitchFamily="49" charset="-122"/>
              </a:rPr>
              <a:t>间的抽头系数，即电容</a:t>
            </a:r>
            <a:r>
              <a:rPr lang="en-US" altLang="zh-CN" sz="2000" i="1" dirty="0">
                <a:solidFill>
                  <a:srgbClr val="0000FF"/>
                </a:solidFill>
                <a:ea typeface="仿宋_GB2312" pitchFamily="49" charset="-122"/>
              </a:rPr>
              <a:t>C</a:t>
            </a:r>
            <a:r>
              <a:rPr lang="en-US" altLang="zh-CN" sz="2000" baseline="-25000" dirty="0">
                <a:solidFill>
                  <a:srgbClr val="0000FF"/>
                </a:solidFill>
                <a:ea typeface="仿宋_GB2312" pitchFamily="49" charset="-122"/>
              </a:rPr>
              <a:t>1</a:t>
            </a:r>
            <a:r>
              <a:rPr lang="zh-CN" altLang="en-US" sz="2000" dirty="0">
                <a:solidFill>
                  <a:srgbClr val="0000FF"/>
                </a:solidFill>
                <a:ea typeface="仿宋_GB2312" pitchFamily="49" charset="-122"/>
              </a:rPr>
              <a:t>两端的抽头系数；</a:t>
            </a:r>
            <a:endParaRPr lang="en-US" altLang="zh-CN" sz="2000" dirty="0">
              <a:solidFill>
                <a:srgbClr val="0000FF"/>
              </a:solidFill>
              <a:ea typeface="仿宋_GB2312" pitchFamily="49" charset="-122"/>
            </a:endParaRPr>
          </a:p>
          <a:p>
            <a:pPr>
              <a:defRPr/>
            </a:pPr>
            <a:r>
              <a:rPr lang="zh-CN" altLang="en-US" sz="2400" dirty="0">
                <a:solidFill>
                  <a:srgbClr val="CC3300"/>
                </a:solidFill>
                <a:latin typeface="+mn-lt"/>
                <a:ea typeface="仿宋_GB2312" pitchFamily="49" charset="-122"/>
              </a:rPr>
              <a:t>这里注意</a:t>
            </a:r>
            <a:r>
              <a:rPr lang="en-US" altLang="zh-CN" sz="2000" dirty="0">
                <a:solidFill>
                  <a:srgbClr val="0000FF"/>
                </a:solidFill>
                <a:latin typeface="+mn-lt"/>
                <a:ea typeface="仿宋_GB2312" pitchFamily="49" charset="-122"/>
              </a:rPr>
              <a:t>:</a:t>
            </a:r>
            <a:r>
              <a:rPr lang="zh-CN" altLang="en-US" sz="2000" dirty="0">
                <a:solidFill>
                  <a:srgbClr val="0000FF"/>
                </a:solidFill>
                <a:latin typeface="+mn-lt"/>
                <a:ea typeface="仿宋_GB2312" pitchFamily="49" charset="-122"/>
              </a:rPr>
              <a:t>电容</a:t>
            </a:r>
            <a:r>
              <a:rPr lang="en-US" altLang="zh-CN" sz="2000" i="1" dirty="0">
                <a:solidFill>
                  <a:srgbClr val="0000FF"/>
                </a:solidFill>
                <a:latin typeface="+mn-lt"/>
                <a:ea typeface="仿宋_GB2312" pitchFamily="49" charset="-122"/>
              </a:rPr>
              <a:t>C</a:t>
            </a:r>
            <a:r>
              <a:rPr lang="zh-CN" altLang="en-US" sz="2000" dirty="0">
                <a:solidFill>
                  <a:srgbClr val="0000FF"/>
                </a:solidFill>
                <a:latin typeface="+mn-lt"/>
                <a:ea typeface="仿宋_GB2312" pitchFamily="49" charset="-122"/>
              </a:rPr>
              <a:t>从低抽头向高抽头折合应变小</a:t>
            </a:r>
            <a:r>
              <a:rPr lang="en-US" altLang="zh-CN" sz="2000" dirty="0">
                <a:solidFill>
                  <a:srgbClr val="0000FF"/>
                </a:solidFill>
                <a:latin typeface="+mn-lt"/>
                <a:ea typeface="仿宋_GB2312" pitchFamily="49" charset="-122"/>
              </a:rPr>
              <a:t>, </a:t>
            </a:r>
            <a:r>
              <a:rPr lang="zh-CN" altLang="en-US" sz="2000" dirty="0">
                <a:solidFill>
                  <a:srgbClr val="0000FF"/>
                </a:solidFill>
                <a:latin typeface="+mn-lt"/>
                <a:ea typeface="仿宋_GB2312" pitchFamily="49" charset="-122"/>
              </a:rPr>
              <a:t>参见课件的</a:t>
            </a:r>
            <a:r>
              <a:rPr lang="en-US" altLang="zh-CN" sz="2000" dirty="0">
                <a:solidFill>
                  <a:srgbClr val="0000FF"/>
                </a:solidFill>
                <a:latin typeface="+mn-lt"/>
                <a:ea typeface="仿宋_GB2312" pitchFamily="49" charset="-122"/>
              </a:rPr>
              <a:t>2.2.5</a:t>
            </a:r>
            <a:r>
              <a:rPr lang="zh-CN" altLang="en-US" sz="2000" dirty="0">
                <a:solidFill>
                  <a:srgbClr val="0000FF"/>
                </a:solidFill>
                <a:latin typeface="+mn-lt"/>
                <a:ea typeface="仿宋_GB2312" pitchFamily="49" charset="-122"/>
              </a:rPr>
              <a:t>节</a:t>
            </a:r>
          </a:p>
        </p:txBody>
      </p:sp>
      <p:sp>
        <p:nvSpPr>
          <p:cNvPr id="35852" name="Text Box 5">
            <a:extLst>
              <a:ext uri="{FF2B5EF4-FFF2-40B4-BE49-F238E27FC236}">
                <a16:creationId xmlns:a16="http://schemas.microsoft.com/office/drawing/2014/main" id="{EFF87752-3F27-47B5-B062-DE2B04A81601}"/>
              </a:ext>
            </a:extLst>
          </p:cNvPr>
          <p:cNvSpPr txBox="1">
            <a:spLocks noChangeArrowheads="1"/>
          </p:cNvSpPr>
          <p:nvPr/>
        </p:nvSpPr>
        <p:spPr bwMode="auto">
          <a:xfrm>
            <a:off x="7019925" y="1844675"/>
            <a:ext cx="2076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FF0000"/>
                </a:solidFill>
                <a:ea typeface="仿宋_GB2312" panose="02010609030101010101" pitchFamily="49" charset="-122"/>
              </a:rPr>
              <a:t>旧 </a:t>
            </a:r>
            <a:r>
              <a:rPr lang="en-US" altLang="zh-CN" sz="2400">
                <a:solidFill>
                  <a:srgbClr val="FF0000"/>
                </a:solidFill>
                <a:ea typeface="仿宋_GB2312" panose="02010609030101010101" pitchFamily="49" charset="-122"/>
              </a:rPr>
              <a:t>P165</a:t>
            </a:r>
            <a:endParaRPr lang="zh-CN" altLang="en-US" sz="2400">
              <a:solidFill>
                <a:srgbClr val="FF0000"/>
              </a:solidFill>
              <a:ea typeface="仿宋_GB2312" panose="02010609030101010101" pitchFamily="49" charset="-122"/>
            </a:endParaRPr>
          </a:p>
        </p:txBody>
      </p:sp>
      <p:sp>
        <p:nvSpPr>
          <p:cNvPr id="35853" name="Text Box 5">
            <a:extLst>
              <a:ext uri="{FF2B5EF4-FFF2-40B4-BE49-F238E27FC236}">
                <a16:creationId xmlns:a16="http://schemas.microsoft.com/office/drawing/2014/main" id="{3FF016CF-0C41-40B2-9B28-ADB716BE4C62}"/>
              </a:ext>
            </a:extLst>
          </p:cNvPr>
          <p:cNvSpPr txBox="1">
            <a:spLocks noChangeArrowheads="1"/>
          </p:cNvSpPr>
          <p:nvPr/>
        </p:nvSpPr>
        <p:spPr bwMode="auto">
          <a:xfrm>
            <a:off x="4643438" y="4357688"/>
            <a:ext cx="2016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FF0000"/>
                </a:solidFill>
                <a:ea typeface="仿宋_GB2312" panose="02010609030101010101" pitchFamily="49" charset="-122"/>
              </a:rPr>
              <a:t>旧</a:t>
            </a:r>
            <a:r>
              <a:rPr lang="en-US" altLang="zh-CN" sz="2400">
                <a:solidFill>
                  <a:srgbClr val="FF0000"/>
                </a:solidFill>
                <a:ea typeface="仿宋_GB2312" panose="02010609030101010101" pitchFamily="49" charset="-122"/>
              </a:rPr>
              <a:t>P166</a:t>
            </a:r>
            <a:endParaRPr lang="zh-CN" altLang="en-US" sz="2400">
              <a:solidFill>
                <a:srgbClr val="FF0000"/>
              </a:solidFill>
              <a:ea typeface="仿宋_GB2312" panose="0201060903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BE8C88C3-BE74-4139-A576-B44493DD1FA1}"/>
              </a:ext>
            </a:extLst>
          </p:cNvPr>
          <p:cNvSpPr>
            <a:spLocks noGrp="1" noChangeArrowheads="1"/>
          </p:cNvSpPr>
          <p:nvPr>
            <p:ph type="title" idx="4294967295"/>
          </p:nvPr>
        </p:nvSpPr>
        <p:spPr>
          <a:xfrm>
            <a:off x="228600" y="228600"/>
            <a:ext cx="7223125" cy="381000"/>
          </a:xfrm>
        </p:spPr>
        <p:txBody>
          <a:bodyPr/>
          <a:lstStyle/>
          <a:p>
            <a:pPr algn="l" eaLnBrk="1" hangingPunct="1">
              <a:defRPr/>
            </a:pPr>
            <a:r>
              <a:rPr lang="en-US" altLang="zh-CN" sz="2400" b="1" dirty="0">
                <a:solidFill>
                  <a:srgbClr val="0000FF"/>
                </a:solidFill>
                <a:ea typeface="仿宋_GB2312" panose="02010609030101010101" pitchFamily="49" charset="-122"/>
              </a:rPr>
              <a:t>4.5.1 </a:t>
            </a:r>
            <a:r>
              <a:rPr lang="zh-CN" altLang="en-US" sz="2400" b="1" dirty="0">
                <a:solidFill>
                  <a:srgbClr val="0000FF"/>
                </a:solidFill>
                <a:ea typeface="仿宋_GB2312" panose="02010609030101010101" pitchFamily="49" charset="-122"/>
              </a:rPr>
              <a:t>频率稳定度 </a:t>
            </a: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P120  </a:t>
            </a:r>
            <a:r>
              <a:rPr lang="zh-CN" altLang="en-US" sz="2400" b="1" dirty="0">
                <a:solidFill>
                  <a:srgbClr val="FF0000"/>
                </a:solidFill>
                <a:ea typeface="仿宋_GB2312" panose="02010609030101010101" pitchFamily="49" charset="-122"/>
              </a:rPr>
              <a:t> </a:t>
            </a:r>
            <a:r>
              <a:rPr lang="en-US" altLang="zh-CN" sz="2400" b="1" dirty="0">
                <a:solidFill>
                  <a:srgbClr val="FF0000"/>
                </a:solidFill>
                <a:ea typeface="仿宋_GB2312" panose="02010609030101010101" pitchFamily="49" charset="-122"/>
              </a:rPr>
              <a:t>P123   </a:t>
            </a:r>
            <a:r>
              <a:rPr lang="en-US" altLang="zh-CN" sz="2400" b="1" dirty="0">
                <a:solidFill>
                  <a:srgbClr val="0000FF"/>
                </a:solidFill>
                <a:ea typeface="仿宋_GB2312" panose="02010609030101010101" pitchFamily="49" charset="-122"/>
              </a:rPr>
              <a:t>    P129</a:t>
            </a:r>
            <a:endParaRPr lang="zh-CN" altLang="en-US" sz="2400" b="1" dirty="0">
              <a:solidFill>
                <a:srgbClr val="0000FF"/>
              </a:solidFill>
              <a:ea typeface="仿宋_GB2312" panose="02010609030101010101" pitchFamily="49" charset="-122"/>
            </a:endParaRPr>
          </a:p>
        </p:txBody>
      </p:sp>
      <p:graphicFrame>
        <p:nvGraphicFramePr>
          <p:cNvPr id="36867" name="Object 5">
            <a:extLst>
              <a:ext uri="{FF2B5EF4-FFF2-40B4-BE49-F238E27FC236}">
                <a16:creationId xmlns:a16="http://schemas.microsoft.com/office/drawing/2014/main" id="{2CE313B6-250B-4FAB-B15C-AF709C36C004}"/>
              </a:ext>
            </a:extLst>
          </p:cNvPr>
          <p:cNvGraphicFramePr>
            <a:graphicFrameLocks noChangeAspect="1"/>
          </p:cNvGraphicFramePr>
          <p:nvPr/>
        </p:nvGraphicFramePr>
        <p:xfrm>
          <a:off x="3708400" y="808038"/>
          <a:ext cx="1657350" cy="485775"/>
        </p:xfrm>
        <a:graphic>
          <a:graphicData uri="http://schemas.openxmlformats.org/presentationml/2006/ole">
            <mc:AlternateContent xmlns:mc="http://schemas.openxmlformats.org/markup-compatibility/2006">
              <mc:Choice xmlns:v="urn:schemas-microsoft-com:vml" Requires="v">
                <p:oleObj spid="_x0000_s37772" name="公式" r:id="rId3" imgW="662866" imgH="137160" progId="Equation.3">
                  <p:embed/>
                </p:oleObj>
              </mc:Choice>
              <mc:Fallback>
                <p:oleObj name="公式" r:id="rId3" imgW="662866" imgH="13716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808038"/>
                        <a:ext cx="1657350" cy="485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8" name="Object 6">
            <a:extLst>
              <a:ext uri="{FF2B5EF4-FFF2-40B4-BE49-F238E27FC236}">
                <a16:creationId xmlns:a16="http://schemas.microsoft.com/office/drawing/2014/main" id="{40811B68-DDA1-4A6C-946D-526F6649BEA3}"/>
              </a:ext>
            </a:extLst>
          </p:cNvPr>
          <p:cNvGraphicFramePr>
            <a:graphicFrameLocks noChangeAspect="1"/>
          </p:cNvGraphicFramePr>
          <p:nvPr/>
        </p:nvGraphicFramePr>
        <p:xfrm>
          <a:off x="1428750" y="3357563"/>
          <a:ext cx="4424363" cy="915987"/>
        </p:xfrm>
        <a:graphic>
          <a:graphicData uri="http://schemas.openxmlformats.org/presentationml/2006/ole">
            <mc:AlternateContent xmlns:mc="http://schemas.openxmlformats.org/markup-compatibility/2006">
              <mc:Choice xmlns:v="urn:schemas-microsoft-com:vml" Requires="v">
                <p:oleObj spid="_x0000_s37773" name="公式" r:id="rId5" imgW="2004223" imgH="358035" progId="Equation.3">
                  <p:embed/>
                </p:oleObj>
              </mc:Choice>
              <mc:Fallback>
                <p:oleObj name="公式" r:id="rId5" imgW="2004223" imgH="35803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3357563"/>
                        <a:ext cx="4424363" cy="915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9" name="Object 8">
            <a:extLst>
              <a:ext uri="{FF2B5EF4-FFF2-40B4-BE49-F238E27FC236}">
                <a16:creationId xmlns:a16="http://schemas.microsoft.com/office/drawing/2014/main" id="{679B9348-6B38-4820-8CC3-260FA3A8EF38}"/>
              </a:ext>
            </a:extLst>
          </p:cNvPr>
          <p:cNvGraphicFramePr>
            <a:graphicFrameLocks noChangeAspect="1"/>
          </p:cNvGraphicFramePr>
          <p:nvPr/>
        </p:nvGraphicFramePr>
        <p:xfrm>
          <a:off x="1571625" y="4500563"/>
          <a:ext cx="2297113" cy="534987"/>
        </p:xfrm>
        <a:graphic>
          <a:graphicData uri="http://schemas.openxmlformats.org/presentationml/2006/ole">
            <mc:AlternateContent xmlns:mc="http://schemas.openxmlformats.org/markup-compatibility/2006">
              <mc:Choice xmlns:v="urn:schemas-microsoft-com:vml" Requires="v">
                <p:oleObj spid="_x0000_s37774" name="公式" r:id="rId7" imgW="1013238" imgH="175470" progId="Equation.3">
                  <p:embed/>
                </p:oleObj>
              </mc:Choice>
              <mc:Fallback>
                <p:oleObj name="公式" r:id="rId7" imgW="1013238" imgH="17547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1625" y="4500563"/>
                        <a:ext cx="2297113" cy="534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0" name="Text Box 9">
            <a:extLst>
              <a:ext uri="{FF2B5EF4-FFF2-40B4-BE49-F238E27FC236}">
                <a16:creationId xmlns:a16="http://schemas.microsoft.com/office/drawing/2014/main" id="{BCC67265-6197-4728-A089-F7EF8893002B}"/>
              </a:ext>
            </a:extLst>
          </p:cNvPr>
          <p:cNvSpPr txBox="1">
            <a:spLocks noChangeArrowheads="1"/>
          </p:cNvSpPr>
          <p:nvPr/>
        </p:nvSpPr>
        <p:spPr bwMode="auto">
          <a:xfrm>
            <a:off x="250825" y="787400"/>
            <a:ext cx="3959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回路总电容的变化量</a:t>
            </a:r>
            <a:r>
              <a:rPr lang="en-US" altLang="zh-CN" sz="2400" dirty="0">
                <a:solidFill>
                  <a:srgbClr val="660066"/>
                </a:solidFill>
                <a:ea typeface="仿宋_GB2312" panose="02010609030101010101" pitchFamily="49" charset="-122"/>
              </a:rPr>
              <a:t>:</a:t>
            </a:r>
          </a:p>
        </p:txBody>
      </p:sp>
      <p:grpSp>
        <p:nvGrpSpPr>
          <p:cNvPr id="36871" name="Group 16">
            <a:extLst>
              <a:ext uri="{FF2B5EF4-FFF2-40B4-BE49-F238E27FC236}">
                <a16:creationId xmlns:a16="http://schemas.microsoft.com/office/drawing/2014/main" id="{A8AD5A14-2F6D-4707-95D0-74F8F07FD8B3}"/>
              </a:ext>
            </a:extLst>
          </p:cNvPr>
          <p:cNvGrpSpPr>
            <a:grpSpLocks/>
          </p:cNvGrpSpPr>
          <p:nvPr/>
        </p:nvGrpSpPr>
        <p:grpSpPr bwMode="auto">
          <a:xfrm>
            <a:off x="1794763" y="2279651"/>
            <a:ext cx="2651125" cy="539750"/>
            <a:chOff x="1701" y="1321"/>
            <a:chExt cx="1670" cy="340"/>
          </a:xfrm>
        </p:grpSpPr>
        <p:sp>
          <p:nvSpPr>
            <p:cNvPr id="36880" name="Rectangle 3">
              <a:extLst>
                <a:ext uri="{FF2B5EF4-FFF2-40B4-BE49-F238E27FC236}">
                  <a16:creationId xmlns:a16="http://schemas.microsoft.com/office/drawing/2014/main" id="{1F911331-489C-4371-85DD-BA8E91D471A5}"/>
                </a:ext>
              </a:extLst>
            </p:cNvPr>
            <p:cNvSpPr>
              <a:spLocks noChangeArrowheads="1"/>
            </p:cNvSpPr>
            <p:nvPr/>
          </p:nvSpPr>
          <p:spPr bwMode="auto">
            <a:xfrm>
              <a:off x="1701" y="1344"/>
              <a:ext cx="90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400" dirty="0">
                  <a:solidFill>
                    <a:srgbClr val="660066"/>
                  </a:solidFill>
                  <a:ea typeface="仿宋_GB2312" panose="02010609030101010101" pitchFamily="49" charset="-122"/>
                </a:rPr>
                <a:t>则</a:t>
              </a:r>
              <a:r>
                <a:rPr lang="en-US" altLang="zh-CN" sz="2400" dirty="0">
                  <a:solidFill>
                    <a:srgbClr val="660066"/>
                  </a:solidFill>
                  <a:ea typeface="仿宋_GB2312" panose="02010609030101010101" pitchFamily="49" charset="-122"/>
                </a:rPr>
                <a:t>:</a:t>
              </a:r>
              <a:endParaRPr lang="zh-CN" altLang="en-US" sz="2400" dirty="0">
                <a:solidFill>
                  <a:srgbClr val="660066"/>
                </a:solidFill>
                <a:ea typeface="仿宋_GB2312" panose="02010609030101010101" pitchFamily="49" charset="-122"/>
              </a:endParaRPr>
            </a:p>
          </p:txBody>
        </p:sp>
        <p:graphicFrame>
          <p:nvGraphicFramePr>
            <p:cNvPr id="36881" name="Object 10">
              <a:extLst>
                <a:ext uri="{FF2B5EF4-FFF2-40B4-BE49-F238E27FC236}">
                  <a16:creationId xmlns:a16="http://schemas.microsoft.com/office/drawing/2014/main" id="{47F75772-1EC1-41A2-ACDA-C38AA4A41B97}"/>
                </a:ext>
              </a:extLst>
            </p:cNvPr>
            <p:cNvGraphicFramePr>
              <a:graphicFrameLocks noChangeAspect="1"/>
            </p:cNvGraphicFramePr>
            <p:nvPr/>
          </p:nvGraphicFramePr>
          <p:xfrm>
            <a:off x="2150" y="1321"/>
            <a:ext cx="1221" cy="340"/>
          </p:xfrm>
          <a:graphic>
            <a:graphicData uri="http://schemas.openxmlformats.org/presentationml/2006/ole">
              <mc:AlternateContent xmlns:mc="http://schemas.openxmlformats.org/markup-compatibility/2006">
                <mc:Choice xmlns:v="urn:schemas-microsoft-com:vml" Requires="v">
                  <p:oleObj spid="_x0000_s37775" name="公式" r:id="rId9" imgW="701218" imgH="137160" progId="Equation.3">
                    <p:embed/>
                  </p:oleObj>
                </mc:Choice>
                <mc:Fallback>
                  <p:oleObj name="公式" r:id="rId9" imgW="701218" imgH="13716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50" y="1321"/>
                          <a:ext cx="1221"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6872" name="Text Box 11">
            <a:extLst>
              <a:ext uri="{FF2B5EF4-FFF2-40B4-BE49-F238E27FC236}">
                <a16:creationId xmlns:a16="http://schemas.microsoft.com/office/drawing/2014/main" id="{F23BA807-2F9F-40C7-9DB3-0C88406A8E61}"/>
              </a:ext>
            </a:extLst>
          </p:cNvPr>
          <p:cNvSpPr txBox="1">
            <a:spLocks noChangeArrowheads="1"/>
          </p:cNvSpPr>
          <p:nvPr/>
        </p:nvSpPr>
        <p:spPr bwMode="auto">
          <a:xfrm>
            <a:off x="328011" y="2811462"/>
            <a:ext cx="61928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400">
                <a:solidFill>
                  <a:srgbClr val="660066"/>
                </a:solidFill>
                <a:ea typeface="仿宋_GB2312" panose="02010609030101010101" pitchFamily="49" charset="-122"/>
              </a:rPr>
              <a:t>因此，振荡器的相对频率稳定度为</a:t>
            </a:r>
            <a:r>
              <a:rPr lang="en-US" altLang="zh-CN" sz="2400">
                <a:solidFill>
                  <a:srgbClr val="660066"/>
                </a:solidFill>
                <a:ea typeface="仿宋_GB2312" panose="02010609030101010101" pitchFamily="49" charset="-122"/>
              </a:rPr>
              <a:t>:</a:t>
            </a:r>
            <a:endParaRPr lang="en-US" altLang="zh-CN" sz="2400" b="0">
              <a:solidFill>
                <a:srgbClr val="660066"/>
              </a:solidFill>
              <a:ea typeface="仿宋_GB2312" panose="02010609030101010101" pitchFamily="49" charset="-122"/>
            </a:endParaRPr>
          </a:p>
        </p:txBody>
      </p:sp>
      <p:sp>
        <p:nvSpPr>
          <p:cNvPr id="36873" name="Text Box 13">
            <a:extLst>
              <a:ext uri="{FF2B5EF4-FFF2-40B4-BE49-F238E27FC236}">
                <a16:creationId xmlns:a16="http://schemas.microsoft.com/office/drawing/2014/main" id="{41645D6E-9F9C-47BE-9C5F-00B77FA577BB}"/>
              </a:ext>
            </a:extLst>
          </p:cNvPr>
          <p:cNvSpPr txBox="1">
            <a:spLocks noChangeArrowheads="1"/>
          </p:cNvSpPr>
          <p:nvPr/>
        </p:nvSpPr>
        <p:spPr bwMode="auto">
          <a:xfrm>
            <a:off x="538163" y="4500563"/>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ea typeface="仿宋_GB2312" panose="02010609030101010101" pitchFamily="49" charset="-122"/>
              </a:rPr>
              <a:t>所以：</a:t>
            </a:r>
          </a:p>
        </p:txBody>
      </p:sp>
      <p:graphicFrame>
        <p:nvGraphicFramePr>
          <p:cNvPr id="36878" name="Object 4">
            <a:extLst>
              <a:ext uri="{FF2B5EF4-FFF2-40B4-BE49-F238E27FC236}">
                <a16:creationId xmlns:a16="http://schemas.microsoft.com/office/drawing/2014/main" id="{D58B95DD-2944-440B-91AD-3E85C8B1E0A2}"/>
              </a:ext>
            </a:extLst>
          </p:cNvPr>
          <p:cNvGraphicFramePr>
            <a:graphicFrameLocks noChangeAspect="1"/>
          </p:cNvGraphicFramePr>
          <p:nvPr>
            <p:extLst>
              <p:ext uri="{D42A27DB-BD31-4B8C-83A1-F6EECF244321}">
                <p14:modId xmlns:p14="http://schemas.microsoft.com/office/powerpoint/2010/main" val="333410349"/>
              </p:ext>
            </p:extLst>
          </p:nvPr>
        </p:nvGraphicFramePr>
        <p:xfrm>
          <a:off x="3318669" y="1812131"/>
          <a:ext cx="2292350" cy="393700"/>
        </p:xfrm>
        <a:graphic>
          <a:graphicData uri="http://schemas.openxmlformats.org/presentationml/2006/ole">
            <mc:AlternateContent xmlns:mc="http://schemas.openxmlformats.org/markup-compatibility/2006">
              <mc:Choice xmlns:v="urn:schemas-microsoft-com:vml" Requires="v">
                <p:oleObj spid="_x0000_s37776" name="公式" r:id="rId11" imgW="952633" imgH="98850" progId="Equation.3">
                  <p:embed/>
                </p:oleObj>
              </mc:Choice>
              <mc:Fallback>
                <p:oleObj name="公式" r:id="rId11" imgW="952633" imgH="9885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8669" y="1812131"/>
                        <a:ext cx="2292350"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9" name="Rectangle 14">
            <a:extLst>
              <a:ext uri="{FF2B5EF4-FFF2-40B4-BE49-F238E27FC236}">
                <a16:creationId xmlns:a16="http://schemas.microsoft.com/office/drawing/2014/main" id="{F31D9182-87E0-439B-83B5-4D7493F3484E}"/>
              </a:ext>
            </a:extLst>
          </p:cNvPr>
          <p:cNvSpPr>
            <a:spLocks noChangeArrowheads="1"/>
          </p:cNvSpPr>
          <p:nvPr/>
        </p:nvSpPr>
        <p:spPr bwMode="auto">
          <a:xfrm>
            <a:off x="282266" y="1380331"/>
            <a:ext cx="66960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400" dirty="0">
                <a:solidFill>
                  <a:srgbClr val="660066"/>
                </a:solidFill>
                <a:ea typeface="仿宋_GB2312" panose="02010609030101010101" pitchFamily="49" charset="-122"/>
              </a:rPr>
              <a:t>假设元件质量高，回路的</a:t>
            </a:r>
            <a:r>
              <a:rPr lang="en-US" altLang="zh-CN" sz="2400" i="1" dirty="0">
                <a:solidFill>
                  <a:srgbClr val="660066"/>
                </a:solidFill>
                <a:ea typeface="仿宋_GB2312" panose="02010609030101010101" pitchFamily="49" charset="-122"/>
              </a:rPr>
              <a:t>L</a:t>
            </a:r>
            <a:r>
              <a:rPr lang="zh-CN" altLang="en-US" sz="2400" dirty="0">
                <a:solidFill>
                  <a:srgbClr val="660066"/>
                </a:solidFill>
                <a:ea typeface="仿宋_GB2312" panose="02010609030101010101" pitchFamily="49" charset="-122"/>
              </a:rPr>
              <a:t>、</a:t>
            </a:r>
            <a:r>
              <a:rPr lang="en-US" altLang="zh-CN" sz="2400" i="1" dirty="0">
                <a:solidFill>
                  <a:srgbClr val="660066"/>
                </a:solidFill>
                <a:ea typeface="仿宋_GB2312" panose="02010609030101010101" pitchFamily="49" charset="-122"/>
              </a:rPr>
              <a:t>C</a:t>
            </a:r>
            <a:r>
              <a:rPr lang="zh-CN" altLang="en-US" sz="2400" dirty="0">
                <a:solidFill>
                  <a:srgbClr val="660066"/>
                </a:solidFill>
                <a:ea typeface="仿宋_GB2312" panose="02010609030101010101" pitchFamily="49" charset="-122"/>
              </a:rPr>
              <a:t>不变化：</a:t>
            </a:r>
          </a:p>
        </p:txBody>
      </p:sp>
      <p:sp>
        <p:nvSpPr>
          <p:cNvPr id="36875" name="Text Box 11">
            <a:extLst>
              <a:ext uri="{FF2B5EF4-FFF2-40B4-BE49-F238E27FC236}">
                <a16:creationId xmlns:a16="http://schemas.microsoft.com/office/drawing/2014/main" id="{235D851A-BB17-4EE6-93EA-C91B23C058DD}"/>
              </a:ext>
            </a:extLst>
          </p:cNvPr>
          <p:cNvSpPr txBox="1">
            <a:spLocks noChangeArrowheads="1"/>
          </p:cNvSpPr>
          <p:nvPr/>
        </p:nvSpPr>
        <p:spPr bwMode="auto">
          <a:xfrm>
            <a:off x="71438" y="5146675"/>
            <a:ext cx="8786812"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400" dirty="0">
                <a:solidFill>
                  <a:srgbClr val="660066"/>
                </a:solidFill>
                <a:ea typeface="仿宋_GB2312" panose="02010609030101010101" pitchFamily="49" charset="-122"/>
              </a:rPr>
              <a:t>式中，</a:t>
            </a:r>
            <a:r>
              <a:rPr lang="zh-CN" altLang="en-US"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C</a:t>
            </a:r>
            <a:r>
              <a:rPr lang="en-US" altLang="zh-CN" sz="2400" baseline="-25000" dirty="0">
                <a:solidFill>
                  <a:srgbClr val="660066"/>
                </a:solidFill>
                <a:ea typeface="仿宋_GB2312" panose="02010609030101010101" pitchFamily="49" charset="-122"/>
                <a:sym typeface="Symbol" panose="05050102010706020507" pitchFamily="18" charset="2"/>
              </a:rPr>
              <a:t>D2</a:t>
            </a:r>
            <a:r>
              <a:rPr lang="zh-CN" altLang="en-US" sz="2400" dirty="0">
                <a:solidFill>
                  <a:srgbClr val="660066"/>
                </a:solidFill>
                <a:ea typeface="仿宋_GB2312" panose="02010609030101010101" pitchFamily="49" charset="-122"/>
              </a:rPr>
              <a:t>因此为折合到</a:t>
            </a:r>
            <a:r>
              <a:rPr lang="zh-CN" altLang="en-US" sz="2400" dirty="0">
                <a:solidFill>
                  <a:srgbClr val="CC3300"/>
                </a:solidFill>
                <a:ea typeface="仿宋_GB2312" panose="02010609030101010101" pitchFamily="49" charset="-122"/>
              </a:rPr>
              <a:t>振荡器输入端（放大器的</a:t>
            </a:r>
            <a:r>
              <a:rPr lang="en-US" altLang="zh-CN" sz="2400" dirty="0">
                <a:solidFill>
                  <a:srgbClr val="CC3300"/>
                </a:solidFill>
                <a:ea typeface="仿宋_GB2312" panose="02010609030101010101" pitchFamily="49" charset="-122"/>
              </a:rPr>
              <a:t>b</a:t>
            </a:r>
            <a:r>
              <a:rPr lang="zh-CN" altLang="en-US" sz="2400" dirty="0">
                <a:solidFill>
                  <a:srgbClr val="CC3300"/>
                </a:solidFill>
                <a:ea typeface="仿宋_GB2312" panose="02010609030101010101" pitchFamily="49" charset="-122"/>
              </a:rPr>
              <a:t>、</a:t>
            </a:r>
            <a:r>
              <a:rPr lang="en-US" altLang="zh-CN" sz="2400" dirty="0">
                <a:solidFill>
                  <a:srgbClr val="CC3300"/>
                </a:solidFill>
                <a:ea typeface="仿宋_GB2312" panose="02010609030101010101" pitchFamily="49" charset="-122"/>
              </a:rPr>
              <a:t>e</a:t>
            </a:r>
            <a:r>
              <a:rPr lang="zh-CN" altLang="en-US" sz="2400" dirty="0">
                <a:solidFill>
                  <a:srgbClr val="CC3300"/>
                </a:solidFill>
                <a:ea typeface="仿宋_GB2312" panose="02010609030101010101" pitchFamily="49" charset="-122"/>
              </a:rPr>
              <a:t>极）</a:t>
            </a:r>
            <a:r>
              <a:rPr lang="zh-CN" altLang="en-US" sz="2400" dirty="0">
                <a:solidFill>
                  <a:srgbClr val="660066"/>
                </a:solidFill>
                <a:ea typeface="仿宋_GB2312" panose="02010609030101010101" pitchFamily="49" charset="-122"/>
              </a:rPr>
              <a:t>的总的不稳定电容变化量。  </a:t>
            </a:r>
            <a:endParaRPr lang="en-US" altLang="zh-CN" sz="2400" dirty="0">
              <a:solidFill>
                <a:srgbClr val="660066"/>
              </a:solidFill>
              <a:ea typeface="仿宋_GB2312" panose="02010609030101010101" pitchFamily="49" charset="-122"/>
            </a:endParaRPr>
          </a:p>
          <a:p>
            <a:pPr eaLnBrk="1" hangingPunct="1">
              <a:lnSpc>
                <a:spcPct val="90000"/>
              </a:lnSpc>
              <a:buFontTx/>
              <a:buNone/>
            </a:pPr>
            <a:r>
              <a:rPr lang="zh-CN" altLang="en-US" sz="2400" dirty="0">
                <a:solidFill>
                  <a:srgbClr val="660066"/>
                </a:solidFill>
                <a:ea typeface="仿宋_GB2312" panose="02010609030101010101" pitchFamily="49" charset="-122"/>
              </a:rPr>
              <a:t>注意：这里的</a:t>
            </a:r>
            <a:r>
              <a:rPr lang="zh-CN" altLang="en-US"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C</a:t>
            </a:r>
            <a:r>
              <a:rPr lang="en-US" altLang="zh-CN" sz="2400" baseline="-25000" dirty="0">
                <a:solidFill>
                  <a:srgbClr val="660066"/>
                </a:solidFill>
                <a:ea typeface="仿宋_GB2312" panose="02010609030101010101" pitchFamily="49" charset="-122"/>
                <a:sym typeface="Symbol" panose="05050102010706020507" pitchFamily="18" charset="2"/>
              </a:rPr>
              <a:t>D2</a:t>
            </a:r>
            <a:r>
              <a:rPr lang="zh-CN" altLang="en-US" sz="2400" dirty="0">
                <a:solidFill>
                  <a:srgbClr val="660066"/>
                </a:solidFill>
                <a:ea typeface="仿宋_GB2312" panose="02010609030101010101" pitchFamily="49" charset="-122"/>
              </a:rPr>
              <a:t>是综合考虑了</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oe</a:t>
            </a:r>
            <a:r>
              <a:rPr lang="en-US" altLang="zh-CN" sz="2400" i="1" dirty="0">
                <a:solidFill>
                  <a:srgbClr val="660066"/>
                </a:solidFill>
                <a:ea typeface="仿宋_GB2312" panose="02010609030101010101" pitchFamily="49" charset="-122"/>
              </a:rPr>
              <a:t> </a:t>
            </a:r>
            <a:r>
              <a:rPr lang="zh-CN" altLang="en-US" sz="2400" i="1" dirty="0">
                <a:solidFill>
                  <a:srgbClr val="660066"/>
                </a:solidFill>
                <a:ea typeface="仿宋_GB2312" panose="02010609030101010101" pitchFamily="49" charset="-122"/>
              </a:rPr>
              <a:t>、</a:t>
            </a:r>
            <a:r>
              <a:rPr lang="en-US" altLang="zh-CN" sz="2400" i="1" dirty="0" err="1">
                <a:solidFill>
                  <a:srgbClr val="660066"/>
                </a:solidFill>
                <a:ea typeface="仿宋_GB2312" panose="02010609030101010101" pitchFamily="49" charset="-122"/>
              </a:rPr>
              <a:t>C</a:t>
            </a:r>
            <a:r>
              <a:rPr lang="en-US" altLang="zh-CN" sz="2400" baseline="-25000" dirty="0" err="1">
                <a:solidFill>
                  <a:srgbClr val="660066"/>
                </a:solidFill>
                <a:ea typeface="仿宋_GB2312" panose="02010609030101010101" pitchFamily="49" charset="-122"/>
              </a:rPr>
              <a:t>ie</a:t>
            </a:r>
            <a:r>
              <a:rPr lang="en-US" altLang="zh-CN" sz="2400" baseline="-25000" dirty="0">
                <a:solidFill>
                  <a:srgbClr val="660066"/>
                </a:solidFill>
                <a:ea typeface="仿宋_GB2312" panose="02010609030101010101" pitchFamily="49" charset="-122"/>
              </a:rPr>
              <a:t> </a:t>
            </a:r>
            <a:r>
              <a:rPr lang="zh-CN" altLang="en-US" sz="2400" i="1" dirty="0">
                <a:solidFill>
                  <a:srgbClr val="660066"/>
                </a:solidFill>
                <a:ea typeface="仿宋_GB2312" panose="02010609030101010101" pitchFamily="49" charset="-122"/>
              </a:rPr>
              <a:t>、 </a:t>
            </a:r>
            <a:r>
              <a:rPr lang="en-US" altLang="zh-CN" sz="2400" i="1" dirty="0" err="1">
                <a:solidFill>
                  <a:srgbClr val="660066"/>
                </a:solidFill>
                <a:ea typeface="仿宋_GB2312" panose="02010609030101010101" pitchFamily="49" charset="-122"/>
              </a:rPr>
              <a:t>C</a:t>
            </a:r>
            <a:r>
              <a:rPr lang="en-US" altLang="zh-CN" sz="2400" baseline="-25000" dirty="0" err="1">
                <a:solidFill>
                  <a:srgbClr val="660066"/>
                </a:solidFill>
                <a:ea typeface="仿宋_GB2312" panose="02010609030101010101" pitchFamily="49" charset="-122"/>
              </a:rPr>
              <a:t>re</a:t>
            </a:r>
            <a:r>
              <a:rPr lang="zh-CN" altLang="en-US" sz="2400" dirty="0">
                <a:solidFill>
                  <a:srgbClr val="660066"/>
                </a:solidFill>
                <a:ea typeface="仿宋_GB2312" panose="02010609030101010101" pitchFamily="49" charset="-122"/>
              </a:rPr>
              <a:t>这三个参量。</a:t>
            </a:r>
            <a:endParaRPr lang="en-US" altLang="zh-CN" sz="2400" dirty="0">
              <a:solidFill>
                <a:srgbClr val="660066"/>
              </a:solidFill>
              <a:ea typeface="仿宋_GB2312" panose="02010609030101010101" pitchFamily="49" charset="-122"/>
            </a:endParaRPr>
          </a:p>
        </p:txBody>
      </p:sp>
      <p:sp>
        <p:nvSpPr>
          <p:cNvPr id="36876" name="Text Box 11">
            <a:extLst>
              <a:ext uri="{FF2B5EF4-FFF2-40B4-BE49-F238E27FC236}">
                <a16:creationId xmlns:a16="http://schemas.microsoft.com/office/drawing/2014/main" id="{05A6893C-9491-4A3E-AC5A-7B1DCD6C7AC1}"/>
              </a:ext>
            </a:extLst>
          </p:cNvPr>
          <p:cNvSpPr txBox="1">
            <a:spLocks noChangeArrowheads="1"/>
          </p:cNvSpPr>
          <p:nvPr/>
        </p:nvSpPr>
        <p:spPr bwMode="auto">
          <a:xfrm>
            <a:off x="3929063" y="4572000"/>
            <a:ext cx="20002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400">
                <a:solidFill>
                  <a:srgbClr val="660066"/>
                </a:solidFill>
                <a:ea typeface="仿宋_GB2312" panose="02010609030101010101" pitchFamily="49" charset="-122"/>
              </a:rPr>
              <a:t>（旧</a:t>
            </a:r>
            <a:r>
              <a:rPr lang="en-US" altLang="zh-CN" sz="2400">
                <a:solidFill>
                  <a:srgbClr val="660066"/>
                </a:solidFill>
                <a:ea typeface="仿宋_GB2312" panose="02010609030101010101" pitchFamily="49" charset="-122"/>
              </a:rPr>
              <a:t>P166</a:t>
            </a:r>
            <a:r>
              <a:rPr lang="zh-CN" altLang="en-US" sz="2400">
                <a:solidFill>
                  <a:srgbClr val="660066"/>
                </a:solidFill>
                <a:ea typeface="仿宋_GB2312" panose="02010609030101010101" pitchFamily="49" charset="-122"/>
              </a:rPr>
              <a:t>）</a:t>
            </a:r>
            <a:endParaRPr lang="en-US" altLang="zh-CN" sz="2400" b="0">
              <a:solidFill>
                <a:srgbClr val="660066"/>
              </a:solidFill>
              <a:ea typeface="仿宋_GB2312" panose="02010609030101010101" pitchFamily="49" charset="-122"/>
            </a:endParaRPr>
          </a:p>
        </p:txBody>
      </p:sp>
      <p:sp>
        <p:nvSpPr>
          <p:cNvPr id="36877" name="矩形 1">
            <a:extLst>
              <a:ext uri="{FF2B5EF4-FFF2-40B4-BE49-F238E27FC236}">
                <a16:creationId xmlns:a16="http://schemas.microsoft.com/office/drawing/2014/main" id="{6B38C624-D9A9-4372-86D9-DEC93E35FC70}"/>
              </a:ext>
            </a:extLst>
          </p:cNvPr>
          <p:cNvSpPr>
            <a:spLocks noChangeArrowheads="1"/>
          </p:cNvSpPr>
          <p:nvPr/>
        </p:nvSpPr>
        <p:spPr bwMode="auto">
          <a:xfrm>
            <a:off x="6156176" y="3517106"/>
            <a:ext cx="10826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dirty="0">
                <a:solidFill>
                  <a:srgbClr val="FF0000"/>
                </a:solidFill>
                <a:ea typeface="仿宋_GB2312" panose="02010609030101010101" pitchFamily="49" charset="-122"/>
              </a:rPr>
              <a:t>(5-33)</a:t>
            </a:r>
            <a:endParaRPr lang="zh-CN" altLang="en-US" sz="2800" dirty="0">
              <a:solidFill>
                <a:srgbClr val="FF0000"/>
              </a:solidFill>
            </a:endParaRPr>
          </a:p>
        </p:txBody>
      </p:sp>
      <p:pic>
        <p:nvPicPr>
          <p:cNvPr id="3" name="图片 2">
            <a:extLst>
              <a:ext uri="{FF2B5EF4-FFF2-40B4-BE49-F238E27FC236}">
                <a16:creationId xmlns:a16="http://schemas.microsoft.com/office/drawing/2014/main" id="{74BCBB1E-10E5-4FF5-8E22-024F9310E1EC}"/>
              </a:ext>
            </a:extLst>
          </p:cNvPr>
          <p:cNvPicPr>
            <a:picLocks noChangeAspect="1"/>
          </p:cNvPicPr>
          <p:nvPr/>
        </p:nvPicPr>
        <p:blipFill>
          <a:blip r:embed="rId13"/>
          <a:stretch>
            <a:fillRect/>
          </a:stretch>
        </p:blipFill>
        <p:spPr>
          <a:xfrm>
            <a:off x="6271028" y="241894"/>
            <a:ext cx="2429359" cy="287980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2AB80EE-761B-4FB2-AFD8-6955C108BC0B}"/>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ea typeface="仿宋_GB2312" panose="02010609030101010101" pitchFamily="49" charset="-122"/>
              </a:rPr>
              <a:t>4.5.1 </a:t>
            </a:r>
            <a:r>
              <a:rPr lang="zh-CN" altLang="en-US" sz="2400" b="1" dirty="0">
                <a:solidFill>
                  <a:srgbClr val="0000FF"/>
                </a:solidFill>
                <a:ea typeface="仿宋_GB2312" panose="02010609030101010101" pitchFamily="49" charset="-122"/>
              </a:rPr>
              <a:t>频率稳定度</a:t>
            </a:r>
            <a:r>
              <a:rPr lang="zh-CN" altLang="en-US" sz="2400" b="1" dirty="0">
                <a:solidFill>
                  <a:srgbClr val="FFFF00"/>
                </a:solidFill>
                <a:ea typeface="仿宋_GB2312" panose="02010609030101010101" pitchFamily="49" charset="-122"/>
              </a:rPr>
              <a:t> </a:t>
            </a: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P120   </a:t>
            </a:r>
            <a:r>
              <a:rPr lang="zh-CN" altLang="en-US" sz="2400" b="1" dirty="0">
                <a:solidFill>
                  <a:srgbClr val="FF0000"/>
                </a:solidFill>
                <a:ea typeface="仿宋_GB2312" panose="02010609030101010101" pitchFamily="49" charset="-122"/>
              </a:rPr>
              <a:t> </a:t>
            </a:r>
            <a:r>
              <a:rPr lang="en-US" altLang="zh-CN" sz="2400" b="1" dirty="0">
                <a:solidFill>
                  <a:srgbClr val="FF0000"/>
                </a:solidFill>
                <a:ea typeface="仿宋_GB2312" panose="02010609030101010101" pitchFamily="49" charset="-122"/>
              </a:rPr>
              <a:t>P121</a:t>
            </a:r>
            <a:endParaRPr lang="zh-CN" altLang="en-US" sz="2400" b="1" dirty="0">
              <a:solidFill>
                <a:srgbClr val="FF0000"/>
              </a:solidFill>
              <a:ea typeface="仿宋_GB2312" panose="02010609030101010101" pitchFamily="49" charset="-122"/>
            </a:endParaRPr>
          </a:p>
        </p:txBody>
      </p:sp>
      <p:graphicFrame>
        <p:nvGraphicFramePr>
          <p:cNvPr id="37891" name="Object 5">
            <a:extLst>
              <a:ext uri="{FF2B5EF4-FFF2-40B4-BE49-F238E27FC236}">
                <a16:creationId xmlns:a16="http://schemas.microsoft.com/office/drawing/2014/main" id="{D375129F-D581-4059-AE05-38D43357E1CA}"/>
              </a:ext>
            </a:extLst>
          </p:cNvPr>
          <p:cNvGraphicFramePr>
            <a:graphicFrameLocks noChangeAspect="1"/>
          </p:cNvGraphicFramePr>
          <p:nvPr/>
        </p:nvGraphicFramePr>
        <p:xfrm>
          <a:off x="1739900" y="1128713"/>
          <a:ext cx="2332038" cy="1514475"/>
        </p:xfrm>
        <a:graphic>
          <a:graphicData uri="http://schemas.openxmlformats.org/presentationml/2006/ole">
            <mc:AlternateContent xmlns:mc="http://schemas.openxmlformats.org/markup-compatibility/2006">
              <mc:Choice xmlns:v="urn:schemas-microsoft-com:vml" Requires="v">
                <p:oleObj spid="_x0000_s38435" name="公式" r:id="rId3" imgW="967784" imgH="594518" progId="Equation.3">
                  <p:embed/>
                </p:oleObj>
              </mc:Choice>
              <mc:Fallback>
                <p:oleObj name="公式" r:id="rId3" imgW="967784" imgH="594518"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900" y="1128713"/>
                        <a:ext cx="2332038" cy="151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2" name="Object 7">
            <a:extLst>
              <a:ext uri="{FF2B5EF4-FFF2-40B4-BE49-F238E27FC236}">
                <a16:creationId xmlns:a16="http://schemas.microsoft.com/office/drawing/2014/main" id="{DD3B7F77-75DC-4E8F-B6F6-FE0E1F84A41D}"/>
              </a:ext>
            </a:extLst>
          </p:cNvPr>
          <p:cNvGraphicFramePr>
            <a:graphicFrameLocks noChangeAspect="1"/>
          </p:cNvGraphicFramePr>
          <p:nvPr/>
        </p:nvGraphicFramePr>
        <p:xfrm>
          <a:off x="1317625" y="4041775"/>
          <a:ext cx="5557838" cy="2287588"/>
        </p:xfrm>
        <a:graphic>
          <a:graphicData uri="http://schemas.openxmlformats.org/presentationml/2006/ole">
            <mc:AlternateContent xmlns:mc="http://schemas.openxmlformats.org/markup-compatibility/2006">
              <mc:Choice xmlns:v="urn:schemas-microsoft-com:vml" Requires="v">
                <p:oleObj spid="_x0000_s38436" name="公式" r:id="rId5" imgW="3048237" imgH="1204170" progId="Equation.3">
                  <p:embed/>
                </p:oleObj>
              </mc:Choice>
              <mc:Fallback>
                <p:oleObj name="公式" r:id="rId5" imgW="3048237" imgH="120417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7625" y="4041775"/>
                        <a:ext cx="5557838" cy="2287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3" name="Text Box 8">
            <a:extLst>
              <a:ext uri="{FF2B5EF4-FFF2-40B4-BE49-F238E27FC236}">
                <a16:creationId xmlns:a16="http://schemas.microsoft.com/office/drawing/2014/main" id="{8ED32E90-D535-425D-97F9-3FCC2E1B0920}"/>
              </a:ext>
            </a:extLst>
          </p:cNvPr>
          <p:cNvSpPr txBox="1">
            <a:spLocks noChangeArrowheads="1"/>
          </p:cNvSpPr>
          <p:nvPr/>
        </p:nvSpPr>
        <p:spPr bwMode="auto">
          <a:xfrm>
            <a:off x="250825" y="692150"/>
            <a:ext cx="280900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ea typeface="仿宋_GB2312" panose="02010609030101010101" pitchFamily="49" charset="-122"/>
              </a:rPr>
              <a:t>例：</a:t>
            </a:r>
          </a:p>
        </p:txBody>
      </p:sp>
      <p:sp>
        <p:nvSpPr>
          <p:cNvPr id="37894" name="Text Box 9">
            <a:extLst>
              <a:ext uri="{FF2B5EF4-FFF2-40B4-BE49-F238E27FC236}">
                <a16:creationId xmlns:a16="http://schemas.microsoft.com/office/drawing/2014/main" id="{0C15AFC7-F1B8-4596-A566-0B9FF21B834E}"/>
              </a:ext>
            </a:extLst>
          </p:cNvPr>
          <p:cNvSpPr txBox="1">
            <a:spLocks noChangeArrowheads="1"/>
          </p:cNvSpPr>
          <p:nvPr/>
        </p:nvSpPr>
        <p:spPr bwMode="auto">
          <a:xfrm>
            <a:off x="785813" y="1108075"/>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ea typeface="仿宋_GB2312" panose="02010609030101010101" pitchFamily="49" charset="-122"/>
              </a:rPr>
              <a:t>已知：</a:t>
            </a:r>
          </a:p>
        </p:txBody>
      </p:sp>
      <p:grpSp>
        <p:nvGrpSpPr>
          <p:cNvPr id="37895" name="Group 12">
            <a:extLst>
              <a:ext uri="{FF2B5EF4-FFF2-40B4-BE49-F238E27FC236}">
                <a16:creationId xmlns:a16="http://schemas.microsoft.com/office/drawing/2014/main" id="{8869E7ED-0ECF-4766-983B-6AADC288BFD2}"/>
              </a:ext>
            </a:extLst>
          </p:cNvPr>
          <p:cNvGrpSpPr>
            <a:grpSpLocks/>
          </p:cNvGrpSpPr>
          <p:nvPr/>
        </p:nvGrpSpPr>
        <p:grpSpPr bwMode="auto">
          <a:xfrm>
            <a:off x="642938" y="2605088"/>
            <a:ext cx="3671887" cy="1219200"/>
            <a:chOff x="1204" y="1777"/>
            <a:chExt cx="2313" cy="768"/>
          </a:xfrm>
        </p:grpSpPr>
        <p:graphicFrame>
          <p:nvGraphicFramePr>
            <p:cNvPr id="37899" name="Object 6">
              <a:extLst>
                <a:ext uri="{FF2B5EF4-FFF2-40B4-BE49-F238E27FC236}">
                  <a16:creationId xmlns:a16="http://schemas.microsoft.com/office/drawing/2014/main" id="{762DC3A1-606F-4539-B30A-89828E850D6B}"/>
                </a:ext>
              </a:extLst>
            </p:cNvPr>
            <p:cNvGraphicFramePr>
              <a:graphicFrameLocks noChangeAspect="1"/>
            </p:cNvGraphicFramePr>
            <p:nvPr>
              <p:extLst>
                <p:ext uri="{D42A27DB-BD31-4B8C-83A1-F6EECF244321}">
                  <p14:modId xmlns:p14="http://schemas.microsoft.com/office/powerpoint/2010/main" val="1460107848"/>
                </p:ext>
              </p:extLst>
            </p:nvPr>
          </p:nvGraphicFramePr>
          <p:xfrm>
            <a:off x="2784" y="1947"/>
            <a:ext cx="387" cy="598"/>
          </p:xfrm>
          <a:graphic>
            <a:graphicData uri="http://schemas.openxmlformats.org/presentationml/2006/ole">
              <mc:AlternateContent xmlns:mc="http://schemas.openxmlformats.org/markup-compatibility/2006">
                <mc:Choice xmlns:v="urn:schemas-microsoft-com:vml" Requires="v">
                  <p:oleObj spid="_x0000_s38437" name="公式" r:id="rId7" imgW="205962" imgH="358035" progId="Equation.3">
                    <p:embed/>
                  </p:oleObj>
                </mc:Choice>
                <mc:Fallback>
                  <p:oleObj name="公式" r:id="rId7" imgW="205962" imgH="358035"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4" y="1947"/>
                          <a:ext cx="387" cy="5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0" name="Text Box 10">
              <a:extLst>
                <a:ext uri="{FF2B5EF4-FFF2-40B4-BE49-F238E27FC236}">
                  <a16:creationId xmlns:a16="http://schemas.microsoft.com/office/drawing/2014/main" id="{34D5EC44-24C2-42E6-B883-E0C5BD95F762}"/>
                </a:ext>
              </a:extLst>
            </p:cNvPr>
            <p:cNvSpPr txBox="1">
              <a:spLocks noChangeArrowheads="1"/>
            </p:cNvSpPr>
            <p:nvPr/>
          </p:nvSpPr>
          <p:spPr bwMode="auto">
            <a:xfrm>
              <a:off x="1204" y="1777"/>
              <a:ext cx="2313"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CC3300"/>
                  </a:solidFill>
                  <a:ea typeface="仿宋_GB2312" panose="02010609030101010101" pitchFamily="49" charset="-122"/>
                </a:rPr>
                <a:t>求：</a:t>
              </a:r>
            </a:p>
            <a:p>
              <a:pPr eaLnBrk="1" hangingPunct="1">
                <a:buFontTx/>
                <a:buNone/>
              </a:pPr>
              <a:r>
                <a:rPr lang="zh-CN" altLang="en-US" sz="2400" dirty="0">
                  <a:solidFill>
                    <a:srgbClr val="CC3300"/>
                  </a:solidFill>
                  <a:ea typeface="仿宋_GB2312" panose="02010609030101010101" pitchFamily="49" charset="-122"/>
                </a:rPr>
                <a:t>①相对频率稳定度        ；</a:t>
              </a:r>
              <a:endParaRPr lang="zh-CN" altLang="en-US" sz="2400" b="0" dirty="0">
                <a:solidFill>
                  <a:srgbClr val="CC3300"/>
                </a:solidFill>
                <a:ea typeface="仿宋_GB2312" panose="02010609030101010101" pitchFamily="49" charset="-122"/>
              </a:endParaRPr>
            </a:p>
          </p:txBody>
        </p:sp>
      </p:grpSp>
      <p:sp>
        <p:nvSpPr>
          <p:cNvPr id="37896" name="Text Box 11">
            <a:extLst>
              <a:ext uri="{FF2B5EF4-FFF2-40B4-BE49-F238E27FC236}">
                <a16:creationId xmlns:a16="http://schemas.microsoft.com/office/drawing/2014/main" id="{A82385BE-D45F-4F96-A3D5-CAE063F0EE46}"/>
              </a:ext>
            </a:extLst>
          </p:cNvPr>
          <p:cNvSpPr txBox="1">
            <a:spLocks noChangeArrowheads="1"/>
          </p:cNvSpPr>
          <p:nvPr/>
        </p:nvSpPr>
        <p:spPr bwMode="auto">
          <a:xfrm>
            <a:off x="642938" y="3990975"/>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CC3300"/>
                </a:solidFill>
                <a:ea typeface="仿宋_GB2312" panose="02010609030101010101" pitchFamily="49" charset="-122"/>
              </a:rPr>
              <a:t>解：</a:t>
            </a:r>
          </a:p>
        </p:txBody>
      </p:sp>
      <p:pic>
        <p:nvPicPr>
          <p:cNvPr id="37897" name="图片 11" descr="Image1.jpg">
            <a:extLst>
              <a:ext uri="{FF2B5EF4-FFF2-40B4-BE49-F238E27FC236}">
                <a16:creationId xmlns:a16="http://schemas.microsoft.com/office/drawing/2014/main" id="{4DEE7224-75B0-44D4-92E7-636BC0496B4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7688" y="500063"/>
            <a:ext cx="3786187"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8" name="Text Box 5">
            <a:extLst>
              <a:ext uri="{FF2B5EF4-FFF2-40B4-BE49-F238E27FC236}">
                <a16:creationId xmlns:a16="http://schemas.microsoft.com/office/drawing/2014/main" id="{005AB2B9-1645-4998-AF39-5EE58C5262C2}"/>
              </a:ext>
            </a:extLst>
          </p:cNvPr>
          <p:cNvSpPr txBox="1">
            <a:spLocks noChangeArrowheads="1"/>
          </p:cNvSpPr>
          <p:nvPr/>
        </p:nvSpPr>
        <p:spPr bwMode="auto">
          <a:xfrm>
            <a:off x="6156325" y="3022600"/>
            <a:ext cx="184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FF0000"/>
                </a:solidFill>
                <a:ea typeface="仿宋_GB2312" panose="02010609030101010101" pitchFamily="49" charset="-122"/>
              </a:rPr>
              <a:t>旧教材</a:t>
            </a:r>
            <a:r>
              <a:rPr lang="en-US" altLang="zh-CN" sz="2400">
                <a:solidFill>
                  <a:srgbClr val="FF0000"/>
                </a:solidFill>
                <a:ea typeface="仿宋_GB2312" panose="02010609030101010101" pitchFamily="49" charset="-122"/>
              </a:rPr>
              <a:t>P166</a:t>
            </a:r>
            <a:endParaRPr lang="zh-CN" altLang="en-US" sz="2400">
              <a:solidFill>
                <a:srgbClr val="FF0000"/>
              </a:solidFill>
              <a:ea typeface="仿宋_GB2312" panose="0201060903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6459CF5-C189-489C-B0EC-82419A66E9A2}"/>
              </a:ext>
            </a:extLst>
          </p:cNvPr>
          <p:cNvSpPr>
            <a:spLocks noGrp="1" noChangeArrowheads="1"/>
          </p:cNvSpPr>
          <p:nvPr>
            <p:ph type="title" idx="4294967295"/>
          </p:nvPr>
        </p:nvSpPr>
        <p:spPr>
          <a:xfrm>
            <a:off x="395288" y="127000"/>
            <a:ext cx="7223125" cy="381000"/>
          </a:xfrm>
        </p:spPr>
        <p:txBody>
          <a:bodyPr/>
          <a:lstStyle/>
          <a:p>
            <a:pPr algn="l" eaLnBrk="1" hangingPunct="1"/>
            <a:r>
              <a:rPr lang="en-US" altLang="zh-CN" sz="2400" b="1" dirty="0">
                <a:solidFill>
                  <a:srgbClr val="0000FF"/>
                </a:solidFill>
                <a:ea typeface="仿宋_GB2312" panose="02010609030101010101" pitchFamily="49" charset="-122"/>
              </a:rPr>
              <a:t>4.5.1 </a:t>
            </a:r>
            <a:r>
              <a:rPr lang="zh-CN" altLang="en-US" sz="2400" b="1" dirty="0">
                <a:solidFill>
                  <a:srgbClr val="0000FF"/>
                </a:solidFill>
                <a:ea typeface="仿宋_GB2312" panose="02010609030101010101" pitchFamily="49" charset="-122"/>
              </a:rPr>
              <a:t>频率稳定度  </a:t>
            </a:r>
          </a:p>
        </p:txBody>
      </p:sp>
      <p:graphicFrame>
        <p:nvGraphicFramePr>
          <p:cNvPr id="38915" name="Object 7">
            <a:extLst>
              <a:ext uri="{FF2B5EF4-FFF2-40B4-BE49-F238E27FC236}">
                <a16:creationId xmlns:a16="http://schemas.microsoft.com/office/drawing/2014/main" id="{90A0CF44-B2BD-4B06-B92F-DB22A9B3DFA9}"/>
              </a:ext>
            </a:extLst>
          </p:cNvPr>
          <p:cNvGraphicFramePr>
            <a:graphicFrameLocks noChangeAspect="1"/>
          </p:cNvGraphicFramePr>
          <p:nvPr/>
        </p:nvGraphicFramePr>
        <p:xfrm>
          <a:off x="604838" y="1797050"/>
          <a:ext cx="5110162" cy="3111500"/>
        </p:xfrm>
        <a:graphic>
          <a:graphicData uri="http://schemas.openxmlformats.org/presentationml/2006/ole">
            <mc:AlternateContent xmlns:mc="http://schemas.openxmlformats.org/markup-compatibility/2006">
              <mc:Choice xmlns:v="urn:schemas-microsoft-com:vml" Requires="v">
                <p:oleObj spid="_x0000_s39659" name="公式" r:id="rId3" imgW="2644362" imgH="1676190" progId="Equation.3">
                  <p:embed/>
                </p:oleObj>
              </mc:Choice>
              <mc:Fallback>
                <p:oleObj name="公式" r:id="rId3" imgW="2644362" imgH="167619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1797050"/>
                        <a:ext cx="5110162" cy="3111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8" name="Text Box 8">
            <a:extLst>
              <a:ext uri="{FF2B5EF4-FFF2-40B4-BE49-F238E27FC236}">
                <a16:creationId xmlns:a16="http://schemas.microsoft.com/office/drawing/2014/main" id="{A8D434DB-13DC-4689-9215-85C3B638C4E2}"/>
              </a:ext>
            </a:extLst>
          </p:cNvPr>
          <p:cNvSpPr txBox="1">
            <a:spLocks noChangeArrowheads="1"/>
          </p:cNvSpPr>
          <p:nvPr/>
        </p:nvSpPr>
        <p:spPr bwMode="auto">
          <a:xfrm>
            <a:off x="280987" y="282718"/>
            <a:ext cx="8678863" cy="139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75000"/>
              </a:lnSpc>
              <a:spcBef>
                <a:spcPct val="0"/>
              </a:spcBef>
              <a:buFontTx/>
              <a:buNone/>
            </a:pPr>
            <a:r>
              <a:rPr lang="zh-CN" altLang="en-US" sz="2400" dirty="0">
                <a:solidFill>
                  <a:srgbClr val="660066"/>
                </a:solidFill>
                <a:ea typeface="仿宋_GB2312" panose="02010609030101010101" pitchFamily="49" charset="-122"/>
              </a:rPr>
              <a:t>②求：当</a:t>
            </a:r>
            <a:r>
              <a:rPr lang="zh-CN" altLang="en-US" sz="2400" dirty="0">
                <a:solidFill>
                  <a:srgbClr val="660066"/>
                </a:solidFill>
                <a:ea typeface="仿宋_GB2312" panose="02010609030101010101" pitchFamily="49" charset="-122"/>
                <a:sym typeface="Symbol" panose="05050102010706020507" pitchFamily="18" charset="2"/>
              </a:rPr>
              <a:t></a:t>
            </a:r>
            <a:r>
              <a:rPr lang="zh-CN" altLang="en-US" sz="2400" i="1" dirty="0">
                <a:solidFill>
                  <a:srgbClr val="660066"/>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sym typeface="Symbol" panose="05050102010706020507" pitchFamily="18" charset="2"/>
              </a:rPr>
              <a:t>/</a:t>
            </a:r>
            <a:r>
              <a:rPr lang="zh-CN" altLang="en-US" sz="2800" i="1" dirty="0">
                <a:solidFill>
                  <a:srgbClr val="660066"/>
                </a:solidFill>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0</a:t>
            </a:r>
            <a:r>
              <a:rPr lang="en-US" altLang="zh-CN" sz="2400" dirty="0">
                <a:solidFill>
                  <a:srgbClr val="660066"/>
                </a:solidFill>
                <a:ea typeface="仿宋_GB2312" panose="02010609030101010101" pitchFamily="49" charset="-122"/>
              </a:rPr>
              <a:t> </a:t>
            </a:r>
            <a:r>
              <a:rPr lang="zh-CN" altLang="en-US" sz="2400" dirty="0">
                <a:solidFill>
                  <a:srgbClr val="660066"/>
                </a:solidFill>
                <a:ea typeface="仿宋_GB2312" panose="02010609030101010101" pitchFamily="49" charset="-122"/>
              </a:rPr>
              <a:t>减小到原来的</a:t>
            </a:r>
            <a:r>
              <a:rPr lang="en-US" altLang="zh-CN" sz="2400" dirty="0">
                <a:solidFill>
                  <a:srgbClr val="660066"/>
                </a:solidFill>
                <a:ea typeface="仿宋_GB2312" panose="02010609030101010101" pitchFamily="49" charset="-122"/>
              </a:rPr>
              <a:t>1/10</a:t>
            </a:r>
            <a:r>
              <a:rPr lang="zh-CN" altLang="en-US" sz="2400" dirty="0">
                <a:solidFill>
                  <a:srgbClr val="660066"/>
                </a:solidFill>
                <a:ea typeface="仿宋_GB2312" panose="02010609030101010101" pitchFamily="49" charset="-122"/>
              </a:rPr>
              <a:t>，并保持</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1</a:t>
            </a:r>
            <a:r>
              <a:rPr lang="en-US" altLang="zh-CN" sz="2400" baseline="30000" dirty="0">
                <a:solidFill>
                  <a:srgbClr val="660066"/>
                </a:solidFill>
                <a:latin typeface="Yu Gothic UI Semilight" panose="020B0400000000000000" pitchFamily="34" charset="-128"/>
                <a:ea typeface="Yu Gothic UI Semilight" panose="020B0400000000000000" pitchFamily="34" charset="-128"/>
              </a:rPr>
              <a:t>’</a:t>
            </a:r>
            <a:r>
              <a:rPr lang="en-US" altLang="zh-CN" sz="2400" dirty="0">
                <a:solidFill>
                  <a:srgbClr val="660066"/>
                </a:solidFill>
                <a:ea typeface="仿宋_GB2312" panose="02010609030101010101" pitchFamily="49" charset="-122"/>
              </a:rPr>
              <a:t> =</a:t>
            </a:r>
            <a:r>
              <a:rPr lang="zh-CN" altLang="en-US" sz="2400" dirty="0">
                <a:solidFill>
                  <a:srgbClr val="660066"/>
                </a:solidFill>
                <a:ea typeface="仿宋_GB2312" panose="02010609030101010101" pitchFamily="49" charset="-122"/>
              </a:rPr>
              <a:t> </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2</a:t>
            </a:r>
            <a:r>
              <a:rPr lang="en-US" altLang="zh-CN" sz="2400" baseline="30000" dirty="0">
                <a:solidFill>
                  <a:srgbClr val="660066"/>
                </a:solidFill>
                <a:latin typeface="Yu Gothic UI Semilight" panose="020B0400000000000000" pitchFamily="34" charset="-128"/>
                <a:ea typeface="Yu Gothic UI Semilight" panose="020B0400000000000000" pitchFamily="34" charset="-128"/>
              </a:rPr>
              <a:t>’</a:t>
            </a:r>
            <a:r>
              <a:rPr lang="zh-CN" altLang="en-US" sz="2400" dirty="0">
                <a:solidFill>
                  <a:srgbClr val="660066"/>
                </a:solidFill>
                <a:ea typeface="仿宋_GB2312" panose="02010609030101010101" pitchFamily="49" charset="-122"/>
              </a:rPr>
              <a:t> 时，计算此时的</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1</a:t>
            </a:r>
            <a:r>
              <a:rPr lang="en-US" altLang="zh-CN" sz="2400" baseline="30000" dirty="0">
                <a:solidFill>
                  <a:srgbClr val="660066"/>
                </a:solidFill>
                <a:latin typeface="Yu Gothic UI Semilight" panose="020B0400000000000000" pitchFamily="34" charset="-128"/>
                <a:ea typeface="Yu Gothic UI Semilight" panose="020B0400000000000000" pitchFamily="34" charset="-128"/>
              </a:rPr>
              <a:t>’</a:t>
            </a:r>
            <a:r>
              <a:rPr lang="en-US" altLang="zh-CN" sz="2400" dirty="0">
                <a:solidFill>
                  <a:srgbClr val="660066"/>
                </a:solidFill>
                <a:ea typeface="仿宋_GB2312" panose="02010609030101010101" pitchFamily="49" charset="-122"/>
              </a:rPr>
              <a:t> </a:t>
            </a:r>
            <a:r>
              <a:rPr lang="zh-CN" altLang="en-US" sz="2400" dirty="0">
                <a:solidFill>
                  <a:srgbClr val="660066"/>
                </a:solidFill>
                <a:ea typeface="仿宋_GB2312" panose="02010609030101010101" pitchFamily="49" charset="-122"/>
                <a:cs typeface="Times New Roman" panose="02020603050405020304" pitchFamily="18" charset="0"/>
              </a:rPr>
              <a:t>、</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2</a:t>
            </a:r>
            <a:r>
              <a:rPr lang="en-US" altLang="zh-CN" sz="2400" baseline="30000" dirty="0">
                <a:solidFill>
                  <a:srgbClr val="660066"/>
                </a:solidFill>
                <a:latin typeface="Yu Gothic UI Semilight" panose="020B0400000000000000" pitchFamily="34" charset="-128"/>
                <a:ea typeface="Yu Gothic UI Semilight" panose="020B0400000000000000" pitchFamily="34" charset="-128"/>
              </a:rPr>
              <a:t>’</a:t>
            </a:r>
            <a:r>
              <a:rPr lang="zh-CN" altLang="en-US" sz="2400" dirty="0">
                <a:solidFill>
                  <a:srgbClr val="660066"/>
                </a:solidFill>
                <a:ea typeface="仿宋_GB2312" panose="02010609030101010101" pitchFamily="49" charset="-122"/>
              </a:rPr>
              <a:t> </a:t>
            </a:r>
            <a:r>
              <a:rPr lang="zh-CN" altLang="en-US" sz="2400" dirty="0">
                <a:solidFill>
                  <a:srgbClr val="660066"/>
                </a:solidFill>
                <a:ea typeface="仿宋_GB2312" panose="02010609030101010101" pitchFamily="49" charset="-122"/>
                <a:cs typeface="Times New Roman" panose="02020603050405020304" pitchFamily="18" charset="0"/>
              </a:rPr>
              <a:t>、</a:t>
            </a:r>
            <a:r>
              <a:rPr lang="en-US" altLang="zh-CN" sz="2400" i="1" dirty="0">
                <a:solidFill>
                  <a:srgbClr val="660066"/>
                </a:solidFill>
                <a:ea typeface="仿宋_GB2312" panose="02010609030101010101" pitchFamily="49" charset="-122"/>
                <a:cs typeface="Times New Roman" panose="02020603050405020304" pitchFamily="18" charset="0"/>
              </a:rPr>
              <a:t>L</a:t>
            </a:r>
            <a:endParaRPr lang="zh-CN" altLang="en-US" sz="2400" i="1" dirty="0">
              <a:solidFill>
                <a:srgbClr val="660066"/>
              </a:solidFill>
              <a:ea typeface="仿宋_GB2312" panose="02010609030101010101" pitchFamily="49" charset="-122"/>
            </a:endParaRPr>
          </a:p>
        </p:txBody>
      </p:sp>
      <p:sp>
        <p:nvSpPr>
          <p:cNvPr id="38919" name="Text Box 9">
            <a:extLst>
              <a:ext uri="{FF2B5EF4-FFF2-40B4-BE49-F238E27FC236}">
                <a16:creationId xmlns:a16="http://schemas.microsoft.com/office/drawing/2014/main" id="{F5531800-5FEC-4C7B-9896-B9589BA71CB4}"/>
              </a:ext>
            </a:extLst>
          </p:cNvPr>
          <p:cNvSpPr txBox="1">
            <a:spLocks noChangeArrowheads="1"/>
          </p:cNvSpPr>
          <p:nvPr/>
        </p:nvSpPr>
        <p:spPr bwMode="auto">
          <a:xfrm>
            <a:off x="0" y="1643063"/>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解：</a:t>
            </a:r>
          </a:p>
        </p:txBody>
      </p:sp>
      <p:graphicFrame>
        <p:nvGraphicFramePr>
          <p:cNvPr id="38920" name="Object 11">
            <a:extLst>
              <a:ext uri="{FF2B5EF4-FFF2-40B4-BE49-F238E27FC236}">
                <a16:creationId xmlns:a16="http://schemas.microsoft.com/office/drawing/2014/main" id="{F7AA0265-A6EB-4ECC-9DE8-A43E67FA2AD7}"/>
              </a:ext>
            </a:extLst>
          </p:cNvPr>
          <p:cNvGraphicFramePr>
            <a:graphicFrameLocks noChangeAspect="1"/>
          </p:cNvGraphicFramePr>
          <p:nvPr/>
        </p:nvGraphicFramePr>
        <p:xfrm>
          <a:off x="1474788" y="4973638"/>
          <a:ext cx="2881312" cy="471487"/>
        </p:xfrm>
        <a:graphic>
          <a:graphicData uri="http://schemas.openxmlformats.org/presentationml/2006/ole">
            <mc:AlternateContent xmlns:mc="http://schemas.openxmlformats.org/markup-compatibility/2006">
              <mc:Choice xmlns:v="urn:schemas-microsoft-com:vml" Requires="v">
                <p:oleObj spid="_x0000_s39660" name="公式" r:id="rId5" imgW="1204049" imgH="167430" progId="Equation.3">
                  <p:embed/>
                </p:oleObj>
              </mc:Choice>
              <mc:Fallback>
                <p:oleObj name="公式" r:id="rId5" imgW="1204049" imgH="16743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88" y="4973638"/>
                        <a:ext cx="2881312" cy="471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8922" name="Text Box 13">
                <a:extLst>
                  <a:ext uri="{FF2B5EF4-FFF2-40B4-BE49-F238E27FC236}">
                    <a16:creationId xmlns:a16="http://schemas.microsoft.com/office/drawing/2014/main" id="{AF00A0DF-A21A-4F4D-8C87-890598E8A35B}"/>
                  </a:ext>
                </a:extLst>
              </p:cNvPr>
              <p:cNvSpPr txBox="1">
                <a:spLocks noChangeArrowheads="1"/>
              </p:cNvSpPr>
              <p:nvPr/>
            </p:nvSpPr>
            <p:spPr bwMode="auto">
              <a:xfrm>
                <a:off x="167481" y="5521211"/>
                <a:ext cx="7678738" cy="10540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显然：</a:t>
                </a:r>
                <a:r>
                  <a:rPr lang="zh-CN" altLang="en-US" sz="2400" dirty="0">
                    <a:solidFill>
                      <a:srgbClr val="CC3300"/>
                    </a:solidFill>
                    <a:ea typeface="仿宋_GB2312" panose="02010609030101010101" pitchFamily="49" charset="-122"/>
                  </a:rPr>
                  <a:t>总回路电容比原来大</a:t>
                </a:r>
                <a:r>
                  <a:rPr lang="en-US" altLang="zh-CN" sz="2400" dirty="0">
                    <a:solidFill>
                      <a:srgbClr val="CC3300"/>
                    </a:solidFill>
                    <a:ea typeface="仿宋_GB2312" panose="02010609030101010101" pitchFamily="49" charset="-122"/>
                  </a:rPr>
                  <a:t>10</a:t>
                </a:r>
                <a:r>
                  <a:rPr lang="zh-CN" altLang="en-US" sz="2400" dirty="0">
                    <a:solidFill>
                      <a:srgbClr val="CC3300"/>
                    </a:solidFill>
                    <a:ea typeface="仿宋_GB2312" panose="02010609030101010101" pitchFamily="49" charset="-122"/>
                  </a:rPr>
                  <a:t>倍</a:t>
                </a:r>
                <a:r>
                  <a:rPr lang="zh-CN" altLang="en-US" sz="2400" dirty="0">
                    <a:solidFill>
                      <a:srgbClr val="000000"/>
                    </a:solidFill>
                    <a:ea typeface="仿宋_GB2312" panose="02010609030101010101" pitchFamily="49" charset="-122"/>
                  </a:rPr>
                  <a:t>，为保持谐振频率不变，则回路电感应减小</a:t>
                </a:r>
                <a:r>
                  <a:rPr lang="en-US" altLang="zh-CN" sz="2400" dirty="0">
                    <a:solidFill>
                      <a:srgbClr val="000000"/>
                    </a:solidFill>
                    <a:ea typeface="仿宋_GB2312" panose="02010609030101010101" pitchFamily="49" charset="-122"/>
                  </a:rPr>
                  <a:t>10</a:t>
                </a:r>
                <a:r>
                  <a:rPr lang="zh-CN" altLang="en-US" sz="2400" dirty="0">
                    <a:solidFill>
                      <a:srgbClr val="000000"/>
                    </a:solidFill>
                    <a:ea typeface="仿宋_GB2312" panose="02010609030101010101" pitchFamily="49" charset="-122"/>
                  </a:rPr>
                  <a:t>倍，即：</a:t>
                </a:r>
                <a:r>
                  <a:rPr lang="zh-CN" altLang="en-US" sz="2400" dirty="0">
                    <a:solidFill>
                      <a:srgbClr val="000000"/>
                    </a:solidFill>
                  </a:rPr>
                  <a:t> </a:t>
                </a:r>
                <a14:m>
                  <m:oMath xmlns:m="http://schemas.openxmlformats.org/officeDocument/2006/math">
                    <m:sSup>
                      <m:sSupPr>
                        <m:ctrlPr>
                          <a:rPr lang="zh-CN" altLang="en-US" sz="2400" b="0" i="1" smtClean="0">
                            <a:solidFill>
                              <a:srgbClr val="660066"/>
                            </a:solidFill>
                            <a:latin typeface="Cambria Math" panose="02040503050406030204" pitchFamily="18" charset="0"/>
                          </a:rPr>
                        </m:ctrlPr>
                      </m:sSupPr>
                      <m:e>
                        <m:r>
                          <m:rPr>
                            <m:nor/>
                          </m:rPr>
                          <a:rPr lang="en-US" altLang="zh-CN" sz="2400" b="0" i="1" dirty="0">
                            <a:solidFill>
                              <a:srgbClr val="660066"/>
                            </a:solidFill>
                            <a:ea typeface="仿宋_GB2312" panose="02010609030101010101" pitchFamily="49" charset="-122"/>
                          </a:rPr>
                          <m:t>L</m:t>
                        </m:r>
                      </m:e>
                      <m:sup>
                        <m:r>
                          <a:rPr lang="zh-CN" altLang="en-US" sz="2400" b="0" i="1">
                            <a:solidFill>
                              <a:srgbClr val="660066"/>
                            </a:solidFill>
                            <a:latin typeface="Cambria Math" panose="02040503050406030204" pitchFamily="18" charset="0"/>
                          </a:rPr>
                          <m:t>′</m:t>
                        </m:r>
                      </m:sup>
                    </m:sSup>
                    <m:r>
                      <m:rPr>
                        <m:nor/>
                      </m:rPr>
                      <a:rPr lang="en-US" altLang="zh-CN" sz="2400" b="0" dirty="0">
                        <a:solidFill>
                          <a:srgbClr val="660066"/>
                        </a:solidFill>
                        <a:ea typeface="仿宋_GB2312" panose="02010609030101010101" pitchFamily="49" charset="-122"/>
                      </a:rPr>
                      <m:t>=</m:t>
                    </m:r>
                    <m:f>
                      <m:fPr>
                        <m:ctrlPr>
                          <a:rPr lang="zh-CN" altLang="en-US" sz="2400" b="0" i="1" smtClean="0">
                            <a:solidFill>
                              <a:srgbClr val="660066"/>
                            </a:solidFill>
                            <a:latin typeface="Cambria Math" panose="02040503050406030204" pitchFamily="18" charset="0"/>
                          </a:rPr>
                        </m:ctrlPr>
                      </m:fPr>
                      <m:num>
                        <m:r>
                          <m:rPr>
                            <m:nor/>
                          </m:rPr>
                          <a:rPr lang="en-US" altLang="zh-CN" sz="2400" b="0" dirty="0">
                            <a:solidFill>
                              <a:srgbClr val="660066"/>
                            </a:solidFill>
                            <a:ea typeface="仿宋_GB2312" panose="02010609030101010101" pitchFamily="49" charset="-122"/>
                          </a:rPr>
                          <m:t>1</m:t>
                        </m:r>
                      </m:num>
                      <m:den>
                        <m:r>
                          <m:rPr>
                            <m:nor/>
                          </m:rPr>
                          <a:rPr lang="en-US" altLang="zh-CN" sz="2400" b="0" dirty="0">
                            <a:solidFill>
                              <a:srgbClr val="660066"/>
                            </a:solidFill>
                            <a:ea typeface="仿宋_GB2312" panose="02010609030101010101" pitchFamily="49" charset="-122"/>
                          </a:rPr>
                          <m:t>10</m:t>
                        </m:r>
                      </m:den>
                    </m:f>
                    <m:r>
                      <m:rPr>
                        <m:nor/>
                      </m:rPr>
                      <a:rPr lang="en-US" altLang="zh-CN" sz="2400" b="0" i="1" dirty="0">
                        <a:solidFill>
                          <a:srgbClr val="660066"/>
                        </a:solidFill>
                        <a:ea typeface="仿宋_GB2312" panose="02010609030101010101" pitchFamily="49" charset="-122"/>
                      </a:rPr>
                      <m:t>L</m:t>
                    </m:r>
                    <m:r>
                      <m:rPr>
                        <m:nor/>
                      </m:rPr>
                      <a:rPr lang="en-US" altLang="zh-CN" sz="2400" b="0" dirty="0">
                        <a:solidFill>
                          <a:srgbClr val="660066"/>
                        </a:solidFill>
                        <a:ea typeface="仿宋_GB2312" panose="02010609030101010101" pitchFamily="49" charset="-122"/>
                      </a:rPr>
                      <m:t>=3</m:t>
                    </m:r>
                    <m:r>
                      <m:rPr>
                        <m:nor/>
                      </m:rPr>
                      <a:rPr lang="zh-CN" altLang="en-US" sz="2400" b="0" dirty="0">
                        <a:solidFill>
                          <a:srgbClr val="660066"/>
                        </a:solidFill>
                        <a:ea typeface="仿宋_GB2312" panose="02010609030101010101" pitchFamily="49" charset="-122"/>
                        <a:sym typeface="Symbol" panose="05050102010706020507" pitchFamily="18" charset="2"/>
                      </a:rPr>
                      <m:t></m:t>
                    </m:r>
                    <m:r>
                      <m:rPr>
                        <m:nor/>
                      </m:rPr>
                      <a:rPr lang="en-US" altLang="zh-CN" sz="2400" b="0" dirty="0">
                        <a:solidFill>
                          <a:srgbClr val="660066"/>
                        </a:solidFill>
                        <a:ea typeface="仿宋_GB2312" panose="02010609030101010101" pitchFamily="49" charset="-122"/>
                        <a:sym typeface="Symbol" panose="05050102010706020507" pitchFamily="18" charset="2"/>
                      </a:rPr>
                      <m:t>H</m:t>
                    </m:r>
                  </m:oMath>
                </a14:m>
                <a:endParaRPr lang="zh-CN" altLang="en-US" sz="2400" b="0" dirty="0">
                  <a:solidFill>
                    <a:srgbClr val="000000"/>
                  </a:solidFill>
                  <a:ea typeface="仿宋_GB2312" panose="02010609030101010101" pitchFamily="49" charset="-122"/>
                </a:endParaRPr>
              </a:p>
            </p:txBody>
          </p:sp>
        </mc:Choice>
        <mc:Fallback xmlns="">
          <p:sp>
            <p:nvSpPr>
              <p:cNvPr id="38922" name="Text Box 13">
                <a:extLst>
                  <a:ext uri="{FF2B5EF4-FFF2-40B4-BE49-F238E27FC236}">
                    <a16:creationId xmlns:a16="http://schemas.microsoft.com/office/drawing/2014/main" id="{AF00A0DF-A21A-4F4D-8C87-890598E8A35B}"/>
                  </a:ext>
                </a:extLst>
              </p:cNvPr>
              <p:cNvSpPr txBox="1">
                <a:spLocks noRot="1" noChangeAspect="1" noMove="1" noResize="1" noEditPoints="1" noAdjustHandles="1" noChangeArrowheads="1" noChangeShapeType="1" noTextEdit="1"/>
              </p:cNvSpPr>
              <p:nvPr/>
            </p:nvSpPr>
            <p:spPr bwMode="auto">
              <a:xfrm>
                <a:off x="167481" y="5521211"/>
                <a:ext cx="7678738" cy="1054071"/>
              </a:xfrm>
              <a:prstGeom prst="rect">
                <a:avLst/>
              </a:prstGeom>
              <a:blipFill>
                <a:blip r:embed="rId7"/>
                <a:stretch>
                  <a:fillRect l="-1190" t="-6358" r="-3333" b="-40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8923" name="图片 12" descr="Image3.jpg">
            <a:extLst>
              <a:ext uri="{FF2B5EF4-FFF2-40B4-BE49-F238E27FC236}">
                <a16:creationId xmlns:a16="http://schemas.microsoft.com/office/drawing/2014/main" id="{FCD9406B-6349-4C31-8D1A-56E1C4CF985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29313" y="1785938"/>
            <a:ext cx="3030537"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4" name="Text Box 5">
            <a:extLst>
              <a:ext uri="{FF2B5EF4-FFF2-40B4-BE49-F238E27FC236}">
                <a16:creationId xmlns:a16="http://schemas.microsoft.com/office/drawing/2014/main" id="{3E6119C7-5F24-4C8E-B7C0-306ADD0AE6C9}"/>
              </a:ext>
            </a:extLst>
          </p:cNvPr>
          <p:cNvSpPr txBox="1">
            <a:spLocks noChangeArrowheads="1"/>
          </p:cNvSpPr>
          <p:nvPr/>
        </p:nvSpPr>
        <p:spPr bwMode="auto">
          <a:xfrm>
            <a:off x="7469188" y="4511675"/>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FF0000"/>
                </a:solidFill>
                <a:ea typeface="仿宋_GB2312" panose="02010609030101010101" pitchFamily="49" charset="-122"/>
              </a:rPr>
              <a:t>旧</a:t>
            </a:r>
            <a:r>
              <a:rPr lang="en-US" altLang="zh-CN" sz="2400">
                <a:solidFill>
                  <a:srgbClr val="FF0000"/>
                </a:solidFill>
                <a:ea typeface="仿宋_GB2312" panose="02010609030101010101" pitchFamily="49" charset="-122"/>
              </a:rPr>
              <a:t>P167</a:t>
            </a:r>
            <a:endParaRPr lang="zh-CN" altLang="en-US" sz="2400">
              <a:solidFill>
                <a:srgbClr val="FF0000"/>
              </a:solidFill>
              <a:ea typeface="仿宋_GB2312" panose="0201060903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713D37E-22FF-4C73-8A82-DC9456F7762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4.5.1 </a:t>
            </a:r>
            <a:r>
              <a:rPr lang="zh-CN" altLang="en-US" sz="2800" b="1" dirty="0">
                <a:solidFill>
                  <a:srgbClr val="0000FF"/>
                </a:solidFill>
                <a:ea typeface="仿宋_GB2312" panose="02010609030101010101" pitchFamily="49" charset="-122"/>
              </a:rPr>
              <a:t>频率稳定度</a:t>
            </a:r>
          </a:p>
        </p:txBody>
      </p:sp>
      <p:graphicFrame>
        <p:nvGraphicFramePr>
          <p:cNvPr id="39939" name="Object 7">
            <a:extLst>
              <a:ext uri="{FF2B5EF4-FFF2-40B4-BE49-F238E27FC236}">
                <a16:creationId xmlns:a16="http://schemas.microsoft.com/office/drawing/2014/main" id="{94E77F6C-DBF0-4F5F-968E-12B4E82BE137}"/>
              </a:ext>
            </a:extLst>
          </p:cNvPr>
          <p:cNvGraphicFramePr>
            <a:graphicFrameLocks noChangeAspect="1"/>
          </p:cNvGraphicFramePr>
          <p:nvPr>
            <p:extLst>
              <p:ext uri="{D42A27DB-BD31-4B8C-83A1-F6EECF244321}">
                <p14:modId xmlns:p14="http://schemas.microsoft.com/office/powerpoint/2010/main" val="3041142512"/>
              </p:ext>
            </p:extLst>
          </p:nvPr>
        </p:nvGraphicFramePr>
        <p:xfrm>
          <a:off x="6450013" y="1196975"/>
          <a:ext cx="2443162" cy="1936750"/>
        </p:xfrm>
        <a:graphic>
          <a:graphicData uri="http://schemas.openxmlformats.org/presentationml/2006/ole">
            <mc:AlternateContent xmlns:mc="http://schemas.openxmlformats.org/markup-compatibility/2006">
              <mc:Choice xmlns:v="urn:schemas-microsoft-com:vml" Requires="v">
                <p:oleObj spid="_x0000_s40302" name="SmartDraw" r:id="rId3" imgW="1600348" imgH="1249575" progId="">
                  <p:embed/>
                </p:oleObj>
              </mc:Choice>
              <mc:Fallback>
                <p:oleObj name="SmartDraw" r:id="rId3" imgW="1600348" imgH="1249575"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0013" y="1196975"/>
                        <a:ext cx="2443162" cy="1936750"/>
                      </a:xfrm>
                      <a:prstGeom prst="rect">
                        <a:avLst/>
                      </a:prstGeom>
                      <a:solidFill>
                        <a:srgbClr val="000000"/>
                      </a:solidFill>
                      <a:ln>
                        <a:noFill/>
                      </a:ln>
                      <a:effectLst/>
                    </p:spPr>
                  </p:pic>
                </p:oleObj>
              </mc:Fallback>
            </mc:AlternateContent>
          </a:graphicData>
        </a:graphic>
      </p:graphicFrame>
      <p:sp>
        <p:nvSpPr>
          <p:cNvPr id="39940" name="Text Box 9">
            <a:extLst>
              <a:ext uri="{FF2B5EF4-FFF2-40B4-BE49-F238E27FC236}">
                <a16:creationId xmlns:a16="http://schemas.microsoft.com/office/drawing/2014/main" id="{7EF0AB7E-6F5D-4E4D-BFBB-7B970F441743}"/>
              </a:ext>
            </a:extLst>
          </p:cNvPr>
          <p:cNvSpPr txBox="1">
            <a:spLocks noChangeArrowheads="1"/>
          </p:cNvSpPr>
          <p:nvPr/>
        </p:nvSpPr>
        <p:spPr bwMode="auto">
          <a:xfrm>
            <a:off x="395288" y="585788"/>
            <a:ext cx="8462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③采用克拉拨电路，</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3</a:t>
            </a:r>
            <a:r>
              <a:rPr lang="en-US" altLang="zh-CN" sz="2400" dirty="0">
                <a:solidFill>
                  <a:srgbClr val="660066"/>
                </a:solidFill>
                <a:ea typeface="仿宋_GB2312" panose="02010609030101010101" pitchFamily="49" charset="-122"/>
              </a:rPr>
              <a:t>=150pF, </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zh-CN" altLang="en-US" sz="2400" dirty="0">
                <a:solidFill>
                  <a:srgbClr val="660066"/>
                </a:solidFill>
                <a:ea typeface="仿宋_GB2312" panose="02010609030101010101" pitchFamily="49" charset="-122"/>
                <a:sym typeface="Symbol" panose="05050102010706020507" pitchFamily="18" charset="2"/>
              </a:rPr>
              <a:t>还是减小到原来的</a:t>
            </a:r>
            <a:r>
              <a:rPr lang="en-US" altLang="zh-CN" sz="2400" dirty="0">
                <a:solidFill>
                  <a:srgbClr val="660066"/>
                </a:solidFill>
                <a:ea typeface="仿宋_GB2312" panose="02010609030101010101" pitchFamily="49" charset="-122"/>
                <a:sym typeface="Symbol" panose="05050102010706020507" pitchFamily="18" charset="2"/>
              </a:rPr>
              <a:t>1/10</a:t>
            </a:r>
            <a:r>
              <a:rPr lang="en-US" altLang="zh-CN" sz="2400" dirty="0">
                <a:solidFill>
                  <a:srgbClr val="660066"/>
                </a:solidFill>
                <a:ea typeface="仿宋_GB2312" panose="02010609030101010101" pitchFamily="49" charset="-122"/>
              </a:rPr>
              <a:t>                 </a:t>
            </a:r>
          </a:p>
        </p:txBody>
      </p:sp>
      <p:sp>
        <p:nvSpPr>
          <p:cNvPr id="39941" name="Text Box 10">
            <a:extLst>
              <a:ext uri="{FF2B5EF4-FFF2-40B4-BE49-F238E27FC236}">
                <a16:creationId xmlns:a16="http://schemas.microsoft.com/office/drawing/2014/main" id="{033051F4-0631-4C4A-9AAF-4CB77C02397A}"/>
              </a:ext>
            </a:extLst>
          </p:cNvPr>
          <p:cNvSpPr txBox="1">
            <a:spLocks noChangeArrowheads="1"/>
          </p:cNvSpPr>
          <p:nvPr/>
        </p:nvSpPr>
        <p:spPr bwMode="auto">
          <a:xfrm>
            <a:off x="682625" y="1000125"/>
            <a:ext cx="27368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ea typeface="仿宋_GB2312" panose="02010609030101010101" pitchFamily="49" charset="-122"/>
              </a:rPr>
              <a:t>保持：</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1</a:t>
            </a:r>
            <a:r>
              <a:rPr lang="en-US" altLang="zh-CN" sz="2000" dirty="0">
                <a:solidFill>
                  <a:srgbClr val="660066"/>
                </a:solidFill>
                <a:ea typeface="仿宋_GB2312" panose="02010609030101010101" pitchFamily="49" charset="-122"/>
              </a:rPr>
              <a:t>=</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2</a:t>
            </a:r>
            <a:r>
              <a:rPr lang="en-US" altLang="zh-CN" sz="2000" dirty="0">
                <a:solidFill>
                  <a:srgbClr val="660066"/>
                </a:solidFill>
                <a:ea typeface="仿宋_GB2312" panose="02010609030101010101" pitchFamily="49" charset="-122"/>
              </a:rPr>
              <a:t>,</a:t>
            </a:r>
          </a:p>
          <a:p>
            <a:pPr eaLnBrk="1" hangingPunct="1">
              <a:spcBef>
                <a:spcPct val="50000"/>
              </a:spcBef>
              <a:buFontTx/>
              <a:buNone/>
            </a:pPr>
            <a:r>
              <a:rPr lang="zh-CN" altLang="en-US" sz="2000" dirty="0">
                <a:solidFill>
                  <a:srgbClr val="660066"/>
                </a:solidFill>
                <a:ea typeface="仿宋_GB2312" panose="02010609030101010101" pitchFamily="49" charset="-122"/>
              </a:rPr>
              <a:t>求：</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1</a:t>
            </a:r>
            <a:r>
              <a:rPr lang="en-US" altLang="zh-CN" sz="2000" dirty="0">
                <a:solidFill>
                  <a:srgbClr val="660066"/>
                </a:solidFill>
                <a:ea typeface="仿宋_GB2312" panose="02010609030101010101" pitchFamily="49" charset="-122"/>
              </a:rPr>
              <a:t>=? , </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2</a:t>
            </a:r>
            <a:r>
              <a:rPr lang="en-US" altLang="zh-CN" sz="2000" dirty="0">
                <a:solidFill>
                  <a:srgbClr val="660066"/>
                </a:solidFill>
                <a:ea typeface="仿宋_GB2312" panose="02010609030101010101" pitchFamily="49" charset="-122"/>
              </a:rPr>
              <a:t>=?</a:t>
            </a:r>
          </a:p>
        </p:txBody>
      </p:sp>
      <p:graphicFrame>
        <p:nvGraphicFramePr>
          <p:cNvPr id="39942" name="Object 11">
            <a:extLst>
              <a:ext uri="{FF2B5EF4-FFF2-40B4-BE49-F238E27FC236}">
                <a16:creationId xmlns:a16="http://schemas.microsoft.com/office/drawing/2014/main" id="{5ED75DA5-23FC-4D30-AB34-8265640559C8}"/>
              </a:ext>
            </a:extLst>
          </p:cNvPr>
          <p:cNvGraphicFramePr>
            <a:graphicFrameLocks noChangeAspect="1"/>
          </p:cNvGraphicFramePr>
          <p:nvPr/>
        </p:nvGraphicFramePr>
        <p:xfrm>
          <a:off x="206375" y="2420938"/>
          <a:ext cx="5946775" cy="3973512"/>
        </p:xfrm>
        <a:graphic>
          <a:graphicData uri="http://schemas.openxmlformats.org/presentationml/2006/ole">
            <mc:AlternateContent xmlns:mc="http://schemas.openxmlformats.org/markup-compatibility/2006">
              <mc:Choice xmlns:v="urn:schemas-microsoft-com:vml" Requires="v">
                <p:oleObj spid="_x0000_s40303" name="Equation" r:id="rId5" imgW="2948807" imgH="1942942" progId="Equation.DSMT4">
                  <p:embed/>
                </p:oleObj>
              </mc:Choice>
              <mc:Fallback>
                <p:oleObj name="Equation" r:id="rId5" imgW="2948807" imgH="1942942"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 y="2420938"/>
                        <a:ext cx="5946775" cy="3973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3" name="Text Box 12">
            <a:extLst>
              <a:ext uri="{FF2B5EF4-FFF2-40B4-BE49-F238E27FC236}">
                <a16:creationId xmlns:a16="http://schemas.microsoft.com/office/drawing/2014/main" id="{72D0274F-E60E-4B60-BA0C-C87D0E1E114B}"/>
              </a:ext>
            </a:extLst>
          </p:cNvPr>
          <p:cNvSpPr txBox="1">
            <a:spLocks noChangeArrowheads="1"/>
          </p:cNvSpPr>
          <p:nvPr/>
        </p:nvSpPr>
        <p:spPr bwMode="auto">
          <a:xfrm>
            <a:off x="777875" y="1816100"/>
            <a:ext cx="1223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660066"/>
                </a:solidFill>
                <a:ea typeface="仿宋_GB2312" panose="02010609030101010101" pitchFamily="49" charset="-122"/>
              </a:rPr>
              <a:t>解：</a:t>
            </a:r>
          </a:p>
        </p:txBody>
      </p:sp>
      <p:pic>
        <p:nvPicPr>
          <p:cNvPr id="39944" name="图片 9" descr="Image1.jpg">
            <a:extLst>
              <a:ext uri="{FF2B5EF4-FFF2-40B4-BE49-F238E27FC236}">
                <a16:creationId xmlns:a16="http://schemas.microsoft.com/office/drawing/2014/main" id="{F15D1CB0-7A3B-435A-88D6-404BE31422F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56350" y="3357563"/>
            <a:ext cx="25019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ext Box 5">
            <a:extLst>
              <a:ext uri="{FF2B5EF4-FFF2-40B4-BE49-F238E27FC236}">
                <a16:creationId xmlns:a16="http://schemas.microsoft.com/office/drawing/2014/main" id="{4CBC3B9E-13FE-497A-AACB-28EB53828291}"/>
              </a:ext>
            </a:extLst>
          </p:cNvPr>
          <p:cNvSpPr txBox="1">
            <a:spLocks noChangeArrowheads="1"/>
          </p:cNvSpPr>
          <p:nvPr/>
        </p:nvSpPr>
        <p:spPr bwMode="auto">
          <a:xfrm>
            <a:off x="6762750" y="5445125"/>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FF0000"/>
                </a:solidFill>
                <a:ea typeface="仿宋_GB2312" panose="02010609030101010101" pitchFamily="49" charset="-122"/>
              </a:rPr>
              <a:t>旧</a:t>
            </a:r>
            <a:r>
              <a:rPr lang="en-US" altLang="zh-CN" sz="2400">
                <a:solidFill>
                  <a:srgbClr val="FF0000"/>
                </a:solidFill>
                <a:ea typeface="仿宋_GB2312" panose="02010609030101010101" pitchFamily="49" charset="-122"/>
              </a:rPr>
              <a:t>P167</a:t>
            </a:r>
            <a:endParaRPr lang="zh-CN" altLang="en-US" sz="2400">
              <a:solidFill>
                <a:srgbClr val="FF0000"/>
              </a:solidFill>
              <a:ea typeface="仿宋_GB2312" panose="0201060903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F97ECCA-9BB9-4B7E-99CB-6C3EDA59F72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4.5.2 </a:t>
            </a:r>
            <a:r>
              <a:rPr lang="zh-CN" altLang="en-US" sz="2800" b="1" dirty="0">
                <a:solidFill>
                  <a:srgbClr val="0000FF"/>
                </a:solidFill>
                <a:ea typeface="仿宋_GB2312" panose="02010609030101010101" pitchFamily="49" charset="-122"/>
              </a:rPr>
              <a:t>稳频方法 </a:t>
            </a: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P120</a:t>
            </a:r>
            <a:r>
              <a:rPr lang="zh-CN" altLang="en-US" sz="2800" b="1" dirty="0">
                <a:solidFill>
                  <a:srgbClr val="0000FF"/>
                </a:solidFill>
                <a:ea typeface="仿宋_GB2312" panose="02010609030101010101" pitchFamily="49" charset="-122"/>
              </a:rPr>
              <a:t>  </a:t>
            </a:r>
            <a:r>
              <a:rPr lang="en-US" altLang="zh-CN" sz="2800" b="1" dirty="0">
                <a:solidFill>
                  <a:srgbClr val="FF0000"/>
                </a:solidFill>
                <a:ea typeface="仿宋_GB2312" panose="02010609030101010101" pitchFamily="49" charset="-122"/>
              </a:rPr>
              <a:t>P123</a:t>
            </a:r>
            <a:r>
              <a:rPr lang="zh-CN" altLang="en-US" sz="2800" b="1" dirty="0">
                <a:solidFill>
                  <a:srgbClr val="0000FF"/>
                </a:solidFill>
                <a:ea typeface="仿宋_GB2312" panose="02010609030101010101" pitchFamily="49" charset="-122"/>
              </a:rPr>
              <a:t>      </a:t>
            </a:r>
            <a:r>
              <a:rPr lang="en-US" altLang="zh-CN" sz="2800" b="1" dirty="0">
                <a:solidFill>
                  <a:srgbClr val="0000FF"/>
                </a:solidFill>
                <a:ea typeface="仿宋_GB2312" panose="02010609030101010101" pitchFamily="49" charset="-122"/>
              </a:rPr>
              <a:t>P130</a:t>
            </a:r>
            <a:endParaRPr lang="zh-CN" altLang="en-US" sz="2800" b="1" dirty="0">
              <a:solidFill>
                <a:srgbClr val="0000FF"/>
              </a:solidFill>
              <a:ea typeface="仿宋_GB2312" panose="02010609030101010101" pitchFamily="49" charset="-122"/>
            </a:endParaRPr>
          </a:p>
        </p:txBody>
      </p:sp>
      <p:sp>
        <p:nvSpPr>
          <p:cNvPr id="40963" name="Rectangle 4">
            <a:extLst>
              <a:ext uri="{FF2B5EF4-FFF2-40B4-BE49-F238E27FC236}">
                <a16:creationId xmlns:a16="http://schemas.microsoft.com/office/drawing/2014/main" id="{5BF357E3-7ADD-418B-BE9B-24941C41D06D}"/>
              </a:ext>
            </a:extLst>
          </p:cNvPr>
          <p:cNvSpPr>
            <a:spLocks noChangeArrowheads="1"/>
          </p:cNvSpPr>
          <p:nvPr/>
        </p:nvSpPr>
        <p:spPr bwMode="auto">
          <a:xfrm>
            <a:off x="142875" y="906463"/>
            <a:ext cx="8929688"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buFontTx/>
              <a:buNone/>
            </a:pPr>
            <a:r>
              <a:rPr lang="zh-CN" altLang="en-US" sz="2400" dirty="0">
                <a:solidFill>
                  <a:srgbClr val="660066"/>
                </a:solidFill>
                <a:ea typeface="仿宋_GB2312" panose="02010609030101010101" pitchFamily="49" charset="-122"/>
              </a:rPr>
              <a:t>引起振荡频率不稳定的主要原因是外界因素，包括温度、电源电压、大气压力、空气湿度、磁场、电场、负载阻抗变化等。</a:t>
            </a:r>
          </a:p>
          <a:p>
            <a:pPr>
              <a:lnSpc>
                <a:spcPct val="140000"/>
              </a:lnSpc>
              <a:buFontTx/>
              <a:buNone/>
            </a:pPr>
            <a:r>
              <a:rPr lang="zh-CN" altLang="en-US" sz="2400" dirty="0">
                <a:solidFill>
                  <a:srgbClr val="660066"/>
                </a:solidFill>
                <a:ea typeface="仿宋_GB2312" panose="02010609030101010101" pitchFamily="49" charset="-122"/>
              </a:rPr>
              <a:t>       </a:t>
            </a:r>
          </a:p>
          <a:p>
            <a:pPr>
              <a:lnSpc>
                <a:spcPct val="140000"/>
              </a:lnSpc>
              <a:buFontTx/>
              <a:buNone/>
            </a:pPr>
            <a:r>
              <a:rPr lang="zh-CN" altLang="en-US" sz="2400" dirty="0">
                <a:solidFill>
                  <a:srgbClr val="CC3300"/>
                </a:solidFill>
                <a:ea typeface="仿宋_GB2312" panose="02010609030101010101" pitchFamily="49" charset="-122"/>
              </a:rPr>
              <a:t>上述这些因素对振荡器的影响有两点：</a:t>
            </a:r>
          </a:p>
          <a:p>
            <a:pPr>
              <a:lnSpc>
                <a:spcPct val="140000"/>
              </a:lnSpc>
              <a:buFontTx/>
              <a:buNone/>
            </a:pPr>
            <a:r>
              <a:rPr lang="zh-CN" altLang="en-US" sz="2400" dirty="0">
                <a:solidFill>
                  <a:srgbClr val="660066"/>
                </a:solidFill>
                <a:ea typeface="仿宋_GB2312" panose="02010609030101010101" pitchFamily="49" charset="-122"/>
              </a:rPr>
              <a:t> ①改变了回路元件参数和品质因数；</a:t>
            </a:r>
          </a:p>
          <a:p>
            <a:pPr>
              <a:lnSpc>
                <a:spcPct val="140000"/>
              </a:lnSpc>
              <a:buFontTx/>
              <a:buNone/>
            </a:pPr>
            <a:r>
              <a:rPr lang="zh-CN" altLang="en-US" sz="2400" dirty="0">
                <a:solidFill>
                  <a:srgbClr val="660066"/>
                </a:solidFill>
                <a:ea typeface="仿宋_GB2312" panose="02010609030101010101" pitchFamily="49" charset="-122"/>
              </a:rPr>
              <a:t> ②改变了晶体管的参数。所以稳频应尽可能减小外界因素的变化，提高电路本身抵抗外界因素变化影响的能力。</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194670E-FD8A-439B-AA05-09366714C739}"/>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4.5.2 </a:t>
            </a:r>
            <a:r>
              <a:rPr lang="zh-CN" altLang="en-US" sz="2800" b="1" dirty="0">
                <a:solidFill>
                  <a:srgbClr val="0000FF"/>
                </a:solidFill>
                <a:ea typeface="仿宋_GB2312" panose="02010609030101010101" pitchFamily="49" charset="-122"/>
              </a:rPr>
              <a:t>稳频方法 </a:t>
            </a: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P120</a:t>
            </a:r>
            <a:r>
              <a:rPr lang="zh-CN" altLang="en-US" sz="2800" b="1" dirty="0">
                <a:solidFill>
                  <a:srgbClr val="0000FF"/>
                </a:solidFill>
                <a:ea typeface="仿宋_GB2312" panose="02010609030101010101" pitchFamily="49" charset="-122"/>
              </a:rPr>
              <a:t>   </a:t>
            </a:r>
            <a:r>
              <a:rPr lang="en-US" altLang="zh-CN" sz="2800" b="1" dirty="0">
                <a:solidFill>
                  <a:srgbClr val="FF0000"/>
                </a:solidFill>
                <a:ea typeface="仿宋_GB2312" panose="02010609030101010101" pitchFamily="49" charset="-122"/>
              </a:rPr>
              <a:t>P123</a:t>
            </a:r>
            <a:r>
              <a:rPr lang="zh-CN" altLang="en-US" sz="2800" b="1" dirty="0">
                <a:solidFill>
                  <a:srgbClr val="0000FF"/>
                </a:solidFill>
                <a:ea typeface="仿宋_GB2312" panose="02010609030101010101" pitchFamily="49" charset="-122"/>
              </a:rPr>
              <a:t>      </a:t>
            </a:r>
            <a:r>
              <a:rPr lang="en-US" altLang="zh-CN" sz="2800" b="1" dirty="0">
                <a:solidFill>
                  <a:srgbClr val="0000FF"/>
                </a:solidFill>
                <a:ea typeface="仿宋_GB2312" panose="02010609030101010101" pitchFamily="49" charset="-122"/>
              </a:rPr>
              <a:t>P130</a:t>
            </a:r>
            <a:endParaRPr lang="zh-CN" altLang="en-US" sz="2800" b="1" dirty="0">
              <a:solidFill>
                <a:srgbClr val="0000FF"/>
              </a:solidFill>
              <a:ea typeface="仿宋_GB2312" panose="02010609030101010101" pitchFamily="49" charset="-122"/>
            </a:endParaRPr>
          </a:p>
        </p:txBody>
      </p:sp>
      <p:sp>
        <p:nvSpPr>
          <p:cNvPr id="41987" name="Rectangle 3">
            <a:extLst>
              <a:ext uri="{FF2B5EF4-FFF2-40B4-BE49-F238E27FC236}">
                <a16:creationId xmlns:a16="http://schemas.microsoft.com/office/drawing/2014/main" id="{356B6024-BEBF-4A39-BA1C-8E73CF9F2988}"/>
              </a:ext>
            </a:extLst>
          </p:cNvPr>
          <p:cNvSpPr>
            <a:spLocks noChangeArrowheads="1"/>
          </p:cNvSpPr>
          <p:nvPr/>
        </p:nvSpPr>
        <p:spPr bwMode="auto">
          <a:xfrm>
            <a:off x="107950" y="571500"/>
            <a:ext cx="903605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10000"/>
              </a:lnSpc>
              <a:buFontTx/>
              <a:buNone/>
            </a:pPr>
            <a:r>
              <a:rPr lang="en-US" altLang="zh-CN" sz="2800" dirty="0">
                <a:solidFill>
                  <a:srgbClr val="CC3300"/>
                </a:solidFill>
                <a:ea typeface="仿宋_GB2312" panose="02010609030101010101" pitchFamily="49" charset="-122"/>
              </a:rPr>
              <a:t>(1)  </a:t>
            </a:r>
            <a:r>
              <a:rPr lang="zh-CN" altLang="en-US" sz="2800" dirty="0">
                <a:solidFill>
                  <a:srgbClr val="CC3300"/>
                </a:solidFill>
                <a:ea typeface="仿宋_GB2312" panose="02010609030101010101" pitchFamily="49" charset="-122"/>
              </a:rPr>
              <a:t>减小外界因素的变化</a:t>
            </a:r>
          </a:p>
          <a:p>
            <a:pPr>
              <a:lnSpc>
                <a:spcPct val="110000"/>
              </a:lnSpc>
              <a:buFontTx/>
              <a:buNone/>
            </a:pPr>
            <a:r>
              <a:rPr lang="zh-CN" altLang="en-US" sz="2400" dirty="0">
                <a:solidFill>
                  <a:srgbClr val="660066"/>
                </a:solidFill>
                <a:ea typeface="仿宋_GB2312" panose="02010609030101010101" pitchFamily="49" charset="-122"/>
              </a:rPr>
              <a:t>①机械振动引起回路元件和引线变形，使电感、电容数值及分布参数变化，引起频率变化。</a:t>
            </a:r>
            <a:endParaRPr lang="en-US" altLang="zh-CN" sz="2400" dirty="0">
              <a:solidFill>
                <a:srgbClr val="660066"/>
              </a:solidFill>
              <a:ea typeface="仿宋_GB2312" panose="02010609030101010101" pitchFamily="49" charset="-122"/>
            </a:endParaRPr>
          </a:p>
          <a:p>
            <a:pPr>
              <a:lnSpc>
                <a:spcPct val="110000"/>
              </a:lnSpc>
              <a:buFontTx/>
              <a:buNone/>
            </a:pPr>
            <a:r>
              <a:rPr lang="zh-CN" altLang="en-US" sz="2400" dirty="0">
                <a:solidFill>
                  <a:srgbClr val="0000FF"/>
                </a:solidFill>
                <a:ea typeface="仿宋_GB2312" panose="02010609030101010101" pitchFamily="49" charset="-122"/>
              </a:rPr>
              <a:t>解决方案：安装减震装置（打固定蜡）；接线牢固；调谐回路加锁定装置；</a:t>
            </a:r>
          </a:p>
          <a:p>
            <a:pPr>
              <a:lnSpc>
                <a:spcPct val="110000"/>
              </a:lnSpc>
              <a:buFontTx/>
              <a:buNone/>
            </a:pPr>
            <a:r>
              <a:rPr lang="zh-CN" altLang="en-US" sz="2400" dirty="0">
                <a:solidFill>
                  <a:srgbClr val="660066"/>
                </a:solidFill>
                <a:ea typeface="仿宋_GB2312" panose="02010609030101010101" pitchFamily="49" charset="-122"/>
              </a:rPr>
              <a:t>②温度变化，晶体管的静态工作点及参数变化。另外，热胀冷缩引起回路元件尺寸变化。</a:t>
            </a:r>
            <a:endParaRPr lang="en-US" altLang="zh-CN" sz="2400" dirty="0">
              <a:solidFill>
                <a:srgbClr val="660066"/>
              </a:solidFill>
              <a:ea typeface="仿宋_GB2312" panose="02010609030101010101" pitchFamily="49" charset="-122"/>
            </a:endParaRPr>
          </a:p>
          <a:p>
            <a:pPr>
              <a:lnSpc>
                <a:spcPct val="110000"/>
              </a:lnSpc>
              <a:buFontTx/>
              <a:buNone/>
            </a:pPr>
            <a:r>
              <a:rPr lang="zh-CN" altLang="en-US" sz="2400" dirty="0">
                <a:solidFill>
                  <a:srgbClr val="0000FF"/>
                </a:solidFill>
                <a:ea typeface="仿宋_GB2312" panose="02010609030101010101" pitchFamily="49" charset="-122"/>
              </a:rPr>
              <a:t>解决方案：恒温，直流反馈等（热敏电阻稳定装置）；正、负温度系数的电容进行温度补偿。</a:t>
            </a:r>
          </a:p>
          <a:p>
            <a:pPr>
              <a:lnSpc>
                <a:spcPct val="110000"/>
              </a:lnSpc>
              <a:buFontTx/>
              <a:buNone/>
            </a:pPr>
            <a:r>
              <a:rPr lang="zh-CN" altLang="en-US" sz="2400" dirty="0">
                <a:solidFill>
                  <a:srgbClr val="660066"/>
                </a:solidFill>
                <a:ea typeface="仿宋_GB2312" panose="02010609030101010101" pitchFamily="49" charset="-122"/>
              </a:rPr>
              <a:t>③湿度和大气压力的变化对元件数值和</a:t>
            </a:r>
            <a:r>
              <a:rPr lang="en-US" altLang="zh-CN" sz="2400" i="1" dirty="0">
                <a:solidFill>
                  <a:srgbClr val="660066"/>
                </a:solidFill>
                <a:ea typeface="仿宋_GB2312" panose="02010609030101010101" pitchFamily="49" charset="-122"/>
              </a:rPr>
              <a:t>Q</a:t>
            </a:r>
            <a:r>
              <a:rPr lang="zh-CN" altLang="en-US" sz="2400" dirty="0">
                <a:solidFill>
                  <a:srgbClr val="660066"/>
                </a:solidFill>
                <a:ea typeface="仿宋_GB2312" panose="02010609030101010101" pitchFamily="49" charset="-122"/>
              </a:rPr>
              <a:t>值的影响，表现在材料吸潮后膨胀变形，从而改变了绝缘介质性能和空气介电常数，引起回路元件值和</a:t>
            </a:r>
            <a:r>
              <a:rPr lang="en-US" altLang="zh-CN" sz="2400" i="1" dirty="0">
                <a:solidFill>
                  <a:srgbClr val="660066"/>
                </a:solidFill>
                <a:ea typeface="仿宋_GB2312" panose="02010609030101010101" pitchFamily="49" charset="-122"/>
              </a:rPr>
              <a:t>Q</a:t>
            </a:r>
            <a:r>
              <a:rPr lang="zh-CN" altLang="en-US" sz="2400" dirty="0">
                <a:solidFill>
                  <a:srgbClr val="660066"/>
                </a:solidFill>
                <a:ea typeface="仿宋_GB2312" panose="02010609030101010101" pitchFamily="49" charset="-122"/>
              </a:rPr>
              <a:t>值改变。</a:t>
            </a:r>
          </a:p>
          <a:p>
            <a:pPr>
              <a:lnSpc>
                <a:spcPct val="110000"/>
              </a:lnSpc>
              <a:buFontTx/>
              <a:buNone/>
            </a:pPr>
            <a:r>
              <a:rPr lang="zh-CN" altLang="en-US" sz="2400" dirty="0">
                <a:solidFill>
                  <a:srgbClr val="0000FF"/>
                </a:solidFill>
                <a:ea typeface="仿宋_GB2312" panose="02010609030101010101" pitchFamily="49" charset="-122"/>
              </a:rPr>
              <a:t>解决方案：密封。采用吸潮小的介质和绝缘材料。</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A789B168-880C-425F-B9D9-42632D50CF0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4.5.2 </a:t>
            </a:r>
            <a:r>
              <a:rPr lang="zh-CN" altLang="en-US" sz="2800" b="1" dirty="0">
                <a:solidFill>
                  <a:srgbClr val="0000FF"/>
                </a:solidFill>
                <a:ea typeface="仿宋_GB2312" panose="02010609030101010101" pitchFamily="49" charset="-122"/>
              </a:rPr>
              <a:t>稳频方法 </a:t>
            </a: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P120</a:t>
            </a:r>
            <a:r>
              <a:rPr lang="zh-CN" altLang="en-US" sz="2800" b="1" dirty="0">
                <a:solidFill>
                  <a:srgbClr val="0000FF"/>
                </a:solidFill>
                <a:ea typeface="仿宋_GB2312" panose="02010609030101010101" pitchFamily="49" charset="-122"/>
              </a:rPr>
              <a:t>  </a:t>
            </a:r>
            <a:r>
              <a:rPr lang="en-US" altLang="zh-CN" sz="2800" b="1" dirty="0">
                <a:solidFill>
                  <a:srgbClr val="FF0000"/>
                </a:solidFill>
                <a:ea typeface="仿宋_GB2312" panose="02010609030101010101" pitchFamily="49" charset="-122"/>
              </a:rPr>
              <a:t>P123</a:t>
            </a:r>
            <a:r>
              <a:rPr lang="zh-CN" altLang="en-US" sz="2800" b="1" dirty="0">
                <a:solidFill>
                  <a:srgbClr val="0000FF"/>
                </a:solidFill>
                <a:ea typeface="仿宋_GB2312" panose="02010609030101010101" pitchFamily="49" charset="-122"/>
              </a:rPr>
              <a:t>      </a:t>
            </a:r>
            <a:r>
              <a:rPr lang="en-US" altLang="zh-CN" sz="2800" b="1" dirty="0">
                <a:solidFill>
                  <a:srgbClr val="0000FF"/>
                </a:solidFill>
                <a:ea typeface="仿宋_GB2312" panose="02010609030101010101" pitchFamily="49" charset="-122"/>
              </a:rPr>
              <a:t>P130</a:t>
            </a:r>
            <a:endParaRPr lang="zh-CN" altLang="en-US" sz="2800" b="1" dirty="0">
              <a:solidFill>
                <a:srgbClr val="0000FF"/>
              </a:solidFill>
              <a:ea typeface="仿宋_GB2312" panose="02010609030101010101" pitchFamily="49" charset="-122"/>
            </a:endParaRPr>
          </a:p>
        </p:txBody>
      </p:sp>
      <p:sp>
        <p:nvSpPr>
          <p:cNvPr id="30724" name="Rectangle 3">
            <a:extLst>
              <a:ext uri="{FF2B5EF4-FFF2-40B4-BE49-F238E27FC236}">
                <a16:creationId xmlns:a16="http://schemas.microsoft.com/office/drawing/2014/main" id="{FDA37DA2-9891-4E08-B2DB-888576D20373}"/>
              </a:ext>
            </a:extLst>
          </p:cNvPr>
          <p:cNvSpPr>
            <a:spLocks noChangeArrowheads="1"/>
          </p:cNvSpPr>
          <p:nvPr/>
        </p:nvSpPr>
        <p:spPr bwMode="auto">
          <a:xfrm>
            <a:off x="285750" y="687388"/>
            <a:ext cx="8572500" cy="3956050"/>
          </a:xfrm>
          <a:prstGeom prst="rect">
            <a:avLst/>
          </a:prstGeom>
          <a:noFill/>
          <a:ln w="9525">
            <a:noFill/>
            <a:miter lim="800000"/>
            <a:headEnd/>
            <a:tailEnd/>
          </a:ln>
        </p:spPr>
        <p:txBody>
          <a:bodyPr/>
          <a:lstStyle/>
          <a:p>
            <a:pPr marL="342900" indent="-342900">
              <a:spcBef>
                <a:spcPct val="20000"/>
              </a:spcBef>
              <a:defRPr/>
            </a:pPr>
            <a:r>
              <a:rPr lang="zh-CN" altLang="en-US" sz="2400" dirty="0">
                <a:solidFill>
                  <a:srgbClr val="660066"/>
                </a:solidFill>
                <a:ea typeface="仿宋_GB2312" pitchFamily="49" charset="-122"/>
              </a:rPr>
              <a:t>④电源电压变化。</a:t>
            </a:r>
            <a:endParaRPr lang="en-US" altLang="zh-CN" sz="2400" dirty="0">
              <a:solidFill>
                <a:srgbClr val="660066"/>
              </a:solidFill>
              <a:ea typeface="仿宋_GB2312" pitchFamily="49" charset="-122"/>
            </a:endParaRPr>
          </a:p>
          <a:p>
            <a:pPr marL="342900" indent="-342900">
              <a:spcBef>
                <a:spcPct val="20000"/>
              </a:spcBef>
              <a:defRPr/>
            </a:pPr>
            <a:r>
              <a:rPr lang="zh-CN" altLang="en-US" sz="2400" dirty="0">
                <a:solidFill>
                  <a:srgbClr val="0000FF"/>
                </a:solidFill>
                <a:ea typeface="仿宋_GB2312" pitchFamily="49" charset="-122"/>
              </a:rPr>
              <a:t>解决方案：稳压，采用稳定系数好的偏置电路，振荡器单独供电。</a:t>
            </a:r>
          </a:p>
          <a:p>
            <a:pPr marL="342900" indent="-342900">
              <a:spcBef>
                <a:spcPct val="20000"/>
              </a:spcBef>
              <a:defRPr/>
            </a:pPr>
            <a:r>
              <a:rPr lang="zh-CN" altLang="en-US" sz="2400" dirty="0">
                <a:solidFill>
                  <a:srgbClr val="660066"/>
                </a:solidFill>
                <a:ea typeface="仿宋_GB2312" pitchFamily="49" charset="-122"/>
              </a:rPr>
              <a:t>⑤周围电磁场的影响。</a:t>
            </a:r>
            <a:endParaRPr lang="en-US" altLang="zh-CN" sz="2400" dirty="0">
              <a:solidFill>
                <a:srgbClr val="660066"/>
              </a:solidFill>
              <a:ea typeface="仿宋_GB2312" pitchFamily="49" charset="-122"/>
            </a:endParaRPr>
          </a:p>
          <a:p>
            <a:pPr marL="342900" indent="-342900">
              <a:spcBef>
                <a:spcPct val="20000"/>
              </a:spcBef>
              <a:defRPr/>
            </a:pPr>
            <a:r>
              <a:rPr lang="zh-CN" altLang="en-US" sz="2400" dirty="0">
                <a:solidFill>
                  <a:srgbClr val="0000FF"/>
                </a:solidFill>
                <a:ea typeface="仿宋_GB2312" pitchFamily="49" charset="-122"/>
              </a:rPr>
              <a:t>解决方案：电感变化采用屏蔽措施。</a:t>
            </a:r>
          </a:p>
          <a:p>
            <a:pPr marL="342900" indent="-342900">
              <a:spcBef>
                <a:spcPct val="20000"/>
              </a:spcBef>
              <a:defRPr/>
            </a:pPr>
            <a:r>
              <a:rPr lang="zh-CN" altLang="en-US" sz="2400" dirty="0">
                <a:solidFill>
                  <a:srgbClr val="660066"/>
                </a:solidFill>
                <a:ea typeface="仿宋_GB2312" pitchFamily="49" charset="-122"/>
              </a:rPr>
              <a:t>⑥负载变化，</a:t>
            </a:r>
            <a:r>
              <a:rPr lang="en-US" altLang="zh-CN" sz="2400" i="1" dirty="0">
                <a:solidFill>
                  <a:srgbClr val="660066"/>
                </a:solidFill>
                <a:ea typeface="仿宋_GB2312" pitchFamily="49" charset="-122"/>
              </a:rPr>
              <a:t>Q</a:t>
            </a:r>
            <a:r>
              <a:rPr lang="zh-CN" altLang="en-US" sz="2400" dirty="0">
                <a:solidFill>
                  <a:srgbClr val="660066"/>
                </a:solidFill>
                <a:ea typeface="仿宋_GB2312" pitchFamily="49" charset="-122"/>
              </a:rPr>
              <a:t>值变化，频率变化。</a:t>
            </a:r>
            <a:endParaRPr lang="en-US" altLang="zh-CN" sz="2400" dirty="0">
              <a:solidFill>
                <a:srgbClr val="660066"/>
              </a:solidFill>
              <a:ea typeface="仿宋_GB2312" pitchFamily="49" charset="-122"/>
            </a:endParaRPr>
          </a:p>
          <a:p>
            <a:pPr marL="342900" indent="-342900">
              <a:spcBef>
                <a:spcPct val="20000"/>
              </a:spcBef>
              <a:defRPr/>
            </a:pPr>
            <a:r>
              <a:rPr lang="zh-CN" altLang="en-US" sz="2400" dirty="0">
                <a:solidFill>
                  <a:srgbClr val="0000FF"/>
                </a:solidFill>
                <a:ea typeface="仿宋_GB2312" pitchFamily="49" charset="-122"/>
              </a:rPr>
              <a:t>解决方案：在振荡器和负载之间加缓冲器。</a:t>
            </a:r>
          </a:p>
          <a:p>
            <a:pPr marL="342900" indent="-342900">
              <a:spcBef>
                <a:spcPct val="20000"/>
              </a:spcBef>
              <a:defRPr/>
            </a:pPr>
            <a:r>
              <a:rPr lang="zh-CN" altLang="en-US" sz="2400" dirty="0">
                <a:solidFill>
                  <a:srgbClr val="660066"/>
                </a:solidFill>
                <a:ea typeface="仿宋_GB2312" pitchFamily="49" charset="-122"/>
              </a:rPr>
              <a:t>⑦老化。</a:t>
            </a:r>
            <a:endParaRPr lang="en-US" altLang="zh-CN" sz="2400" dirty="0">
              <a:solidFill>
                <a:srgbClr val="660066"/>
              </a:solidFill>
              <a:ea typeface="仿宋_GB2312" pitchFamily="49" charset="-122"/>
            </a:endParaRPr>
          </a:p>
          <a:p>
            <a:pPr>
              <a:spcBef>
                <a:spcPct val="20000"/>
              </a:spcBef>
              <a:defRPr/>
            </a:pPr>
            <a:r>
              <a:rPr lang="zh-CN" altLang="en-US" sz="2400" dirty="0">
                <a:solidFill>
                  <a:srgbClr val="0000FF"/>
                </a:solidFill>
                <a:ea typeface="仿宋_GB2312" pitchFamily="49" charset="-122"/>
              </a:rPr>
              <a:t>解决方案：将元件进行老化处理，减少使用过程中参量变化。</a:t>
            </a:r>
          </a:p>
        </p:txBody>
      </p:sp>
      <p:graphicFrame>
        <p:nvGraphicFramePr>
          <p:cNvPr id="43012" name="Object 4">
            <a:extLst>
              <a:ext uri="{FF2B5EF4-FFF2-40B4-BE49-F238E27FC236}">
                <a16:creationId xmlns:a16="http://schemas.microsoft.com/office/drawing/2014/main" id="{6C5D17EC-CA06-482F-8032-86938DD0AFB6}"/>
              </a:ext>
            </a:extLst>
          </p:cNvPr>
          <p:cNvGraphicFramePr>
            <a:graphicFrameLocks noChangeAspect="1"/>
          </p:cNvGraphicFramePr>
          <p:nvPr>
            <p:extLst>
              <p:ext uri="{D42A27DB-BD31-4B8C-83A1-F6EECF244321}">
                <p14:modId xmlns:p14="http://schemas.microsoft.com/office/powerpoint/2010/main" val="411711463"/>
              </p:ext>
            </p:extLst>
          </p:nvPr>
        </p:nvGraphicFramePr>
        <p:xfrm>
          <a:off x="4556986" y="4618459"/>
          <a:ext cx="3429000" cy="1951038"/>
        </p:xfrm>
        <a:graphic>
          <a:graphicData uri="http://schemas.openxmlformats.org/presentationml/2006/ole">
            <mc:AlternateContent xmlns:mc="http://schemas.openxmlformats.org/markup-compatibility/2006">
              <mc:Choice xmlns:v="urn:schemas-microsoft-com:vml" Requires="v">
                <p:oleObj spid="_x0000_s43191" name="SmartDraw" r:id="rId3" imgW="2179409" imgH="1204170" progId="">
                  <p:embed/>
                </p:oleObj>
              </mc:Choice>
              <mc:Fallback>
                <p:oleObj name="SmartDraw" r:id="rId3" imgW="2179409" imgH="120417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986" y="4618459"/>
                        <a:ext cx="3429000" cy="1951038"/>
                      </a:xfrm>
                      <a:prstGeom prst="rect">
                        <a:avLst/>
                      </a:prstGeom>
                      <a:solidFill>
                        <a:schemeClr val="tx1"/>
                      </a:solidFill>
                      <a:ln>
                        <a:noFill/>
                      </a:ln>
                      <a:effec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2361C645-9343-4840-A4EF-A61AEB51FAB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4.5.2 </a:t>
            </a:r>
            <a:r>
              <a:rPr lang="zh-CN" altLang="en-US" sz="2800" b="1" dirty="0">
                <a:solidFill>
                  <a:srgbClr val="0000FF"/>
                </a:solidFill>
                <a:ea typeface="仿宋_GB2312" panose="02010609030101010101" pitchFamily="49" charset="-122"/>
              </a:rPr>
              <a:t>稳频方法 </a:t>
            </a: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P120</a:t>
            </a:r>
            <a:r>
              <a:rPr lang="zh-CN" altLang="en-US" sz="2800" b="1" dirty="0">
                <a:solidFill>
                  <a:srgbClr val="0000FF"/>
                </a:solidFill>
                <a:ea typeface="仿宋_GB2312" panose="02010609030101010101" pitchFamily="49" charset="-122"/>
              </a:rPr>
              <a:t>  </a:t>
            </a:r>
            <a:r>
              <a:rPr lang="en-US" altLang="zh-CN" sz="2800" b="1" dirty="0">
                <a:solidFill>
                  <a:srgbClr val="FF0000"/>
                </a:solidFill>
                <a:ea typeface="仿宋_GB2312" panose="02010609030101010101" pitchFamily="49" charset="-122"/>
              </a:rPr>
              <a:t>P123</a:t>
            </a:r>
            <a:r>
              <a:rPr lang="zh-CN" altLang="en-US" sz="2800" b="1" dirty="0">
                <a:solidFill>
                  <a:srgbClr val="FF0000"/>
                </a:solidFill>
                <a:ea typeface="仿宋_GB2312" panose="02010609030101010101" pitchFamily="49" charset="-122"/>
              </a:rPr>
              <a:t>  </a:t>
            </a:r>
            <a:r>
              <a:rPr lang="zh-CN" altLang="en-US" sz="2800" b="1" dirty="0">
                <a:solidFill>
                  <a:srgbClr val="0000FF"/>
                </a:solidFill>
                <a:ea typeface="仿宋_GB2312" panose="02010609030101010101" pitchFamily="49" charset="-122"/>
              </a:rPr>
              <a:t>    </a:t>
            </a:r>
            <a:r>
              <a:rPr lang="en-US" altLang="zh-CN" sz="2800" b="1" dirty="0">
                <a:solidFill>
                  <a:srgbClr val="0000FF"/>
                </a:solidFill>
                <a:ea typeface="仿宋_GB2312" panose="02010609030101010101" pitchFamily="49" charset="-122"/>
              </a:rPr>
              <a:t>P130</a:t>
            </a:r>
            <a:endParaRPr lang="zh-CN" altLang="en-US" sz="2800" b="1" dirty="0">
              <a:solidFill>
                <a:srgbClr val="0000FF"/>
              </a:solidFill>
              <a:ea typeface="仿宋_GB2312" panose="02010609030101010101" pitchFamily="49" charset="-122"/>
            </a:endParaRPr>
          </a:p>
        </p:txBody>
      </p:sp>
      <p:sp>
        <p:nvSpPr>
          <p:cNvPr id="44035" name="Rectangle 8">
            <a:extLst>
              <a:ext uri="{FF2B5EF4-FFF2-40B4-BE49-F238E27FC236}">
                <a16:creationId xmlns:a16="http://schemas.microsoft.com/office/drawing/2014/main" id="{21B5E675-946E-4666-B4A8-8291431E9676}"/>
              </a:ext>
            </a:extLst>
          </p:cNvPr>
          <p:cNvSpPr>
            <a:spLocks noChangeArrowheads="1"/>
          </p:cNvSpPr>
          <p:nvPr/>
        </p:nvSpPr>
        <p:spPr bwMode="auto">
          <a:xfrm>
            <a:off x="34925" y="692150"/>
            <a:ext cx="6680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80000"/>
              </a:lnSpc>
              <a:buFontTx/>
              <a:buNone/>
            </a:pPr>
            <a:r>
              <a:rPr lang="zh-CN" altLang="en-US" sz="2800" dirty="0">
                <a:solidFill>
                  <a:srgbClr val="660066"/>
                </a:solidFill>
                <a:ea typeface="仿宋_GB2312" panose="02010609030101010101" pitchFamily="49" charset="-122"/>
              </a:rPr>
              <a:t>  </a:t>
            </a:r>
            <a:r>
              <a:rPr lang="en-US" altLang="zh-CN" sz="2800" dirty="0">
                <a:solidFill>
                  <a:srgbClr val="660066"/>
                </a:solidFill>
                <a:ea typeface="仿宋_GB2312" panose="02010609030101010101" pitchFamily="49" charset="-122"/>
              </a:rPr>
              <a:t>(2)  </a:t>
            </a:r>
            <a:r>
              <a:rPr lang="zh-CN" altLang="en-US" sz="2800" dirty="0">
                <a:solidFill>
                  <a:srgbClr val="660066"/>
                </a:solidFill>
                <a:ea typeface="仿宋_GB2312" panose="02010609030101010101" pitchFamily="49" charset="-122"/>
              </a:rPr>
              <a:t>提高电路抗外界因素影响的能力</a:t>
            </a:r>
          </a:p>
        </p:txBody>
      </p:sp>
      <p:sp>
        <p:nvSpPr>
          <p:cNvPr id="44036" name="Rectangle 9">
            <a:extLst>
              <a:ext uri="{FF2B5EF4-FFF2-40B4-BE49-F238E27FC236}">
                <a16:creationId xmlns:a16="http://schemas.microsoft.com/office/drawing/2014/main" id="{FFE71CD9-3D56-45DF-B966-FEDB93E289D9}"/>
              </a:ext>
            </a:extLst>
          </p:cNvPr>
          <p:cNvSpPr>
            <a:spLocks noChangeArrowheads="1"/>
          </p:cNvSpPr>
          <p:nvPr/>
        </p:nvSpPr>
        <p:spPr bwMode="auto">
          <a:xfrm>
            <a:off x="107950" y="1143000"/>
            <a:ext cx="42481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80000"/>
              </a:lnSpc>
              <a:buFontTx/>
              <a:buNone/>
            </a:pPr>
            <a:r>
              <a:rPr lang="zh-CN" altLang="en-US" sz="2400" dirty="0">
                <a:solidFill>
                  <a:srgbClr val="0000FF"/>
                </a:solidFill>
                <a:ea typeface="仿宋_GB2312" panose="02010609030101010101" pitchFamily="49" charset="-122"/>
              </a:rPr>
              <a:t>①  提高回路的标准性</a:t>
            </a:r>
          </a:p>
        </p:txBody>
      </p:sp>
      <p:grpSp>
        <p:nvGrpSpPr>
          <p:cNvPr id="44037" name="Group 14">
            <a:extLst>
              <a:ext uri="{FF2B5EF4-FFF2-40B4-BE49-F238E27FC236}">
                <a16:creationId xmlns:a16="http://schemas.microsoft.com/office/drawing/2014/main" id="{0ED51850-1E64-4EF6-88B9-82E2A302CB16}"/>
              </a:ext>
            </a:extLst>
          </p:cNvPr>
          <p:cNvGrpSpPr>
            <a:grpSpLocks/>
          </p:cNvGrpSpPr>
          <p:nvPr/>
        </p:nvGrpSpPr>
        <p:grpSpPr bwMode="auto">
          <a:xfrm>
            <a:off x="360363" y="1928813"/>
            <a:ext cx="8172450" cy="812800"/>
            <a:chOff x="408" y="1149"/>
            <a:chExt cx="5148" cy="512"/>
          </a:xfrm>
        </p:grpSpPr>
        <p:graphicFrame>
          <p:nvGraphicFramePr>
            <p:cNvPr id="44040" name="Object 6">
              <a:extLst>
                <a:ext uri="{FF2B5EF4-FFF2-40B4-BE49-F238E27FC236}">
                  <a16:creationId xmlns:a16="http://schemas.microsoft.com/office/drawing/2014/main" id="{FE22C58E-4BBA-4F0E-A022-FA648A478642}"/>
                </a:ext>
              </a:extLst>
            </p:cNvPr>
            <p:cNvGraphicFramePr>
              <a:graphicFrameLocks noChangeAspect="1"/>
            </p:cNvGraphicFramePr>
            <p:nvPr/>
          </p:nvGraphicFramePr>
          <p:xfrm>
            <a:off x="4039" y="1170"/>
            <a:ext cx="1517" cy="491"/>
          </p:xfrm>
          <a:graphic>
            <a:graphicData uri="http://schemas.openxmlformats.org/presentationml/2006/ole">
              <mc:AlternateContent xmlns:mc="http://schemas.openxmlformats.org/markup-compatibility/2006">
                <mc:Choice xmlns:v="urn:schemas-microsoft-com:vml" Requires="v">
                  <p:oleObj spid="_x0000_s44400" name="公式" r:id="rId3" imgW="1257078" imgH="358035" progId="Equation.3">
                    <p:embed/>
                  </p:oleObj>
                </mc:Choice>
                <mc:Fallback>
                  <p:oleObj name="公式" r:id="rId3" imgW="1257078" imgH="35803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9" y="1170"/>
                          <a:ext cx="1517" cy="4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4041" name="Group 12">
              <a:extLst>
                <a:ext uri="{FF2B5EF4-FFF2-40B4-BE49-F238E27FC236}">
                  <a16:creationId xmlns:a16="http://schemas.microsoft.com/office/drawing/2014/main" id="{314AEA6A-0680-4D4D-85D9-4CE966276737}"/>
                </a:ext>
              </a:extLst>
            </p:cNvPr>
            <p:cNvGrpSpPr>
              <a:grpSpLocks/>
            </p:cNvGrpSpPr>
            <p:nvPr/>
          </p:nvGrpSpPr>
          <p:grpSpPr bwMode="auto">
            <a:xfrm>
              <a:off x="408" y="1149"/>
              <a:ext cx="3946" cy="475"/>
              <a:chOff x="0" y="1640"/>
              <a:chExt cx="3946" cy="475"/>
            </a:xfrm>
          </p:grpSpPr>
          <p:graphicFrame>
            <p:nvGraphicFramePr>
              <p:cNvPr id="44042" name="Object 4">
                <a:extLst>
                  <a:ext uri="{FF2B5EF4-FFF2-40B4-BE49-F238E27FC236}">
                    <a16:creationId xmlns:a16="http://schemas.microsoft.com/office/drawing/2014/main" id="{5BD7CE0C-6408-4E5C-B538-3B3F6B6FDE4B}"/>
                  </a:ext>
                </a:extLst>
              </p:cNvPr>
              <p:cNvGraphicFramePr>
                <a:graphicFrameLocks noChangeAspect="1"/>
              </p:cNvGraphicFramePr>
              <p:nvPr/>
            </p:nvGraphicFramePr>
            <p:xfrm>
              <a:off x="466" y="1640"/>
              <a:ext cx="792" cy="475"/>
            </p:xfrm>
            <a:graphic>
              <a:graphicData uri="http://schemas.openxmlformats.org/presentationml/2006/ole">
                <mc:AlternateContent xmlns:mc="http://schemas.openxmlformats.org/markup-compatibility/2006">
                  <mc:Choice xmlns:v="urn:schemas-microsoft-com:vml" Requires="v">
                    <p:oleObj spid="_x0000_s44401" name="公式" r:id="rId5" imgW="624988" imgH="342900" progId="Equation.3">
                      <p:embed/>
                    </p:oleObj>
                  </mc:Choice>
                  <mc:Fallback>
                    <p:oleObj name="公式" r:id="rId5" imgW="624988" imgH="3429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 y="1640"/>
                            <a:ext cx="792" cy="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3" name="Rectangle 10">
                <a:extLst>
                  <a:ext uri="{FF2B5EF4-FFF2-40B4-BE49-F238E27FC236}">
                    <a16:creationId xmlns:a16="http://schemas.microsoft.com/office/drawing/2014/main" id="{E5E8D5AB-F37C-4368-B43F-C4BD8DB2C10C}"/>
                  </a:ext>
                </a:extLst>
              </p:cNvPr>
              <p:cNvSpPr>
                <a:spLocks noChangeArrowheads="1"/>
              </p:cNvSpPr>
              <p:nvPr/>
            </p:nvSpPr>
            <p:spPr bwMode="auto">
              <a:xfrm>
                <a:off x="0" y="1752"/>
                <a:ext cx="3946"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80000"/>
                  </a:lnSpc>
                  <a:buFontTx/>
                  <a:buNone/>
                </a:pPr>
                <a:r>
                  <a:rPr lang="zh-CN" altLang="en-US" sz="2400" dirty="0">
                    <a:solidFill>
                      <a:srgbClr val="660066"/>
                    </a:solidFill>
                    <a:ea typeface="仿宋_GB2312" panose="02010609030101010101" pitchFamily="49" charset="-122"/>
                  </a:rPr>
                  <a:t>由于                  ，当</a:t>
                </a:r>
                <a:r>
                  <a:rPr lang="en-US" altLang="zh-CN" sz="2400" i="1" dirty="0">
                    <a:solidFill>
                      <a:srgbClr val="660066"/>
                    </a:solidFill>
                    <a:ea typeface="仿宋_GB2312" panose="02010609030101010101" pitchFamily="49" charset="-122"/>
                  </a:rPr>
                  <a:t>L</a:t>
                </a:r>
                <a:r>
                  <a:rPr lang="zh-CN" altLang="en-US" sz="2400" dirty="0">
                    <a:solidFill>
                      <a:srgbClr val="660066"/>
                    </a:solidFill>
                    <a:ea typeface="仿宋_GB2312" panose="02010609030101010101" pitchFamily="49" charset="-122"/>
                  </a:rPr>
                  <a:t>、</a:t>
                </a:r>
                <a:r>
                  <a:rPr lang="en-US" altLang="zh-CN" sz="2400" i="1" dirty="0">
                    <a:solidFill>
                      <a:srgbClr val="660066"/>
                    </a:solidFill>
                    <a:ea typeface="仿宋_GB2312" panose="02010609030101010101" pitchFamily="49" charset="-122"/>
                  </a:rPr>
                  <a:t>C</a:t>
                </a:r>
                <a:r>
                  <a:rPr lang="zh-CN" altLang="en-US" sz="2400" dirty="0">
                    <a:solidFill>
                      <a:srgbClr val="660066"/>
                    </a:solidFill>
                    <a:ea typeface="仿宋_GB2312" panose="02010609030101010101" pitchFamily="49" charset="-122"/>
                  </a:rPr>
                  <a:t>产生</a:t>
                </a:r>
                <a:r>
                  <a:rPr lang="zh-CN" altLang="en-US"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rPr>
                  <a:t>L</a:t>
                </a:r>
                <a:r>
                  <a:rPr lang="zh-CN" altLang="en-US" sz="2400" dirty="0">
                    <a:solidFill>
                      <a:srgbClr val="660066"/>
                    </a:solidFill>
                    <a:ea typeface="仿宋_GB2312" panose="02010609030101010101" pitchFamily="49" charset="-122"/>
                  </a:rPr>
                  <a:t>、</a:t>
                </a:r>
                <a:r>
                  <a:rPr lang="zh-CN" altLang="en-US" sz="2400" dirty="0">
                    <a:solidFill>
                      <a:srgbClr val="660066"/>
                    </a:solidFill>
                    <a:ea typeface="仿宋_GB2312" panose="02010609030101010101" pitchFamily="49" charset="-122"/>
                    <a:sym typeface="Symbol" panose="05050102010706020507" pitchFamily="18" charset="2"/>
                  </a:rPr>
                  <a:t> </a:t>
                </a:r>
                <a:r>
                  <a:rPr lang="en-US" altLang="zh-CN" sz="2400" i="1" dirty="0">
                    <a:solidFill>
                      <a:srgbClr val="660066"/>
                    </a:solidFill>
                    <a:ea typeface="仿宋_GB2312" panose="02010609030101010101" pitchFamily="49" charset="-122"/>
                  </a:rPr>
                  <a:t>C</a:t>
                </a:r>
                <a:r>
                  <a:rPr lang="zh-CN" altLang="en-US" sz="2400" dirty="0">
                    <a:solidFill>
                      <a:srgbClr val="660066"/>
                    </a:solidFill>
                    <a:ea typeface="仿宋_GB2312" panose="02010609030101010101" pitchFamily="49" charset="-122"/>
                    <a:sym typeface="Symbol" panose="05050102010706020507" pitchFamily="18" charset="2"/>
                  </a:rPr>
                  <a:t> </a:t>
                </a:r>
                <a:r>
                  <a:rPr lang="zh-CN" altLang="en-US" sz="2400" dirty="0">
                    <a:solidFill>
                      <a:srgbClr val="660066"/>
                    </a:solidFill>
                    <a:ea typeface="仿宋_GB2312" panose="02010609030101010101" pitchFamily="49" charset="-122"/>
                  </a:rPr>
                  <a:t>时：</a:t>
                </a:r>
              </a:p>
            </p:txBody>
          </p:sp>
        </p:grpSp>
      </p:grpSp>
      <p:sp>
        <p:nvSpPr>
          <p:cNvPr id="44038" name="Rectangle 15">
            <a:extLst>
              <a:ext uri="{FF2B5EF4-FFF2-40B4-BE49-F238E27FC236}">
                <a16:creationId xmlns:a16="http://schemas.microsoft.com/office/drawing/2014/main" id="{E5040C0D-9604-48E3-A76A-6B2874C8CDA8}"/>
              </a:ext>
            </a:extLst>
          </p:cNvPr>
          <p:cNvSpPr>
            <a:spLocks noChangeArrowheads="1"/>
          </p:cNvSpPr>
          <p:nvPr/>
        </p:nvSpPr>
        <p:spPr bwMode="auto">
          <a:xfrm>
            <a:off x="71438" y="2827338"/>
            <a:ext cx="889317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45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80000"/>
              </a:lnSpc>
              <a:buFontTx/>
              <a:buNone/>
            </a:pPr>
            <a:r>
              <a:rPr lang="zh-CN" altLang="en-US" sz="2400" dirty="0">
                <a:solidFill>
                  <a:srgbClr val="660066"/>
                </a:solidFill>
                <a:ea typeface="仿宋_GB2312" panose="02010609030101010101" pitchFamily="49" charset="-122"/>
              </a:rPr>
              <a:t>负号表示</a:t>
            </a:r>
            <a:r>
              <a:rPr lang="en-US" altLang="zh-CN" sz="2400" i="1" dirty="0">
                <a:solidFill>
                  <a:srgbClr val="660066"/>
                </a:solidFill>
                <a:ea typeface="仿宋_GB2312" panose="02010609030101010101" pitchFamily="49" charset="-122"/>
              </a:rPr>
              <a:t>L</a:t>
            </a:r>
            <a:r>
              <a:rPr lang="zh-CN" altLang="en-US" sz="2400" dirty="0">
                <a:solidFill>
                  <a:srgbClr val="660066"/>
                </a:solidFill>
                <a:ea typeface="仿宋_GB2312" panose="02010609030101010101" pitchFamily="49" charset="-122"/>
              </a:rPr>
              <a:t>和</a:t>
            </a:r>
            <a:r>
              <a:rPr lang="en-US" altLang="zh-CN" sz="2400" i="1" dirty="0">
                <a:solidFill>
                  <a:srgbClr val="660066"/>
                </a:solidFill>
                <a:ea typeface="仿宋_GB2312" panose="02010609030101010101" pitchFamily="49" charset="-122"/>
              </a:rPr>
              <a:t>C</a:t>
            </a:r>
            <a:r>
              <a:rPr lang="zh-CN" altLang="en-US" sz="2400" dirty="0">
                <a:solidFill>
                  <a:srgbClr val="660066"/>
                </a:solidFill>
                <a:ea typeface="仿宋_GB2312" panose="02010609030101010101" pitchFamily="49" charset="-122"/>
              </a:rPr>
              <a:t>增加时，</a:t>
            </a:r>
            <a:r>
              <a:rPr lang="zh-CN" altLang="en-US"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0</a:t>
            </a:r>
            <a:r>
              <a:rPr lang="zh-CN" altLang="en-US" sz="2400" dirty="0">
                <a:solidFill>
                  <a:srgbClr val="660066"/>
                </a:solidFill>
                <a:ea typeface="仿宋_GB2312" panose="02010609030101010101" pitchFamily="49" charset="-122"/>
              </a:rPr>
              <a:t>变小。</a:t>
            </a:r>
            <a:r>
              <a:rPr lang="en-US" altLang="zh-CN" sz="2400" i="1" dirty="0">
                <a:solidFill>
                  <a:srgbClr val="660066"/>
                </a:solidFill>
                <a:ea typeface="仿宋_GB2312" panose="02010609030101010101" pitchFamily="49" charset="-122"/>
              </a:rPr>
              <a:t>L</a:t>
            </a:r>
            <a:r>
              <a:rPr lang="zh-CN" altLang="en-US" sz="2400" dirty="0">
                <a:solidFill>
                  <a:srgbClr val="660066"/>
                </a:solidFill>
                <a:ea typeface="仿宋_GB2312" panose="02010609030101010101" pitchFamily="49" charset="-122"/>
              </a:rPr>
              <a:t>、</a:t>
            </a:r>
            <a:r>
              <a:rPr lang="en-US" altLang="zh-CN" sz="2400" i="1" dirty="0">
                <a:solidFill>
                  <a:srgbClr val="660066"/>
                </a:solidFill>
                <a:ea typeface="仿宋_GB2312" panose="02010609030101010101" pitchFamily="49" charset="-122"/>
              </a:rPr>
              <a:t>C</a:t>
            </a:r>
            <a:r>
              <a:rPr lang="en-US" altLang="zh-CN" sz="2400" dirty="0">
                <a:solidFill>
                  <a:srgbClr val="660066"/>
                </a:solidFill>
                <a:ea typeface="仿宋_GB2312" panose="02010609030101010101" pitchFamily="49" charset="-122"/>
              </a:rPr>
              <a:t> </a:t>
            </a:r>
            <a:r>
              <a:rPr lang="zh-CN" altLang="en-US" sz="2400" dirty="0">
                <a:solidFill>
                  <a:srgbClr val="660066"/>
                </a:solidFill>
                <a:ea typeface="仿宋_GB2312" panose="02010609030101010101" pitchFamily="49" charset="-122"/>
              </a:rPr>
              <a:t>除了集中参数的回路电容和回路电感之外，还含有晶体管的极间电容、电路的分布电容及引线电感。</a:t>
            </a:r>
          </a:p>
          <a:p>
            <a:pPr>
              <a:lnSpc>
                <a:spcPct val="80000"/>
              </a:lnSpc>
              <a:buFontTx/>
              <a:buNone/>
            </a:pPr>
            <a:endParaRPr lang="zh-CN" altLang="en-US" sz="2400" dirty="0">
              <a:solidFill>
                <a:schemeClr val="bg1"/>
              </a:solidFill>
              <a:ea typeface="仿宋_GB2312" panose="02010609030101010101" pitchFamily="49" charset="-122"/>
            </a:endParaRPr>
          </a:p>
          <a:p>
            <a:pPr>
              <a:buFontTx/>
              <a:buNone/>
            </a:pPr>
            <a:r>
              <a:rPr lang="zh-CN" altLang="en-US" sz="2400" dirty="0">
                <a:solidFill>
                  <a:srgbClr val="0000FF"/>
                </a:solidFill>
                <a:ea typeface="仿宋_GB2312" panose="02010609030101010101" pitchFamily="49" charset="-122"/>
              </a:rPr>
              <a:t>具体方法：</a:t>
            </a:r>
          </a:p>
          <a:p>
            <a:pPr>
              <a:buFont typeface="Wingdings" panose="05000000000000000000" pitchFamily="2" charset="2"/>
              <a:buNone/>
            </a:pPr>
            <a:r>
              <a:rPr lang="zh-CN" altLang="en-US" sz="2400" dirty="0">
                <a:solidFill>
                  <a:srgbClr val="660066"/>
                </a:solidFill>
                <a:ea typeface="仿宋_GB2312" panose="02010609030101010101" pitchFamily="49" charset="-122"/>
              </a:rPr>
              <a:t>采用高质量的回路元件。目前使用较广的是在高频陶瓷骨架上用烧渗银的方法制成的电感线圈。特点是损耗小，温度膨胀系数小，吸水性小。</a:t>
            </a:r>
          </a:p>
          <a:p>
            <a:pPr>
              <a:buFont typeface="Wingdings" panose="05000000000000000000" pitchFamily="2" charset="2"/>
              <a:buNone/>
            </a:pPr>
            <a:r>
              <a:rPr lang="zh-CN" altLang="en-US" sz="2400" dirty="0">
                <a:solidFill>
                  <a:srgbClr val="660066"/>
                </a:solidFill>
                <a:ea typeface="仿宋_GB2312" panose="02010609030101010101" pitchFamily="49" charset="-122"/>
              </a:rPr>
              <a:t> 高质量电容则采用膨胀系数小的金属（如殷钢）做极片的空气电容或云母电容器。</a:t>
            </a:r>
          </a:p>
        </p:txBody>
      </p:sp>
      <p:sp>
        <p:nvSpPr>
          <p:cNvPr id="44039" name="Rectangle 8">
            <a:extLst>
              <a:ext uri="{FF2B5EF4-FFF2-40B4-BE49-F238E27FC236}">
                <a16:creationId xmlns:a16="http://schemas.microsoft.com/office/drawing/2014/main" id="{040277D3-28B6-4AF2-B8CF-0015EDAFEB9F}"/>
              </a:ext>
            </a:extLst>
          </p:cNvPr>
          <p:cNvSpPr>
            <a:spLocks noChangeArrowheads="1"/>
          </p:cNvSpPr>
          <p:nvPr/>
        </p:nvSpPr>
        <p:spPr bwMode="auto">
          <a:xfrm>
            <a:off x="0" y="1500188"/>
            <a:ext cx="9144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80000"/>
              </a:lnSpc>
              <a:buFontTx/>
              <a:buNone/>
            </a:pPr>
            <a:r>
              <a:rPr lang="zh-CN" altLang="en-US" sz="2400" dirty="0">
                <a:solidFill>
                  <a:srgbClr val="660066"/>
                </a:solidFill>
                <a:ea typeface="仿宋_GB2312" panose="02010609030101010101" pitchFamily="49" charset="-122"/>
              </a:rPr>
              <a:t>标准性：振荡回路在外界因素变化时，保持谐振频率不变的能力。</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EC8C552-855A-4138-AE69-5FAB20E3F058}"/>
              </a:ext>
            </a:extLst>
          </p:cNvPr>
          <p:cNvSpPr>
            <a:spLocks noGrp="1" noChangeArrowheads="1"/>
          </p:cNvSpPr>
          <p:nvPr>
            <p:ph type="title" idx="4294967295"/>
          </p:nvPr>
        </p:nvSpPr>
        <p:spPr>
          <a:xfrm>
            <a:off x="228600" y="228600"/>
            <a:ext cx="8447088" cy="381000"/>
          </a:xfrm>
        </p:spPr>
        <p:txBody>
          <a:bodyPr/>
          <a:lstStyle/>
          <a:p>
            <a:pPr algn="l" eaLnBrk="1" hangingPunct="1"/>
            <a:r>
              <a:rPr lang="en-US" altLang="zh-CN" sz="3200" b="1" dirty="0">
                <a:solidFill>
                  <a:srgbClr val="0000FF"/>
                </a:solidFill>
                <a:ea typeface="仿宋_GB2312" panose="02010609030101010101" pitchFamily="49" charset="-122"/>
              </a:rPr>
              <a:t>4.2  </a:t>
            </a:r>
            <a:r>
              <a:rPr lang="zh-CN" altLang="en-US" sz="3200" b="1" dirty="0">
                <a:solidFill>
                  <a:srgbClr val="0000FF"/>
                </a:solidFill>
                <a:ea typeface="仿宋_GB2312" panose="02010609030101010101" pitchFamily="49" charset="-122"/>
              </a:rPr>
              <a:t>振荡起振的条件 </a:t>
            </a:r>
            <a:r>
              <a:rPr lang="en-US" altLang="zh-CN" sz="3200" b="1" dirty="0">
                <a:solidFill>
                  <a:srgbClr val="00B050"/>
                </a:solidFill>
                <a:ea typeface="仿宋_GB2312" panose="02010609030101010101" pitchFamily="49" charset="-122"/>
              </a:rPr>
              <a:t>P106</a:t>
            </a:r>
            <a:r>
              <a:rPr lang="zh-CN" altLang="en-US" sz="3200" b="1" dirty="0">
                <a:solidFill>
                  <a:srgbClr val="0000FF"/>
                </a:solidFill>
                <a:ea typeface="仿宋_GB2312" panose="02010609030101010101" pitchFamily="49" charset="-122"/>
              </a:rPr>
              <a:t> </a:t>
            </a:r>
            <a:r>
              <a:rPr lang="zh-CN" altLang="en-US" sz="3200" b="1" dirty="0">
                <a:solidFill>
                  <a:srgbClr val="FF0000"/>
                </a:solidFill>
                <a:ea typeface="仿宋_GB2312" panose="02010609030101010101" pitchFamily="49" charset="-122"/>
              </a:rPr>
              <a:t> </a:t>
            </a:r>
            <a:r>
              <a:rPr lang="en-US" altLang="zh-CN" sz="3200" b="1" dirty="0">
                <a:solidFill>
                  <a:srgbClr val="FF0000"/>
                </a:solidFill>
                <a:ea typeface="仿宋_GB2312" panose="02010609030101010101" pitchFamily="49" charset="-122"/>
              </a:rPr>
              <a:t>P110 </a:t>
            </a:r>
            <a:r>
              <a:rPr lang="en-US" altLang="zh-CN" sz="3200" b="1" dirty="0">
                <a:solidFill>
                  <a:srgbClr val="0000FF"/>
                </a:solidFill>
                <a:ea typeface="仿宋_GB2312" panose="02010609030101010101" pitchFamily="49" charset="-122"/>
              </a:rPr>
              <a:t>     P116</a:t>
            </a:r>
            <a:endParaRPr lang="zh-CN" altLang="en-US" sz="3200" b="1" dirty="0">
              <a:solidFill>
                <a:srgbClr val="0000FF"/>
              </a:solidFill>
              <a:ea typeface="仿宋_GB2312" panose="02010609030101010101" pitchFamily="49" charset="-122"/>
            </a:endParaRPr>
          </a:p>
        </p:txBody>
      </p:sp>
      <p:sp>
        <p:nvSpPr>
          <p:cNvPr id="7171" name="Text Box 3">
            <a:extLst>
              <a:ext uri="{FF2B5EF4-FFF2-40B4-BE49-F238E27FC236}">
                <a16:creationId xmlns:a16="http://schemas.microsoft.com/office/drawing/2014/main" id="{FFC188B3-1F13-48CE-B166-C8EBFF7F062A}"/>
              </a:ext>
            </a:extLst>
          </p:cNvPr>
          <p:cNvSpPr txBox="1">
            <a:spLocks noChangeArrowheads="1"/>
          </p:cNvSpPr>
          <p:nvPr/>
        </p:nvSpPr>
        <p:spPr bwMode="auto">
          <a:xfrm>
            <a:off x="1476375" y="3716338"/>
            <a:ext cx="7199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400">
              <a:solidFill>
                <a:schemeClr val="bg1"/>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7173" name="Text Box 5">
                <a:extLst>
                  <a:ext uri="{FF2B5EF4-FFF2-40B4-BE49-F238E27FC236}">
                    <a16:creationId xmlns:a16="http://schemas.microsoft.com/office/drawing/2014/main" id="{B3F4B140-848F-4C89-8DDD-7A7DD69F8F12}"/>
                  </a:ext>
                </a:extLst>
              </p:cNvPr>
              <p:cNvSpPr txBox="1">
                <a:spLocks noChangeArrowheads="1"/>
              </p:cNvSpPr>
              <p:nvPr/>
            </p:nvSpPr>
            <p:spPr bwMode="auto">
              <a:xfrm>
                <a:off x="690563" y="1579563"/>
                <a:ext cx="7841877" cy="4765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ea typeface="仿宋_GB2312" panose="02010609030101010101" pitchFamily="49" charset="-122"/>
                  </a:rPr>
                  <a:t>若分母为</a:t>
                </a:r>
                <a:r>
                  <a:rPr lang="en-US" altLang="zh-CN" sz="2400" dirty="0">
                    <a:solidFill>
                      <a:srgbClr val="CC3300"/>
                    </a:solidFill>
                    <a:ea typeface="仿宋_GB2312" panose="02010609030101010101" pitchFamily="49" charset="-122"/>
                  </a:rPr>
                  <a:t>0</a:t>
                </a:r>
                <a:r>
                  <a:rPr lang="zh-CN" altLang="en-US" sz="2400" dirty="0">
                    <a:solidFill>
                      <a:srgbClr val="CC3300"/>
                    </a:solidFill>
                    <a:ea typeface="仿宋_GB2312" panose="02010609030101010101" pitchFamily="49" charset="-122"/>
                  </a:rPr>
                  <a:t>，即：</a:t>
                </a:r>
                <a:r>
                  <a:rPr lang="en-US" altLang="zh-CN" sz="2400" b="0" dirty="0">
                    <a:solidFill>
                      <a:srgbClr val="CC3300"/>
                    </a:solidFill>
                  </a:rPr>
                  <a:t> </a:t>
                </a:r>
                <a14:m>
                  <m:oMath xmlns:m="http://schemas.openxmlformats.org/officeDocument/2006/math">
                    <m:r>
                      <m:rPr>
                        <m:nor/>
                      </m:rPr>
                      <a:rPr lang="en-US" altLang="zh-CN" sz="2400" b="0" dirty="0">
                        <a:solidFill>
                          <a:srgbClr val="CC3300"/>
                        </a:solidFill>
                      </a:rPr>
                      <m:t>1</m:t>
                    </m:r>
                    <m:r>
                      <m:rPr>
                        <m:nor/>
                      </m:rPr>
                      <a:rPr lang="en-US" altLang="zh-CN" sz="2400" b="0" dirty="0">
                        <a:solidFill>
                          <a:srgbClr val="CC3300"/>
                        </a:solidFill>
                        <a:sym typeface="Symbol" panose="05050102010706020507" pitchFamily="18" charset="2"/>
                      </a:rPr>
                      <m:t></m:t>
                    </m:r>
                    <m:r>
                      <m:rPr>
                        <m:nor/>
                      </m:rPr>
                      <a:rPr lang="en-US" altLang="zh-CN" sz="2400" b="0" dirty="0">
                        <a:solidFill>
                          <a:srgbClr val="CC3300"/>
                        </a:solidFill>
                        <a:ea typeface="仿宋_GB2312" panose="02010609030101010101" pitchFamily="49" charset="-122"/>
                      </a:rPr>
                      <m:t> </m:t>
                    </m:r>
                    <m:acc>
                      <m:accPr>
                        <m:chr m:val="̇"/>
                        <m:ctrlPr>
                          <a:rPr lang="en-US" altLang="zh-CN" sz="2400" b="0" i="1">
                            <a:solidFill>
                              <a:srgbClr val="CC3300"/>
                            </a:solidFill>
                            <a:latin typeface="Cambria Math" panose="02040503050406030204" pitchFamily="18" charset="0"/>
                            <a:ea typeface="仿宋_GB2312" panose="02010609030101010101" pitchFamily="49" charset="-122"/>
                          </a:rPr>
                        </m:ctrlPr>
                      </m:accPr>
                      <m:e>
                        <m:r>
                          <m:rPr>
                            <m:nor/>
                          </m:rPr>
                          <a:rPr lang="en-US" altLang="zh-CN" sz="2400" b="0" i="1" dirty="0">
                            <a:solidFill>
                              <a:srgbClr val="CC3300"/>
                            </a:solidFill>
                            <a:ea typeface="仿宋_GB2312" panose="02010609030101010101" pitchFamily="49" charset="-122"/>
                          </a:rPr>
                          <m:t>A</m:t>
                        </m:r>
                      </m:e>
                    </m:acc>
                    <m:r>
                      <a:rPr lang="en-US" altLang="zh-CN" sz="2400" b="0" i="1" baseline="-25000" dirty="0">
                        <a:solidFill>
                          <a:srgbClr val="CC3300"/>
                        </a:solidFill>
                        <a:latin typeface="Cambria Math" panose="02040503050406030204" pitchFamily="18" charset="0"/>
                        <a:ea typeface="仿宋_GB2312" panose="02010609030101010101" pitchFamily="49" charset="-122"/>
                      </a:rPr>
                      <m:t>0</m:t>
                    </m:r>
                    <m:acc>
                      <m:accPr>
                        <m:chr m:val="̇"/>
                        <m:ctrlPr>
                          <a:rPr lang="en-US" altLang="zh-CN" sz="2400" b="0" i="1">
                            <a:solidFill>
                              <a:srgbClr val="CC3300"/>
                            </a:solidFill>
                            <a:latin typeface="Cambria Math" panose="02040503050406030204" pitchFamily="18" charset="0"/>
                            <a:ea typeface="仿宋_GB2312" panose="02010609030101010101" pitchFamily="49" charset="-122"/>
                          </a:rPr>
                        </m:ctrlPr>
                      </m:accPr>
                      <m:e>
                        <m:r>
                          <m:rPr>
                            <m:nor/>
                          </m:rPr>
                          <a:rPr lang="en-US" altLang="zh-CN" sz="2400" b="0" i="1" dirty="0">
                            <a:solidFill>
                              <a:srgbClr val="CC3300"/>
                            </a:solidFill>
                            <a:ea typeface="仿宋_GB2312" panose="02010609030101010101" pitchFamily="49" charset="-122"/>
                          </a:rPr>
                          <m:t>F</m:t>
                        </m:r>
                      </m:e>
                    </m:acc>
                  </m:oMath>
                </a14:m>
                <a:r>
                  <a:rPr lang="en-US" altLang="zh-CN" sz="2400" dirty="0">
                    <a:solidFill>
                      <a:srgbClr val="CC3300"/>
                    </a:solidFill>
                    <a:ea typeface="仿宋_GB2312" panose="02010609030101010101" pitchFamily="49" charset="-122"/>
                  </a:rPr>
                  <a:t>=0</a:t>
                </a:r>
                <a:r>
                  <a:rPr lang="zh-CN" altLang="en-US" sz="2400" dirty="0">
                    <a:solidFill>
                      <a:srgbClr val="CC3300"/>
                    </a:solidFill>
                    <a:ea typeface="仿宋_GB2312" panose="02010609030101010101" pitchFamily="49" charset="-122"/>
                  </a:rPr>
                  <a:t>，则</a:t>
                </a:r>
                <a14:m>
                  <m:oMath xmlns:m="http://schemas.openxmlformats.org/officeDocument/2006/math">
                    <m:acc>
                      <m:accPr>
                        <m:chr m:val="̇"/>
                        <m:ctrlPr>
                          <a:rPr lang="en-US" altLang="zh-CN" sz="2400" b="0" i="1">
                            <a:solidFill>
                              <a:srgbClr val="CC3300"/>
                            </a:solidFill>
                            <a:latin typeface="Cambria Math" panose="02040503050406030204" pitchFamily="18" charset="0"/>
                            <a:ea typeface="仿宋_GB2312" panose="02010609030101010101" pitchFamily="49" charset="-122"/>
                          </a:rPr>
                        </m:ctrlPr>
                      </m:accPr>
                      <m:e>
                        <m:r>
                          <m:rPr>
                            <m:nor/>
                          </m:rPr>
                          <a:rPr lang="en-US" altLang="zh-CN" sz="2400" b="0" i="1" dirty="0">
                            <a:solidFill>
                              <a:srgbClr val="CC3300"/>
                            </a:solidFill>
                            <a:ea typeface="仿宋_GB2312" panose="02010609030101010101" pitchFamily="49" charset="-122"/>
                          </a:rPr>
                          <m:t>A</m:t>
                        </m:r>
                      </m:e>
                    </m:acc>
                    <m:r>
                      <a:rPr lang="en-US" altLang="zh-CN" sz="2400" b="0" i="1" baseline="-25000" dirty="0">
                        <a:solidFill>
                          <a:srgbClr val="CC3300"/>
                        </a:solidFill>
                        <a:latin typeface="Cambria Math" panose="02040503050406030204" pitchFamily="18" charset="0"/>
                        <a:ea typeface="仿宋_GB2312" panose="02010609030101010101" pitchFamily="49" charset="-122"/>
                      </a:rPr>
                      <m:t>0</m:t>
                    </m:r>
                    <m:r>
                      <m:rPr>
                        <m:nor/>
                      </m:rPr>
                      <a:rPr lang="en-US" altLang="zh-CN" sz="2400" b="0" dirty="0">
                        <a:solidFill>
                          <a:srgbClr val="CC3300"/>
                        </a:solidFill>
                        <a:ea typeface="仿宋_GB2312" panose="02010609030101010101" pitchFamily="49" charset="-122"/>
                      </a:rPr>
                      <m:t> </m:t>
                    </m:r>
                    <m:acc>
                      <m:accPr>
                        <m:chr m:val="̇"/>
                        <m:ctrlPr>
                          <a:rPr lang="en-US" altLang="zh-CN" sz="2400" b="0" i="1">
                            <a:solidFill>
                              <a:srgbClr val="CC3300"/>
                            </a:solidFill>
                            <a:latin typeface="Cambria Math" panose="02040503050406030204" pitchFamily="18" charset="0"/>
                            <a:ea typeface="仿宋_GB2312" panose="02010609030101010101" pitchFamily="49" charset="-122"/>
                          </a:rPr>
                        </m:ctrlPr>
                      </m:accPr>
                      <m:e>
                        <m:r>
                          <m:rPr>
                            <m:nor/>
                          </m:rPr>
                          <a:rPr lang="en-US" altLang="zh-CN" sz="2400" b="0" i="1" dirty="0">
                            <a:solidFill>
                              <a:srgbClr val="CC3300"/>
                            </a:solidFill>
                            <a:ea typeface="仿宋_GB2312" panose="02010609030101010101" pitchFamily="49" charset="-122"/>
                          </a:rPr>
                          <m:t>F</m:t>
                        </m:r>
                      </m:e>
                    </m:acc>
                  </m:oMath>
                </a14:m>
                <a:r>
                  <a:rPr lang="en-US" altLang="zh-CN" sz="2400" dirty="0">
                    <a:solidFill>
                      <a:srgbClr val="CC3300"/>
                    </a:solidFill>
                    <a:ea typeface="仿宋_GB2312" panose="02010609030101010101" pitchFamily="49" charset="-122"/>
                  </a:rPr>
                  <a:t>=1,   </a:t>
                </a:r>
                <a14:m>
                  <m:oMath xmlns:m="http://schemas.openxmlformats.org/officeDocument/2006/math">
                    <m:acc>
                      <m:accPr>
                        <m:chr m:val="̇"/>
                        <m:ctrlPr>
                          <a:rPr lang="en-US" altLang="zh-CN" sz="2400" b="0" i="1">
                            <a:solidFill>
                              <a:srgbClr val="CC3300"/>
                            </a:solidFill>
                            <a:latin typeface="Cambria Math" panose="02040503050406030204" pitchFamily="18" charset="0"/>
                            <a:ea typeface="仿宋_GB2312" panose="02010609030101010101" pitchFamily="49" charset="-122"/>
                          </a:rPr>
                        </m:ctrlPr>
                      </m:accPr>
                      <m:e>
                        <m:r>
                          <m:rPr>
                            <m:nor/>
                          </m:rPr>
                          <a:rPr lang="en-US" altLang="zh-CN" sz="2400" b="0" i="1" dirty="0">
                            <a:solidFill>
                              <a:srgbClr val="CC3300"/>
                            </a:solidFill>
                            <a:ea typeface="仿宋_GB2312" panose="02010609030101010101" pitchFamily="49" charset="-122"/>
                          </a:rPr>
                          <m:t>A</m:t>
                        </m:r>
                      </m:e>
                    </m:acc>
                    <m:r>
                      <m:rPr>
                        <m:sty m:val="p"/>
                      </m:rPr>
                      <a:rPr lang="en-US" altLang="zh-CN" sz="2400" b="0" i="1" baseline="-25000" dirty="0">
                        <a:solidFill>
                          <a:srgbClr val="CC3300"/>
                        </a:solidFill>
                        <a:latin typeface="Cambria Math" panose="02040503050406030204" pitchFamily="18" charset="0"/>
                        <a:ea typeface="仿宋_GB2312" panose="02010609030101010101" pitchFamily="49" charset="-122"/>
                      </a:rPr>
                      <m:t>f</m:t>
                    </m:r>
                    <m:r>
                      <a:rPr lang="en-US" altLang="zh-CN" sz="2400" b="0" i="1" baseline="-25000" dirty="0">
                        <a:solidFill>
                          <a:srgbClr val="CC3300"/>
                        </a:solidFill>
                        <a:latin typeface="Cambria Math" panose="02040503050406030204" pitchFamily="18" charset="0"/>
                        <a:ea typeface="仿宋_GB2312" panose="02010609030101010101" pitchFamily="49" charset="-122"/>
                      </a:rPr>
                      <m:t> </m:t>
                    </m:r>
                  </m:oMath>
                </a14:m>
                <a:r>
                  <a:rPr lang="en-US" altLang="zh-CN" sz="2400" dirty="0">
                    <a:solidFill>
                      <a:srgbClr val="CC3300"/>
                    </a:solidFill>
                    <a:ea typeface="仿宋_GB2312" panose="02010609030101010101" pitchFamily="49" charset="-122"/>
                  </a:rPr>
                  <a:t>=</a:t>
                </a:r>
                <a:r>
                  <a:rPr lang="en-US" altLang="zh-CN" sz="2400" dirty="0">
                    <a:solidFill>
                      <a:srgbClr val="CC3300"/>
                    </a:solidFill>
                    <a:ea typeface="仿宋_GB2312" panose="02010609030101010101" pitchFamily="49" charset="-122"/>
                    <a:sym typeface="Symbol" panose="05050102010706020507" pitchFamily="18" charset="2"/>
                  </a:rPr>
                  <a:t></a:t>
                </a:r>
                <a:endParaRPr lang="zh-CN" altLang="en-US" sz="2400" dirty="0">
                  <a:solidFill>
                    <a:srgbClr val="CC3300"/>
                  </a:solidFill>
                  <a:ea typeface="仿宋_GB2312" panose="02010609030101010101" pitchFamily="49" charset="-122"/>
                </a:endParaRPr>
              </a:p>
            </p:txBody>
          </p:sp>
        </mc:Choice>
        <mc:Fallback xmlns="">
          <p:sp>
            <p:nvSpPr>
              <p:cNvPr id="7173" name="Text Box 5">
                <a:extLst>
                  <a:ext uri="{FF2B5EF4-FFF2-40B4-BE49-F238E27FC236}">
                    <a16:creationId xmlns:a16="http://schemas.microsoft.com/office/drawing/2014/main" id="{B3F4B140-848F-4C89-8DDD-7A7DD69F8F12}"/>
                  </a:ext>
                </a:extLst>
              </p:cNvPr>
              <p:cNvSpPr txBox="1">
                <a:spLocks noRot="1" noChangeAspect="1" noMove="1" noResize="1" noEditPoints="1" noAdjustHandles="1" noChangeArrowheads="1" noChangeShapeType="1" noTextEdit="1"/>
              </p:cNvSpPr>
              <p:nvPr/>
            </p:nvSpPr>
            <p:spPr bwMode="auto">
              <a:xfrm>
                <a:off x="690563" y="1579563"/>
                <a:ext cx="7841877" cy="476541"/>
              </a:xfrm>
              <a:prstGeom prst="rect">
                <a:avLst/>
              </a:prstGeom>
              <a:blipFill>
                <a:blip r:embed="rId3"/>
                <a:stretch>
                  <a:fillRect l="-1166" t="-11538" b="-294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88" name="Text Box 6">
                <a:extLst>
                  <a:ext uri="{FF2B5EF4-FFF2-40B4-BE49-F238E27FC236}">
                    <a16:creationId xmlns:a16="http://schemas.microsoft.com/office/drawing/2014/main" id="{9BE84636-AE47-4E23-BCB9-07AD590D361B}"/>
                  </a:ext>
                </a:extLst>
              </p:cNvPr>
              <p:cNvSpPr txBox="1">
                <a:spLocks noChangeArrowheads="1"/>
              </p:cNvSpPr>
              <p:nvPr/>
            </p:nvSpPr>
            <p:spPr bwMode="auto">
              <a:xfrm>
                <a:off x="628486" y="2071688"/>
                <a:ext cx="8167852" cy="8461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14:m>
                  <m:oMath xmlns:m="http://schemas.openxmlformats.org/officeDocument/2006/math">
                    <m:acc>
                      <m:accPr>
                        <m:chr m:val="̇"/>
                        <m:ctrlPr>
                          <a:rPr lang="en-US" altLang="zh-CN" sz="2400" b="0" i="1">
                            <a:solidFill>
                              <a:srgbClr val="CC3300"/>
                            </a:solidFill>
                            <a:latin typeface="Cambria Math" panose="02040503050406030204" pitchFamily="18" charset="0"/>
                            <a:ea typeface="仿宋_GB2312" panose="02010609030101010101" pitchFamily="49" charset="-122"/>
                          </a:rPr>
                        </m:ctrlPr>
                      </m:accPr>
                      <m:e>
                        <m:r>
                          <m:rPr>
                            <m:nor/>
                          </m:rPr>
                          <a:rPr lang="en-US" altLang="zh-CN" sz="2400" b="0" i="1" dirty="0">
                            <a:solidFill>
                              <a:srgbClr val="CC3300"/>
                            </a:solidFill>
                            <a:ea typeface="仿宋_GB2312" panose="02010609030101010101" pitchFamily="49" charset="-122"/>
                          </a:rPr>
                          <m:t>A</m:t>
                        </m:r>
                      </m:e>
                    </m:acc>
                    <m:r>
                      <m:rPr>
                        <m:sty m:val="p"/>
                      </m:rPr>
                      <a:rPr lang="en-US" altLang="zh-CN" sz="2400" b="0" i="1" baseline="-25000" dirty="0">
                        <a:solidFill>
                          <a:srgbClr val="CC3300"/>
                        </a:solidFill>
                        <a:latin typeface="Cambria Math" panose="02040503050406030204" pitchFamily="18" charset="0"/>
                        <a:ea typeface="仿宋_GB2312" panose="02010609030101010101" pitchFamily="49" charset="-122"/>
                      </a:rPr>
                      <m:t>f</m:t>
                    </m:r>
                    <m:r>
                      <a:rPr lang="en-US" altLang="zh-CN" sz="2400" b="0" i="1" baseline="-25000" dirty="0">
                        <a:solidFill>
                          <a:srgbClr val="CC3300"/>
                        </a:solidFill>
                        <a:latin typeface="Cambria Math" panose="02040503050406030204" pitchFamily="18" charset="0"/>
                        <a:ea typeface="仿宋_GB2312" panose="02010609030101010101" pitchFamily="49" charset="-122"/>
                      </a:rPr>
                      <m:t> </m:t>
                    </m:r>
                  </m:oMath>
                </a14:m>
                <a:r>
                  <a:rPr lang="en-US" altLang="zh-CN" sz="2400" dirty="0">
                    <a:solidFill>
                      <a:srgbClr val="CC3300"/>
                    </a:solidFill>
                    <a:ea typeface="仿宋_GB2312" panose="02010609030101010101" pitchFamily="49" charset="-122"/>
                  </a:rPr>
                  <a:t>=</a:t>
                </a:r>
                <a:r>
                  <a:rPr lang="en-US" altLang="zh-CN" sz="2400" dirty="0">
                    <a:solidFill>
                      <a:srgbClr val="CC3300"/>
                    </a:solidFill>
                    <a:ea typeface="仿宋_GB2312" panose="02010609030101010101" pitchFamily="49" charset="-122"/>
                    <a:sym typeface="Symbol" panose="05050102010706020507" pitchFamily="18" charset="2"/>
                  </a:rPr>
                  <a:t></a:t>
                </a:r>
                <a:r>
                  <a:rPr lang="zh-CN" altLang="en-US" sz="2400" dirty="0">
                    <a:solidFill>
                      <a:srgbClr val="000000"/>
                    </a:solidFill>
                    <a:ea typeface="仿宋_GB2312" panose="02010609030101010101" pitchFamily="49" charset="-122"/>
                  </a:rPr>
                  <a:t>意味着，没有输入信号，仍有输出信号。</a:t>
                </a:r>
              </a:p>
              <a:p>
                <a:pPr eaLnBrk="1" hangingPunct="1">
                  <a:spcBef>
                    <a:spcPct val="0"/>
                  </a:spcBef>
                  <a:buFontTx/>
                  <a:buNone/>
                </a:pPr>
                <a:r>
                  <a:rPr lang="zh-CN" altLang="en-US" sz="2400" dirty="0">
                    <a:solidFill>
                      <a:srgbClr val="000000"/>
                    </a:solidFill>
                    <a:ea typeface="仿宋_GB2312" panose="02010609030101010101" pitchFamily="49" charset="-122"/>
                  </a:rPr>
                  <a:t>所以称</a:t>
                </a:r>
                <a:r>
                  <a:rPr lang="en-US" altLang="zh-CN" sz="2400" i="1" dirty="0">
                    <a:solidFill>
                      <a:srgbClr val="000000"/>
                    </a:solidFill>
                    <a:ea typeface="仿宋_GB2312" panose="02010609030101010101" pitchFamily="49" charset="-122"/>
                  </a:rPr>
                  <a:t>A</a:t>
                </a:r>
                <a:r>
                  <a:rPr lang="en-US" altLang="zh-CN" sz="2400" baseline="-25000" dirty="0">
                    <a:solidFill>
                      <a:srgbClr val="000000"/>
                    </a:solidFill>
                    <a:ea typeface="仿宋_GB2312" panose="02010609030101010101" pitchFamily="49" charset="-122"/>
                  </a:rPr>
                  <a:t>0</a:t>
                </a:r>
                <a:r>
                  <a:rPr lang="en-US" altLang="zh-CN" sz="2400" i="1" dirty="0">
                    <a:solidFill>
                      <a:srgbClr val="000000"/>
                    </a:solidFill>
                    <a:ea typeface="仿宋_GB2312" panose="02010609030101010101" pitchFamily="49" charset="-122"/>
                  </a:rPr>
                  <a:t>F</a:t>
                </a:r>
                <a:r>
                  <a:rPr lang="en-US" altLang="zh-CN" sz="2400" dirty="0">
                    <a:solidFill>
                      <a:srgbClr val="000000"/>
                    </a:solidFill>
                    <a:ea typeface="仿宋_GB2312" panose="02010609030101010101" pitchFamily="49" charset="-122"/>
                  </a:rPr>
                  <a:t>=1</a:t>
                </a:r>
                <a:r>
                  <a:rPr lang="zh-CN" altLang="en-US" sz="2400" dirty="0">
                    <a:solidFill>
                      <a:srgbClr val="000000"/>
                    </a:solidFill>
                    <a:ea typeface="仿宋_GB2312" panose="02010609030101010101" pitchFamily="49" charset="-122"/>
                  </a:rPr>
                  <a:t>为放大器</a:t>
                </a:r>
                <a:r>
                  <a:rPr lang="zh-CN" altLang="en-US" sz="2400" dirty="0">
                    <a:solidFill>
                      <a:srgbClr val="660066"/>
                    </a:solidFill>
                    <a:ea typeface="仿宋_GB2312" panose="02010609030101010101" pitchFamily="49" charset="-122"/>
                  </a:rPr>
                  <a:t>转变为振荡器</a:t>
                </a:r>
                <a:r>
                  <a:rPr lang="zh-CN" altLang="en-US" sz="2400" dirty="0">
                    <a:solidFill>
                      <a:srgbClr val="000000"/>
                    </a:solidFill>
                    <a:ea typeface="仿宋_GB2312" panose="02010609030101010101" pitchFamily="49" charset="-122"/>
                  </a:rPr>
                  <a:t>的条件（线性状态下）。</a:t>
                </a:r>
              </a:p>
            </p:txBody>
          </p:sp>
        </mc:Choice>
        <mc:Fallback xmlns="">
          <p:sp>
            <p:nvSpPr>
              <p:cNvPr id="7188" name="Text Box 6">
                <a:extLst>
                  <a:ext uri="{FF2B5EF4-FFF2-40B4-BE49-F238E27FC236}">
                    <a16:creationId xmlns:a16="http://schemas.microsoft.com/office/drawing/2014/main" id="{9BE84636-AE47-4E23-BCB9-07AD590D361B}"/>
                  </a:ext>
                </a:extLst>
              </p:cNvPr>
              <p:cNvSpPr txBox="1">
                <a:spLocks noRot="1" noChangeAspect="1" noMove="1" noResize="1" noEditPoints="1" noAdjustHandles="1" noChangeArrowheads="1" noChangeShapeType="1" noTextEdit="1"/>
              </p:cNvSpPr>
              <p:nvPr/>
            </p:nvSpPr>
            <p:spPr bwMode="auto">
              <a:xfrm>
                <a:off x="628486" y="2071688"/>
                <a:ext cx="8167852" cy="846138"/>
              </a:xfrm>
              <a:prstGeom prst="rect">
                <a:avLst/>
              </a:prstGeom>
              <a:blipFill>
                <a:blip r:embed="rId4"/>
                <a:stretch>
                  <a:fillRect l="-1119" t="-6475" r="-3657" b="-158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175" name="Text Box 8">
            <a:extLst>
              <a:ext uri="{FF2B5EF4-FFF2-40B4-BE49-F238E27FC236}">
                <a16:creationId xmlns:a16="http://schemas.microsoft.com/office/drawing/2014/main" id="{CB020E26-475B-4F06-8108-AD26FEC6A8BA}"/>
              </a:ext>
            </a:extLst>
          </p:cNvPr>
          <p:cNvSpPr txBox="1">
            <a:spLocks noChangeArrowheads="1"/>
          </p:cNvSpPr>
          <p:nvPr/>
        </p:nvSpPr>
        <p:spPr bwMode="auto">
          <a:xfrm>
            <a:off x="71438" y="3028950"/>
            <a:ext cx="89296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则起振条件：在起振时，欲增加电压幅度，要求反馈电压的幅度大于上次激励电压的幅度，且二者的相位相同。</a:t>
            </a:r>
          </a:p>
        </p:txBody>
      </p:sp>
      <p:sp>
        <p:nvSpPr>
          <p:cNvPr id="7176" name="Text Box 9">
            <a:extLst>
              <a:ext uri="{FF2B5EF4-FFF2-40B4-BE49-F238E27FC236}">
                <a16:creationId xmlns:a16="http://schemas.microsoft.com/office/drawing/2014/main" id="{206C40DF-71CF-4EA1-9698-D82003D477BB}"/>
              </a:ext>
            </a:extLst>
          </p:cNvPr>
          <p:cNvSpPr txBox="1">
            <a:spLocks noChangeArrowheads="1"/>
          </p:cNvSpPr>
          <p:nvPr/>
        </p:nvSpPr>
        <p:spPr bwMode="auto">
          <a:xfrm>
            <a:off x="1439863" y="4132263"/>
            <a:ext cx="865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即：</a:t>
            </a:r>
          </a:p>
        </p:txBody>
      </p:sp>
      <p:graphicFrame>
        <p:nvGraphicFramePr>
          <p:cNvPr id="7177" name="Object 10">
            <a:extLst>
              <a:ext uri="{FF2B5EF4-FFF2-40B4-BE49-F238E27FC236}">
                <a16:creationId xmlns:a16="http://schemas.microsoft.com/office/drawing/2014/main" id="{A57A99E6-4A7D-4B98-9573-6E18A2663CA7}"/>
              </a:ext>
            </a:extLst>
          </p:cNvPr>
          <p:cNvGraphicFramePr>
            <a:graphicFrameLocks noChangeAspect="1"/>
          </p:cNvGraphicFramePr>
          <p:nvPr/>
        </p:nvGraphicFramePr>
        <p:xfrm>
          <a:off x="2228850" y="4013200"/>
          <a:ext cx="1120775" cy="876300"/>
        </p:xfrm>
        <a:graphic>
          <a:graphicData uri="http://schemas.openxmlformats.org/presentationml/2006/ole">
            <mc:AlternateContent xmlns:mc="http://schemas.openxmlformats.org/markup-compatibility/2006">
              <mc:Choice xmlns:v="urn:schemas-microsoft-com:vml" Requires="v">
                <p:oleObj spid="_x0000_s7751" name="公式" r:id="rId5" imgW="434177" imgH="396345" progId="Equation.3">
                  <p:embed/>
                </p:oleObj>
              </mc:Choice>
              <mc:Fallback>
                <p:oleObj name="公式" r:id="rId5" imgW="434177" imgH="396345"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8850" y="4013200"/>
                        <a:ext cx="1120775" cy="876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8" name="Text Box 12">
            <a:extLst>
              <a:ext uri="{FF2B5EF4-FFF2-40B4-BE49-F238E27FC236}">
                <a16:creationId xmlns:a16="http://schemas.microsoft.com/office/drawing/2014/main" id="{BFECF26B-F1E4-43CB-BCD6-4FFC91D824C1}"/>
              </a:ext>
            </a:extLst>
          </p:cNvPr>
          <p:cNvSpPr txBox="1">
            <a:spLocks noChangeArrowheads="1"/>
          </p:cNvSpPr>
          <p:nvPr/>
        </p:nvSpPr>
        <p:spPr bwMode="auto">
          <a:xfrm>
            <a:off x="1439863" y="5205413"/>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得：</a:t>
            </a:r>
          </a:p>
        </p:txBody>
      </p:sp>
      <p:sp>
        <p:nvSpPr>
          <p:cNvPr id="7179" name="Text Box 13">
            <a:extLst>
              <a:ext uri="{FF2B5EF4-FFF2-40B4-BE49-F238E27FC236}">
                <a16:creationId xmlns:a16="http://schemas.microsoft.com/office/drawing/2014/main" id="{26876C29-8F11-403D-BB34-B7BEF761157A}"/>
              </a:ext>
            </a:extLst>
          </p:cNvPr>
          <p:cNvSpPr txBox="1">
            <a:spLocks noChangeArrowheads="1"/>
          </p:cNvSpPr>
          <p:nvPr/>
        </p:nvSpPr>
        <p:spPr bwMode="auto">
          <a:xfrm>
            <a:off x="1728788" y="6183313"/>
            <a:ext cx="5146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dirty="0">
                <a:solidFill>
                  <a:srgbClr val="0000FF"/>
                </a:solidFill>
                <a:ea typeface="仿宋_GB2312" panose="02010609030101010101" pitchFamily="49" charset="-122"/>
              </a:rPr>
              <a:t>式</a:t>
            </a:r>
            <a:r>
              <a:rPr lang="en-US" altLang="zh-CN" sz="2400" kern="0" dirty="0">
                <a:solidFill>
                  <a:srgbClr val="0000FF"/>
                </a:solidFill>
                <a:ea typeface="仿宋_GB2312" panose="02010609030101010101" pitchFamily="49" charset="-122"/>
              </a:rPr>
              <a:t>(5-2)</a:t>
            </a:r>
            <a:r>
              <a:rPr lang="zh-CN" altLang="en-US" sz="2400" dirty="0">
                <a:solidFill>
                  <a:srgbClr val="0000FF"/>
                </a:solidFill>
                <a:ea typeface="仿宋_GB2312" panose="02010609030101010101" pitchFamily="49" charset="-122"/>
              </a:rPr>
              <a:t>是振荡器的起振条件。</a:t>
            </a:r>
          </a:p>
        </p:txBody>
      </p:sp>
      <p:graphicFrame>
        <p:nvGraphicFramePr>
          <p:cNvPr id="7180" name="Object 14">
            <a:extLst>
              <a:ext uri="{FF2B5EF4-FFF2-40B4-BE49-F238E27FC236}">
                <a16:creationId xmlns:a16="http://schemas.microsoft.com/office/drawing/2014/main" id="{6540316A-3DD5-4B35-829D-BA7E00B1D2A8}"/>
              </a:ext>
            </a:extLst>
          </p:cNvPr>
          <p:cNvGraphicFramePr>
            <a:graphicFrameLocks noChangeAspect="1"/>
          </p:cNvGraphicFramePr>
          <p:nvPr/>
        </p:nvGraphicFramePr>
        <p:xfrm>
          <a:off x="2286000" y="5068888"/>
          <a:ext cx="2286000" cy="969962"/>
        </p:xfrm>
        <a:graphic>
          <a:graphicData uri="http://schemas.openxmlformats.org/presentationml/2006/ole">
            <mc:AlternateContent xmlns:mc="http://schemas.openxmlformats.org/markup-compatibility/2006">
              <mc:Choice xmlns:v="urn:schemas-microsoft-com:vml" Requires="v">
                <p:oleObj spid="_x0000_s7752" name="公式" r:id="rId7" imgW="1105092" imgH="472493" progId="Equation.3">
                  <p:embed/>
                </p:oleObj>
              </mc:Choice>
              <mc:Fallback>
                <p:oleObj name="公式" r:id="rId7" imgW="1105092" imgH="472493"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5068888"/>
                        <a:ext cx="2286000" cy="969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1" name="Text Box 15">
            <a:extLst>
              <a:ext uri="{FF2B5EF4-FFF2-40B4-BE49-F238E27FC236}">
                <a16:creationId xmlns:a16="http://schemas.microsoft.com/office/drawing/2014/main" id="{8F98FF13-440D-439D-B128-958CF791467F}"/>
              </a:ext>
            </a:extLst>
          </p:cNvPr>
          <p:cNvSpPr txBox="1">
            <a:spLocks noChangeArrowheads="1"/>
          </p:cNvSpPr>
          <p:nvPr/>
        </p:nvSpPr>
        <p:spPr bwMode="auto">
          <a:xfrm>
            <a:off x="4751388" y="5049838"/>
            <a:ext cx="187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ea typeface="仿宋_GB2312" panose="02010609030101010101" pitchFamily="49" charset="-122"/>
              </a:rPr>
              <a:t>开环增益</a:t>
            </a:r>
            <a:r>
              <a:rPr lang="en-US" altLang="zh-CN" sz="2400">
                <a:solidFill>
                  <a:srgbClr val="660066"/>
                </a:solidFill>
                <a:ea typeface="仿宋_GB2312" panose="02010609030101010101" pitchFamily="49" charset="-122"/>
              </a:rPr>
              <a:t>&gt;1</a:t>
            </a:r>
          </a:p>
        </p:txBody>
      </p:sp>
      <p:sp>
        <p:nvSpPr>
          <p:cNvPr id="7182" name="Text Box 16">
            <a:extLst>
              <a:ext uri="{FF2B5EF4-FFF2-40B4-BE49-F238E27FC236}">
                <a16:creationId xmlns:a16="http://schemas.microsoft.com/office/drawing/2014/main" id="{EBDBB91E-D023-4550-B429-8F19C4FFC20E}"/>
              </a:ext>
            </a:extLst>
          </p:cNvPr>
          <p:cNvSpPr txBox="1">
            <a:spLocks noChangeArrowheads="1"/>
          </p:cNvSpPr>
          <p:nvPr/>
        </p:nvSpPr>
        <p:spPr bwMode="auto">
          <a:xfrm>
            <a:off x="4752975" y="5600700"/>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ea typeface="仿宋_GB2312" panose="02010609030101010101" pitchFamily="49" charset="-122"/>
              </a:rPr>
              <a:t>相位相同</a:t>
            </a:r>
          </a:p>
        </p:txBody>
      </p:sp>
      <p:sp>
        <p:nvSpPr>
          <p:cNvPr id="20" name="Rectangle 2">
            <a:extLst>
              <a:ext uri="{FF2B5EF4-FFF2-40B4-BE49-F238E27FC236}">
                <a16:creationId xmlns:a16="http://schemas.microsoft.com/office/drawing/2014/main" id="{5D705BD3-F3A2-422B-AAA9-408EAC33E92A}"/>
              </a:ext>
            </a:extLst>
          </p:cNvPr>
          <p:cNvSpPr txBox="1">
            <a:spLocks noChangeArrowheads="1"/>
          </p:cNvSpPr>
          <p:nvPr/>
        </p:nvSpPr>
        <p:spPr bwMode="auto">
          <a:xfrm>
            <a:off x="7281863" y="865188"/>
            <a:ext cx="13731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3200" kern="0" dirty="0">
                <a:solidFill>
                  <a:srgbClr val="0000FF"/>
                </a:solidFill>
                <a:ea typeface="仿宋_GB2312" panose="02010609030101010101" pitchFamily="49" charset="-122"/>
              </a:rPr>
              <a:t>(5-1)</a:t>
            </a:r>
            <a:endParaRPr lang="zh-CN" altLang="en-US" sz="3200" kern="0" dirty="0">
              <a:solidFill>
                <a:srgbClr val="0000FF"/>
              </a:solidFill>
              <a:ea typeface="仿宋_GB2312" panose="02010609030101010101" pitchFamily="49" charset="-122"/>
            </a:endParaRPr>
          </a:p>
        </p:txBody>
      </p:sp>
      <p:graphicFrame>
        <p:nvGraphicFramePr>
          <p:cNvPr id="7185" name="Object 10">
            <a:extLst>
              <a:ext uri="{FF2B5EF4-FFF2-40B4-BE49-F238E27FC236}">
                <a16:creationId xmlns:a16="http://schemas.microsoft.com/office/drawing/2014/main" id="{C244C2D6-27F7-4EBA-A387-8191164AA7BC}"/>
              </a:ext>
            </a:extLst>
          </p:cNvPr>
          <p:cNvGraphicFramePr>
            <a:graphicFrameLocks noChangeAspect="1"/>
          </p:cNvGraphicFramePr>
          <p:nvPr/>
        </p:nvGraphicFramePr>
        <p:xfrm>
          <a:off x="4230688" y="4048125"/>
          <a:ext cx="3365500" cy="876300"/>
        </p:xfrm>
        <a:graphic>
          <a:graphicData uri="http://schemas.openxmlformats.org/presentationml/2006/ole">
            <mc:AlternateContent xmlns:mc="http://schemas.openxmlformats.org/markup-compatibility/2006">
              <mc:Choice xmlns:v="urn:schemas-microsoft-com:vml" Requires="v">
                <p:oleObj spid="_x0000_s7753" name="公式" r:id="rId9" imgW="1569572" imgH="403913" progId="Equation.3">
                  <p:embed/>
                </p:oleObj>
              </mc:Choice>
              <mc:Fallback>
                <p:oleObj name="公式" r:id="rId9" imgW="1569572" imgH="403913"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0688" y="4048125"/>
                        <a:ext cx="3365500" cy="876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6" name="箭头: 燕尾形 1">
            <a:extLst>
              <a:ext uri="{FF2B5EF4-FFF2-40B4-BE49-F238E27FC236}">
                <a16:creationId xmlns:a16="http://schemas.microsoft.com/office/drawing/2014/main" id="{AD4FD0CD-F10D-451C-A5DA-641AB5E6B817}"/>
              </a:ext>
            </a:extLst>
          </p:cNvPr>
          <p:cNvSpPr>
            <a:spLocks noChangeArrowheads="1"/>
          </p:cNvSpPr>
          <p:nvPr/>
        </p:nvSpPr>
        <p:spPr bwMode="auto">
          <a:xfrm>
            <a:off x="3492500" y="4360863"/>
            <a:ext cx="503238" cy="333375"/>
          </a:xfrm>
          <a:prstGeom prst="notchedRightArrow">
            <a:avLst>
              <a:gd name="adj1" fmla="val 50000"/>
              <a:gd name="adj2" fmla="val 49919"/>
            </a:avLst>
          </a:prstGeom>
          <a:solidFill>
            <a:srgbClr val="0000FF"/>
          </a:solidFill>
          <a:ln>
            <a:noFill/>
          </a:ln>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宋体" panose="02010600030101010101" pitchFamily="2" charset="-122"/>
            </a:endParaRPr>
          </a:p>
        </p:txBody>
      </p:sp>
      <p:sp>
        <p:nvSpPr>
          <p:cNvPr id="21" name="Rectangle 2">
            <a:extLst>
              <a:ext uri="{FF2B5EF4-FFF2-40B4-BE49-F238E27FC236}">
                <a16:creationId xmlns:a16="http://schemas.microsoft.com/office/drawing/2014/main" id="{6E6AE042-690D-4DE3-8FCF-90BD8CC46F48}"/>
              </a:ext>
            </a:extLst>
          </p:cNvPr>
          <p:cNvSpPr txBox="1">
            <a:spLocks noChangeArrowheads="1"/>
          </p:cNvSpPr>
          <p:nvPr/>
        </p:nvSpPr>
        <p:spPr bwMode="auto">
          <a:xfrm>
            <a:off x="6804025" y="5370513"/>
            <a:ext cx="13731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3200" kern="0" dirty="0">
                <a:solidFill>
                  <a:srgbClr val="0000FF"/>
                </a:solidFill>
                <a:ea typeface="仿宋_GB2312" panose="02010609030101010101" pitchFamily="49" charset="-122"/>
              </a:rPr>
              <a:t>(5-2)</a:t>
            </a:r>
            <a:endParaRPr lang="zh-CN" altLang="en-US" sz="3200" kern="0" dirty="0">
              <a:solidFill>
                <a:srgbClr val="0000FF"/>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E7008FF-E093-4B96-9836-C90347699DD2}"/>
                  </a:ext>
                </a:extLst>
              </p:cNvPr>
              <p:cNvSpPr/>
              <p:nvPr/>
            </p:nvSpPr>
            <p:spPr>
              <a:xfrm>
                <a:off x="4893502" y="630401"/>
                <a:ext cx="1910523" cy="8758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A</m:t>
                          </m:r>
                        </m:e>
                      </m:acc>
                      <m:r>
                        <m:rPr>
                          <m:sty m:val="p"/>
                        </m:rPr>
                        <a:rPr lang="en-US" altLang="zh-CN" sz="2400" b="0" i="1" baseline="-25000" dirty="0">
                          <a:solidFill>
                            <a:srgbClr val="660066"/>
                          </a:solidFill>
                          <a:latin typeface="Cambria Math" panose="02040503050406030204" pitchFamily="18" charset="0"/>
                          <a:ea typeface="仿宋_GB2312" panose="02010609030101010101" pitchFamily="49" charset="-122"/>
                        </a:rPr>
                        <m:t>f</m:t>
                      </m:r>
                      <m:r>
                        <a:rPr lang="en-US" altLang="zh-CN" sz="2400" b="0" i="1" baseline="-25000" dirty="0">
                          <a:solidFill>
                            <a:srgbClr val="660066"/>
                          </a:solidFill>
                          <a:latin typeface="Cambria Math" panose="02040503050406030204" pitchFamily="18" charset="0"/>
                          <a:ea typeface="仿宋_GB2312" panose="02010609030101010101" pitchFamily="49" charset="-122"/>
                        </a:rPr>
                        <m:t> =</m:t>
                      </m:r>
                      <m:f>
                        <m:fPr>
                          <m:ctrlPr>
                            <a:rPr lang="en-US" altLang="zh-CN" sz="2400" b="0" i="1">
                              <a:solidFill>
                                <a:srgbClr val="660066"/>
                              </a:solidFill>
                              <a:latin typeface="Cambria Math" panose="02040503050406030204" pitchFamily="18" charset="0"/>
                              <a:ea typeface="仿宋_GB2312" panose="02010609030101010101" pitchFamily="49" charset="-122"/>
                            </a:rPr>
                          </m:ctrlPr>
                        </m:fPr>
                        <m:num>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A</m:t>
                              </m:r>
                            </m:e>
                          </m:acc>
                          <m:r>
                            <m:rPr>
                              <m:nor/>
                            </m:rPr>
                            <a:rPr lang="en-US" altLang="zh-CN" sz="2400" b="0" baseline="-25000" dirty="0">
                              <a:solidFill>
                                <a:srgbClr val="660066"/>
                              </a:solidFill>
                              <a:ea typeface="仿宋_GB2312" panose="02010609030101010101" pitchFamily="49" charset="-122"/>
                            </a:rPr>
                            <m:t>o</m:t>
                          </m:r>
                        </m:num>
                        <m:den>
                          <m:r>
                            <m:rPr>
                              <m:nor/>
                            </m:rPr>
                            <a:rPr lang="en-US" altLang="zh-CN" sz="2400" b="0" dirty="0"/>
                            <m:t>1</m:t>
                          </m:r>
                          <m:r>
                            <m:rPr>
                              <m:nor/>
                            </m:rPr>
                            <a:rPr lang="en-US" altLang="zh-CN" sz="2400" b="0" dirty="0">
                              <a:sym typeface="Symbol" panose="05050102010706020507" pitchFamily="18" charset="2"/>
                            </a:rPr>
                            <m:t></m:t>
                          </m:r>
                          <m:r>
                            <m:rPr>
                              <m:nor/>
                            </m:rPr>
                            <a:rPr lang="en-US" altLang="zh-CN" sz="2400" b="0" dirty="0">
                              <a:solidFill>
                                <a:srgbClr val="660066"/>
                              </a:solidFill>
                              <a:ea typeface="仿宋_GB2312" panose="02010609030101010101" pitchFamily="49" charset="-122"/>
                            </a:rPr>
                            <m:t> </m:t>
                          </m:r>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A</m:t>
                              </m:r>
                            </m:e>
                          </m:acc>
                          <m:r>
                            <m:rPr>
                              <m:nor/>
                            </m:rPr>
                            <a:rPr lang="en-US" altLang="zh-CN" sz="2400" b="0" baseline="-25000" dirty="0">
                              <a:solidFill>
                                <a:srgbClr val="660066"/>
                              </a:solidFill>
                              <a:ea typeface="仿宋_GB2312" panose="02010609030101010101" pitchFamily="49" charset="-122"/>
                            </a:rPr>
                            <m:t>o</m:t>
                          </m:r>
                          <m:r>
                            <m:rPr>
                              <m:nor/>
                            </m:rPr>
                            <a:rPr lang="en-US" altLang="zh-CN" sz="2400" b="0" dirty="0">
                              <a:solidFill>
                                <a:srgbClr val="660066"/>
                              </a:solidFill>
                              <a:ea typeface="仿宋_GB2312" panose="02010609030101010101" pitchFamily="49" charset="-122"/>
                            </a:rPr>
                            <m:t> </m:t>
                          </m:r>
                          <m:acc>
                            <m:accPr>
                              <m:chr m:val="̇"/>
                              <m:ctrlPr>
                                <a:rPr lang="en-US" altLang="zh-CN" sz="2400" b="0" i="1">
                                  <a:solidFill>
                                    <a:srgbClr val="660066"/>
                                  </a:solidFill>
                                  <a:latin typeface="Cambria Math" panose="02040503050406030204" pitchFamily="18" charset="0"/>
                                  <a:ea typeface="仿宋_GB2312" panose="02010609030101010101" pitchFamily="49" charset="-122"/>
                                </a:rPr>
                              </m:ctrlPr>
                            </m:accPr>
                            <m:e>
                              <m:r>
                                <m:rPr>
                                  <m:nor/>
                                </m:rPr>
                                <a:rPr lang="en-US" altLang="zh-CN" sz="2400" b="0" i="1" dirty="0">
                                  <a:solidFill>
                                    <a:srgbClr val="000000"/>
                                  </a:solidFill>
                                  <a:ea typeface="仿宋_GB2312" panose="02010609030101010101" pitchFamily="49" charset="-122"/>
                                </a:rPr>
                                <m:t>F</m:t>
                              </m:r>
                            </m:e>
                          </m:acc>
                        </m:den>
                      </m:f>
                    </m:oMath>
                  </m:oMathPara>
                </a14:m>
                <a:endParaRPr lang="zh-CN" altLang="en-US" sz="2400" b="0" dirty="0"/>
              </a:p>
            </p:txBody>
          </p:sp>
        </mc:Choice>
        <mc:Fallback xmlns="">
          <p:sp>
            <p:nvSpPr>
              <p:cNvPr id="22" name="矩形 21">
                <a:extLst>
                  <a:ext uri="{FF2B5EF4-FFF2-40B4-BE49-F238E27FC236}">
                    <a16:creationId xmlns:a16="http://schemas.microsoft.com/office/drawing/2014/main" id="{2E7008FF-E093-4B96-9836-C90347699DD2}"/>
                  </a:ext>
                </a:extLst>
              </p:cNvPr>
              <p:cNvSpPr>
                <a:spLocks noRot="1" noChangeAspect="1" noMove="1" noResize="1" noEditPoints="1" noAdjustHandles="1" noChangeArrowheads="1" noChangeShapeType="1" noTextEdit="1"/>
              </p:cNvSpPr>
              <p:nvPr/>
            </p:nvSpPr>
            <p:spPr>
              <a:xfrm>
                <a:off x="4893502" y="630401"/>
                <a:ext cx="1910523" cy="875881"/>
              </a:xfrm>
              <a:prstGeom prst="rect">
                <a:avLst/>
              </a:prstGeom>
              <a:blipFill>
                <a:blip r:embed="rId11"/>
                <a:stretch>
                  <a:fillRect b="-2083"/>
                </a:stretch>
              </a:blipFill>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51CF28B5-88B7-45DE-8083-00211C54D97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4.5.2 </a:t>
            </a:r>
            <a:r>
              <a:rPr lang="zh-CN" altLang="en-US" sz="2800" b="1" dirty="0">
                <a:solidFill>
                  <a:srgbClr val="0000FF"/>
                </a:solidFill>
                <a:ea typeface="仿宋_GB2312" panose="02010609030101010101" pitchFamily="49" charset="-122"/>
              </a:rPr>
              <a:t>稳频方法 </a:t>
            </a: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P129</a:t>
            </a:r>
            <a:r>
              <a:rPr lang="zh-CN" altLang="en-US" sz="2800" b="1" dirty="0">
                <a:solidFill>
                  <a:srgbClr val="0000FF"/>
                </a:solidFill>
                <a:ea typeface="仿宋_GB2312" panose="02010609030101010101" pitchFamily="49" charset="-122"/>
              </a:rPr>
              <a:t>  </a:t>
            </a:r>
            <a:r>
              <a:rPr lang="zh-CN" altLang="en-US" sz="2800" b="1" dirty="0">
                <a:solidFill>
                  <a:srgbClr val="FF0000"/>
                </a:solidFill>
                <a:ea typeface="仿宋_GB2312" panose="02010609030101010101" pitchFamily="49" charset="-122"/>
              </a:rPr>
              <a:t> </a:t>
            </a:r>
            <a:r>
              <a:rPr lang="en-US" altLang="zh-CN" sz="2800" b="1" dirty="0">
                <a:solidFill>
                  <a:srgbClr val="FF0000"/>
                </a:solidFill>
                <a:ea typeface="仿宋_GB2312" panose="02010609030101010101" pitchFamily="49" charset="-122"/>
              </a:rPr>
              <a:t>P123</a:t>
            </a:r>
            <a:r>
              <a:rPr lang="zh-CN" altLang="en-US" sz="2800" b="1" dirty="0">
                <a:solidFill>
                  <a:srgbClr val="FF0000"/>
                </a:solidFill>
                <a:ea typeface="仿宋_GB2312" panose="02010609030101010101" pitchFamily="49" charset="-122"/>
              </a:rPr>
              <a:t>    </a:t>
            </a:r>
            <a:r>
              <a:rPr lang="zh-CN" altLang="en-US" sz="2800" b="1" dirty="0">
                <a:solidFill>
                  <a:srgbClr val="0000FF"/>
                </a:solidFill>
                <a:ea typeface="仿宋_GB2312" panose="02010609030101010101" pitchFamily="49" charset="-122"/>
              </a:rPr>
              <a:t>  </a:t>
            </a:r>
            <a:r>
              <a:rPr lang="en-US" altLang="zh-CN" sz="2800" b="1" dirty="0">
                <a:solidFill>
                  <a:srgbClr val="0000FF"/>
                </a:solidFill>
                <a:ea typeface="仿宋_GB2312" panose="02010609030101010101" pitchFamily="49" charset="-122"/>
              </a:rPr>
              <a:t>P130 </a:t>
            </a:r>
            <a:endParaRPr lang="zh-CN" altLang="en-US" sz="2800" b="1" dirty="0">
              <a:solidFill>
                <a:srgbClr val="0000FF"/>
              </a:solidFill>
              <a:ea typeface="仿宋_GB2312" panose="02010609030101010101" pitchFamily="49" charset="-122"/>
            </a:endParaRPr>
          </a:p>
        </p:txBody>
      </p:sp>
      <p:sp>
        <p:nvSpPr>
          <p:cNvPr id="45059" name="Rectangle 3">
            <a:extLst>
              <a:ext uri="{FF2B5EF4-FFF2-40B4-BE49-F238E27FC236}">
                <a16:creationId xmlns:a16="http://schemas.microsoft.com/office/drawing/2014/main" id="{9FD584F2-11D8-4416-92CB-3671E7D8747C}"/>
              </a:ext>
            </a:extLst>
          </p:cNvPr>
          <p:cNvSpPr>
            <a:spLocks noChangeArrowheads="1"/>
          </p:cNvSpPr>
          <p:nvPr/>
        </p:nvSpPr>
        <p:spPr bwMode="auto">
          <a:xfrm>
            <a:off x="107950" y="620713"/>
            <a:ext cx="88566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88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zh-CN" altLang="en-US" sz="2400" dirty="0">
                <a:solidFill>
                  <a:srgbClr val="660066"/>
                </a:solidFill>
                <a:ea typeface="仿宋_GB2312" panose="02010609030101010101" pitchFamily="49" charset="-122"/>
              </a:rPr>
              <a:t>在影响回路参数的各种外界因素中，主要是环境温度的变化。</a:t>
            </a:r>
          </a:p>
          <a:p>
            <a:pPr>
              <a:buFont typeface="Wingdings" panose="05000000000000000000" pitchFamily="2" charset="2"/>
              <a:buNone/>
            </a:pPr>
            <a:r>
              <a:rPr lang="zh-CN" altLang="en-US" sz="2000" dirty="0">
                <a:solidFill>
                  <a:srgbClr val="660066"/>
                </a:solidFill>
                <a:ea typeface="仿宋_GB2312" panose="02010609030101010101" pitchFamily="49" charset="-122"/>
              </a:rPr>
              <a:t>定义温度系数为：温度变化</a:t>
            </a:r>
            <a:r>
              <a:rPr lang="en-US" altLang="zh-CN" sz="2000" dirty="0">
                <a:solidFill>
                  <a:srgbClr val="660066"/>
                </a:solidFill>
                <a:ea typeface="仿宋_GB2312" panose="02010609030101010101" pitchFamily="49" charset="-122"/>
              </a:rPr>
              <a:t>1℃</a:t>
            </a:r>
            <a:r>
              <a:rPr lang="zh-CN" altLang="en-US" sz="2000" dirty="0">
                <a:solidFill>
                  <a:srgbClr val="660066"/>
                </a:solidFill>
                <a:ea typeface="仿宋_GB2312" panose="02010609030101010101" pitchFamily="49" charset="-122"/>
              </a:rPr>
              <a:t>时，</a:t>
            </a:r>
            <a:r>
              <a:rPr lang="en-US" altLang="zh-CN" sz="2000" i="1" dirty="0">
                <a:solidFill>
                  <a:srgbClr val="660066"/>
                </a:solidFill>
                <a:ea typeface="仿宋_GB2312" panose="02010609030101010101" pitchFamily="49" charset="-122"/>
              </a:rPr>
              <a:t>L</a:t>
            </a:r>
            <a:r>
              <a:rPr lang="zh-CN" altLang="en-US" sz="2000" dirty="0">
                <a:solidFill>
                  <a:srgbClr val="660066"/>
                </a:solidFill>
                <a:ea typeface="仿宋_GB2312" panose="02010609030101010101" pitchFamily="49" charset="-122"/>
              </a:rPr>
              <a:t>和</a:t>
            </a:r>
            <a:r>
              <a:rPr lang="en-US" altLang="zh-CN" sz="2000" i="1" dirty="0">
                <a:solidFill>
                  <a:srgbClr val="660066"/>
                </a:solidFill>
                <a:ea typeface="仿宋_GB2312" panose="02010609030101010101" pitchFamily="49" charset="-122"/>
              </a:rPr>
              <a:t>C</a:t>
            </a:r>
            <a:r>
              <a:rPr lang="zh-CN" altLang="en-US" sz="2000" dirty="0">
                <a:solidFill>
                  <a:srgbClr val="660066"/>
                </a:solidFill>
                <a:ea typeface="仿宋_GB2312" panose="02010609030101010101" pitchFamily="49" charset="-122"/>
              </a:rPr>
              <a:t>的相对变化值为温度系数</a:t>
            </a:r>
            <a:r>
              <a:rPr lang="zh-CN" altLang="en-US" sz="2000" i="1" dirty="0">
                <a:solidFill>
                  <a:srgbClr val="660066"/>
                </a:solidFill>
                <a:ea typeface="仿宋_GB2312" panose="02010609030101010101" pitchFamily="49" charset="-122"/>
                <a:sym typeface="Symbol" panose="05050102010706020507" pitchFamily="18" charset="2"/>
              </a:rPr>
              <a:t></a:t>
            </a:r>
            <a:r>
              <a:rPr lang="en-US" altLang="zh-CN" sz="2000" baseline="-25000" dirty="0">
                <a:solidFill>
                  <a:srgbClr val="660066"/>
                </a:solidFill>
                <a:ea typeface="仿宋_GB2312" panose="02010609030101010101" pitchFamily="49" charset="-122"/>
                <a:sym typeface="Symbol" panose="05050102010706020507" pitchFamily="18" charset="2"/>
              </a:rPr>
              <a:t>L</a:t>
            </a:r>
            <a:r>
              <a:rPr lang="zh-CN" altLang="en-US" sz="2000" dirty="0">
                <a:solidFill>
                  <a:srgbClr val="660066"/>
                </a:solidFill>
                <a:ea typeface="仿宋_GB2312" panose="02010609030101010101" pitchFamily="49" charset="-122"/>
              </a:rPr>
              <a:t>和</a:t>
            </a:r>
            <a:r>
              <a:rPr lang="en-US" altLang="zh-CN" sz="2000" i="1" dirty="0">
                <a:solidFill>
                  <a:srgbClr val="660066"/>
                </a:solidFill>
                <a:ea typeface="仿宋_GB2312" panose="02010609030101010101" pitchFamily="49" charset="-122"/>
                <a:sym typeface="Symbol" panose="05050102010706020507" pitchFamily="18" charset="2"/>
              </a:rPr>
              <a:t></a:t>
            </a:r>
            <a:r>
              <a:rPr lang="en-US" altLang="zh-CN" sz="2000" baseline="-25000" dirty="0">
                <a:solidFill>
                  <a:srgbClr val="660066"/>
                </a:solidFill>
                <a:ea typeface="仿宋_GB2312" panose="02010609030101010101" pitchFamily="49" charset="-122"/>
                <a:sym typeface="Symbol" panose="05050102010706020507" pitchFamily="18" charset="2"/>
              </a:rPr>
              <a:t>C</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a:t>
            </a:r>
            <a:endParaRPr lang="en-US" altLang="zh-CN" sz="2000" dirty="0">
              <a:solidFill>
                <a:srgbClr val="660066"/>
              </a:solidFill>
              <a:ea typeface="仿宋_GB2312" panose="02010609030101010101" pitchFamily="49" charset="-122"/>
            </a:endParaRPr>
          </a:p>
          <a:p>
            <a:pPr>
              <a:buFont typeface="Wingdings" panose="05000000000000000000" pitchFamily="2" charset="2"/>
              <a:buNone/>
            </a:pPr>
            <a:r>
              <a:rPr lang="zh-CN" altLang="en-US" sz="2000" dirty="0">
                <a:solidFill>
                  <a:srgbClr val="660066"/>
                </a:solidFill>
                <a:ea typeface="仿宋_GB2312" panose="02010609030101010101" pitchFamily="49" charset="-122"/>
              </a:rPr>
              <a:t>  则：</a:t>
            </a:r>
          </a:p>
        </p:txBody>
      </p:sp>
      <p:graphicFrame>
        <p:nvGraphicFramePr>
          <p:cNvPr id="45060" name="Object 6">
            <a:extLst>
              <a:ext uri="{FF2B5EF4-FFF2-40B4-BE49-F238E27FC236}">
                <a16:creationId xmlns:a16="http://schemas.microsoft.com/office/drawing/2014/main" id="{9A0E973F-C30C-4C0A-9FD6-0B1CAEF8402B}"/>
              </a:ext>
            </a:extLst>
          </p:cNvPr>
          <p:cNvGraphicFramePr>
            <a:graphicFrameLocks noChangeAspect="1"/>
          </p:cNvGraphicFramePr>
          <p:nvPr/>
        </p:nvGraphicFramePr>
        <p:xfrm>
          <a:off x="1763713" y="1627188"/>
          <a:ext cx="2246312" cy="801687"/>
        </p:xfrm>
        <a:graphic>
          <a:graphicData uri="http://schemas.openxmlformats.org/presentationml/2006/ole">
            <mc:AlternateContent xmlns:mc="http://schemas.openxmlformats.org/markup-compatibility/2006">
              <mc:Choice xmlns:v="urn:schemas-microsoft-com:vml" Requires="v">
                <p:oleObj spid="_x0000_s45422" name="公式" r:id="rId3" imgW="1127819" imgH="358035" progId="Equation.3">
                  <p:embed/>
                </p:oleObj>
              </mc:Choice>
              <mc:Fallback>
                <p:oleObj name="公式" r:id="rId3" imgW="1127819" imgH="35803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627188"/>
                        <a:ext cx="2246312" cy="8016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1" name="Object 9">
            <a:extLst>
              <a:ext uri="{FF2B5EF4-FFF2-40B4-BE49-F238E27FC236}">
                <a16:creationId xmlns:a16="http://schemas.microsoft.com/office/drawing/2014/main" id="{B78B11E7-11CD-4944-AC97-B33FC2B01481}"/>
              </a:ext>
            </a:extLst>
          </p:cNvPr>
          <p:cNvGraphicFramePr>
            <a:graphicFrameLocks noChangeAspect="1"/>
          </p:cNvGraphicFramePr>
          <p:nvPr/>
        </p:nvGraphicFramePr>
        <p:xfrm>
          <a:off x="4859338" y="2543175"/>
          <a:ext cx="1008062" cy="814388"/>
        </p:xfrm>
        <a:graphic>
          <a:graphicData uri="http://schemas.openxmlformats.org/presentationml/2006/ole">
            <mc:AlternateContent xmlns:mc="http://schemas.openxmlformats.org/markup-compatibility/2006">
              <mc:Choice xmlns:v="urn:schemas-microsoft-com:vml" Requires="v">
                <p:oleObj spid="_x0000_s45423" name="公式" r:id="rId5" imgW="457378" imgH="358035" progId="Equation.3">
                  <p:embed/>
                </p:oleObj>
              </mc:Choice>
              <mc:Fallback>
                <p:oleObj name="公式" r:id="rId5" imgW="457378" imgH="358035"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2543175"/>
                        <a:ext cx="1008062" cy="814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2" name="Rectangle 12">
            <a:extLst>
              <a:ext uri="{FF2B5EF4-FFF2-40B4-BE49-F238E27FC236}">
                <a16:creationId xmlns:a16="http://schemas.microsoft.com/office/drawing/2014/main" id="{53074AA0-4359-4B7F-BC9C-2FD4DB6FD725}"/>
              </a:ext>
            </a:extLst>
          </p:cNvPr>
          <p:cNvSpPr>
            <a:spLocks noChangeArrowheads="1"/>
          </p:cNvSpPr>
          <p:nvPr/>
        </p:nvSpPr>
        <p:spPr bwMode="auto">
          <a:xfrm>
            <a:off x="179388" y="2760663"/>
            <a:ext cx="56165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zh-CN" altLang="en-US" sz="2000">
                <a:solidFill>
                  <a:srgbClr val="660066"/>
                </a:solidFill>
                <a:ea typeface="仿宋_GB2312" panose="02010609030101010101" pitchFamily="49" charset="-122"/>
              </a:rPr>
              <a:t>如果</a:t>
            </a:r>
            <a:r>
              <a:rPr lang="zh-CN" altLang="en-US" sz="2000" i="1">
                <a:solidFill>
                  <a:srgbClr val="660066"/>
                </a:solidFill>
                <a:ea typeface="仿宋_GB2312" panose="02010609030101010101" pitchFamily="49" charset="-122"/>
                <a:sym typeface="Symbol" panose="05050102010706020507" pitchFamily="18" charset="2"/>
              </a:rPr>
              <a:t></a:t>
            </a:r>
            <a:r>
              <a:rPr lang="en-US" altLang="zh-CN" sz="2000" i="1" baseline="-25000">
                <a:solidFill>
                  <a:srgbClr val="660066"/>
                </a:solidFill>
                <a:ea typeface="仿宋_GB2312" panose="02010609030101010101" pitchFamily="49" charset="-122"/>
                <a:sym typeface="Symbol" panose="05050102010706020507" pitchFamily="18" charset="2"/>
              </a:rPr>
              <a:t>L</a:t>
            </a:r>
            <a:r>
              <a:rPr lang="zh-CN" altLang="en-US" sz="2000">
                <a:solidFill>
                  <a:srgbClr val="660066"/>
                </a:solidFill>
                <a:ea typeface="仿宋_GB2312" panose="02010609030101010101" pitchFamily="49" charset="-122"/>
              </a:rPr>
              <a:t>和</a:t>
            </a:r>
            <a:r>
              <a:rPr lang="en-US" altLang="zh-CN" sz="2000" i="1">
                <a:solidFill>
                  <a:srgbClr val="660066"/>
                </a:solidFill>
                <a:ea typeface="仿宋_GB2312" panose="02010609030101010101" pitchFamily="49" charset="-122"/>
                <a:sym typeface="Symbol" panose="05050102010706020507" pitchFamily="18" charset="2"/>
              </a:rPr>
              <a:t></a:t>
            </a:r>
            <a:r>
              <a:rPr lang="en-US" altLang="zh-CN" sz="2000" i="1" baseline="-25000">
                <a:solidFill>
                  <a:srgbClr val="660066"/>
                </a:solidFill>
                <a:ea typeface="仿宋_GB2312" panose="02010609030101010101" pitchFamily="49" charset="-122"/>
                <a:sym typeface="Symbol" panose="05050102010706020507" pitchFamily="18" charset="2"/>
              </a:rPr>
              <a:t>C</a:t>
            </a:r>
            <a:r>
              <a:rPr lang="zh-CN" altLang="en-US" sz="2000">
                <a:solidFill>
                  <a:srgbClr val="660066"/>
                </a:solidFill>
                <a:ea typeface="仿宋_GB2312" panose="02010609030101010101" pitchFamily="49" charset="-122"/>
              </a:rPr>
              <a:t>变化相反（符号相反），则</a:t>
            </a:r>
          </a:p>
        </p:txBody>
      </p:sp>
      <p:sp>
        <p:nvSpPr>
          <p:cNvPr id="45063" name="Rectangle 13">
            <a:extLst>
              <a:ext uri="{FF2B5EF4-FFF2-40B4-BE49-F238E27FC236}">
                <a16:creationId xmlns:a16="http://schemas.microsoft.com/office/drawing/2014/main" id="{12B697D8-B325-46D2-9735-73CB92961524}"/>
              </a:ext>
            </a:extLst>
          </p:cNvPr>
          <p:cNvSpPr>
            <a:spLocks noChangeArrowheads="1"/>
          </p:cNvSpPr>
          <p:nvPr/>
        </p:nvSpPr>
        <p:spPr bwMode="auto">
          <a:xfrm>
            <a:off x="107949" y="3393282"/>
            <a:ext cx="88566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zh-CN" altLang="en-US" sz="2000" dirty="0">
                <a:solidFill>
                  <a:srgbClr val="660066"/>
                </a:solidFill>
                <a:ea typeface="仿宋_GB2312" panose="02010609030101010101" pitchFamily="49" charset="-122"/>
              </a:rPr>
              <a:t>这就是广泛采用的</a:t>
            </a:r>
            <a:r>
              <a:rPr lang="zh-CN" altLang="en-US" sz="2800" dirty="0">
                <a:solidFill>
                  <a:srgbClr val="C00000"/>
                </a:solidFill>
                <a:ea typeface="仿宋_GB2312" panose="02010609030101010101" pitchFamily="49" charset="-122"/>
              </a:rPr>
              <a:t>温度补偿法</a:t>
            </a:r>
            <a:r>
              <a:rPr lang="zh-CN" altLang="en-US" sz="2000" dirty="0">
                <a:solidFill>
                  <a:srgbClr val="660066"/>
                </a:solidFill>
                <a:ea typeface="仿宋_GB2312" panose="02010609030101010101" pitchFamily="49" charset="-122"/>
              </a:rPr>
              <a:t>。通常</a:t>
            </a:r>
            <a:r>
              <a:rPr lang="zh-CN" altLang="en-US" sz="2000" i="1" dirty="0">
                <a:solidFill>
                  <a:srgbClr val="660066"/>
                </a:solidFill>
                <a:ea typeface="仿宋_GB2312" panose="02010609030101010101" pitchFamily="49" charset="-122"/>
                <a:sym typeface="Symbol" panose="05050102010706020507" pitchFamily="18" charset="2"/>
              </a:rPr>
              <a:t></a:t>
            </a:r>
            <a:r>
              <a:rPr lang="en-US" altLang="zh-CN" sz="2000" baseline="-25000" dirty="0">
                <a:solidFill>
                  <a:srgbClr val="660066"/>
                </a:solidFill>
                <a:ea typeface="仿宋_GB2312" panose="02010609030101010101" pitchFamily="49" charset="-122"/>
                <a:sym typeface="Symbol" panose="05050102010706020507" pitchFamily="18" charset="2"/>
              </a:rPr>
              <a:t>L</a:t>
            </a:r>
            <a:r>
              <a:rPr lang="zh-CN" altLang="en-US" sz="2000" dirty="0">
                <a:solidFill>
                  <a:srgbClr val="660066"/>
                </a:solidFill>
                <a:ea typeface="仿宋_GB2312" panose="02010609030101010101" pitchFamily="49" charset="-122"/>
              </a:rPr>
              <a:t>为正， </a:t>
            </a:r>
            <a:r>
              <a:rPr lang="en-US" altLang="zh-CN" sz="2000" i="1" dirty="0">
                <a:solidFill>
                  <a:srgbClr val="660066"/>
                </a:solidFill>
                <a:ea typeface="仿宋_GB2312" panose="02010609030101010101" pitchFamily="49" charset="-122"/>
                <a:sym typeface="Symbol" panose="05050102010706020507" pitchFamily="18" charset="2"/>
              </a:rPr>
              <a:t></a:t>
            </a:r>
            <a:r>
              <a:rPr lang="en-US" altLang="zh-CN" sz="2000" baseline="-25000" dirty="0">
                <a:solidFill>
                  <a:srgbClr val="660066"/>
                </a:solidFill>
                <a:ea typeface="仿宋_GB2312" panose="02010609030101010101" pitchFamily="49" charset="-122"/>
                <a:sym typeface="Symbol" panose="05050102010706020507" pitchFamily="18" charset="2"/>
              </a:rPr>
              <a:t>C</a:t>
            </a:r>
            <a:r>
              <a:rPr lang="zh-CN" altLang="en-US" sz="2000" dirty="0">
                <a:solidFill>
                  <a:srgbClr val="660066"/>
                </a:solidFill>
                <a:ea typeface="仿宋_GB2312" panose="02010609030101010101" pitchFamily="49" charset="-122"/>
              </a:rPr>
              <a:t>为负（陶瓷电容器）。</a:t>
            </a:r>
          </a:p>
        </p:txBody>
      </p:sp>
      <p:sp>
        <p:nvSpPr>
          <p:cNvPr id="45064" name="Rectangle 14">
            <a:extLst>
              <a:ext uri="{FF2B5EF4-FFF2-40B4-BE49-F238E27FC236}">
                <a16:creationId xmlns:a16="http://schemas.microsoft.com/office/drawing/2014/main" id="{9493738E-140F-450B-8263-ABDFE464869C}"/>
              </a:ext>
            </a:extLst>
          </p:cNvPr>
          <p:cNvSpPr>
            <a:spLocks noChangeArrowheads="1"/>
          </p:cNvSpPr>
          <p:nvPr/>
        </p:nvSpPr>
        <p:spPr bwMode="auto">
          <a:xfrm>
            <a:off x="107950" y="3925888"/>
            <a:ext cx="80279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zh-CN" altLang="en-US" sz="2000" dirty="0">
                <a:solidFill>
                  <a:srgbClr val="660066"/>
                </a:solidFill>
                <a:ea typeface="仿宋_GB2312" panose="02010609030101010101" pitchFamily="49" charset="-122"/>
              </a:rPr>
              <a:t>减小分布电容和引线电感。引线尽可能短，连接牢固。</a:t>
            </a:r>
          </a:p>
        </p:txBody>
      </p:sp>
      <p:sp>
        <p:nvSpPr>
          <p:cNvPr id="45065" name="Rectangle 16">
            <a:extLst>
              <a:ext uri="{FF2B5EF4-FFF2-40B4-BE49-F238E27FC236}">
                <a16:creationId xmlns:a16="http://schemas.microsoft.com/office/drawing/2014/main" id="{8D06009F-5A07-4378-BFD5-96C149FB1D1C}"/>
              </a:ext>
            </a:extLst>
          </p:cNvPr>
          <p:cNvSpPr>
            <a:spLocks noChangeArrowheads="1"/>
          </p:cNvSpPr>
          <p:nvPr/>
        </p:nvSpPr>
        <p:spPr bwMode="auto">
          <a:xfrm>
            <a:off x="113604" y="4467919"/>
            <a:ext cx="885666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 typeface="Wingdings" panose="05000000000000000000" pitchFamily="2" charset="2"/>
              <a:buNone/>
            </a:pPr>
            <a:r>
              <a:rPr lang="zh-CN" altLang="en-US" sz="2400" dirty="0">
                <a:solidFill>
                  <a:srgbClr val="660066"/>
                </a:solidFill>
                <a:ea typeface="仿宋_GB2312" panose="02010609030101010101" pitchFamily="49" charset="-122"/>
              </a:rPr>
              <a:t>减小不稳定电容在回路中所占比重，两种方法：</a:t>
            </a:r>
          </a:p>
          <a:p>
            <a:pPr>
              <a:lnSpc>
                <a:spcPct val="90000"/>
              </a:lnSpc>
              <a:buFont typeface="Wingdings" panose="05000000000000000000" pitchFamily="2" charset="2"/>
              <a:buNone/>
            </a:pPr>
            <a:r>
              <a:rPr lang="en-US" altLang="zh-CN" sz="2000" dirty="0">
                <a:solidFill>
                  <a:srgbClr val="660066"/>
                </a:solidFill>
                <a:ea typeface="仿宋_GB2312" panose="02010609030101010101" pitchFamily="49" charset="-122"/>
              </a:rPr>
              <a:t>A</a:t>
            </a:r>
            <a:r>
              <a:rPr lang="zh-CN" altLang="en-US" sz="2000" dirty="0">
                <a:solidFill>
                  <a:srgbClr val="660066"/>
                </a:solidFill>
                <a:ea typeface="仿宋_GB2312" panose="02010609030101010101" pitchFamily="49" charset="-122"/>
              </a:rPr>
              <a:t>）降低振荡频率，</a:t>
            </a:r>
            <a:r>
              <a:rPr lang="en-US" altLang="zh-CN" sz="2000" i="1" dirty="0">
                <a:solidFill>
                  <a:srgbClr val="660066"/>
                </a:solidFill>
                <a:ea typeface="仿宋_GB2312" panose="02010609030101010101" pitchFamily="49" charset="-122"/>
              </a:rPr>
              <a:t>C</a:t>
            </a:r>
            <a:r>
              <a:rPr lang="zh-CN" altLang="en-US" sz="2000" dirty="0">
                <a:solidFill>
                  <a:srgbClr val="660066"/>
                </a:solidFill>
                <a:ea typeface="仿宋_GB2312" panose="02010609030101010101" pitchFamily="49" charset="-122"/>
              </a:rPr>
              <a:t>可取大，降低其它电容的比例，所以在无线电设备中希望主振频率低，然后倍频，提高振荡器的频率稳定度；</a:t>
            </a:r>
          </a:p>
          <a:p>
            <a:pPr>
              <a:lnSpc>
                <a:spcPct val="90000"/>
              </a:lnSpc>
              <a:buFont typeface="Wingdings" panose="05000000000000000000" pitchFamily="2" charset="2"/>
              <a:buNone/>
            </a:pPr>
            <a:r>
              <a:rPr lang="en-US" altLang="zh-CN" sz="2000" dirty="0">
                <a:solidFill>
                  <a:srgbClr val="660066"/>
                </a:solidFill>
                <a:ea typeface="仿宋_GB2312" panose="02010609030101010101" pitchFamily="49" charset="-122"/>
              </a:rPr>
              <a:t>B</a:t>
            </a:r>
            <a:r>
              <a:rPr lang="zh-CN" altLang="en-US" sz="2000" dirty="0">
                <a:solidFill>
                  <a:srgbClr val="660066"/>
                </a:solidFill>
                <a:ea typeface="仿宋_GB2312" panose="02010609030101010101" pitchFamily="49" charset="-122"/>
              </a:rPr>
              <a:t>）满足起振条件下，减小回路和负载及有源器件之间的耦合，即部分接入法。例如：克拉拨电路、西勒电路。</a:t>
            </a:r>
          </a:p>
          <a:p>
            <a:pPr>
              <a:lnSpc>
                <a:spcPct val="90000"/>
              </a:lnSpc>
              <a:buFont typeface="Wingdings" panose="05000000000000000000" pitchFamily="2" charset="2"/>
              <a:buNone/>
            </a:pPr>
            <a:r>
              <a:rPr lang="zh-CN" altLang="en-US" sz="2000" dirty="0">
                <a:solidFill>
                  <a:srgbClr val="660066"/>
                </a:solidFill>
                <a:ea typeface="仿宋_GB2312" panose="02010609030101010101" pitchFamily="49" charset="-122"/>
              </a:rPr>
              <a:t>提高回路的有效</a:t>
            </a:r>
            <a:r>
              <a:rPr lang="en-US" altLang="zh-CN" sz="2000" i="1" dirty="0">
                <a:solidFill>
                  <a:srgbClr val="660066"/>
                </a:solidFill>
                <a:ea typeface="仿宋_GB2312" panose="02010609030101010101" pitchFamily="49" charset="-122"/>
              </a:rPr>
              <a:t>Q</a:t>
            </a:r>
            <a:r>
              <a:rPr lang="zh-CN" altLang="en-US" sz="2000" dirty="0">
                <a:solidFill>
                  <a:srgbClr val="660066"/>
                </a:solidFill>
                <a:ea typeface="仿宋_GB2312" panose="02010609030101010101" pitchFamily="49" charset="-122"/>
              </a:rPr>
              <a:t>值，采用先进工艺提高</a:t>
            </a:r>
            <a:r>
              <a:rPr lang="en-US" altLang="zh-CN" sz="2000" i="1" dirty="0">
                <a:solidFill>
                  <a:srgbClr val="660066"/>
                </a:solidFill>
                <a:ea typeface="仿宋_GB2312" panose="02010609030101010101" pitchFamily="49" charset="-122"/>
              </a:rPr>
              <a:t>Q</a:t>
            </a:r>
            <a:r>
              <a:rPr lang="zh-CN" altLang="en-US" sz="2000" dirty="0">
                <a:solidFill>
                  <a:srgbClr val="660066"/>
                </a:solidFill>
                <a:ea typeface="仿宋_GB2312" panose="02010609030101010101" pitchFamily="49" charset="-122"/>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8712751-106A-4068-974A-66AE3E3BCB28}"/>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4.5.2 </a:t>
            </a:r>
            <a:r>
              <a:rPr lang="zh-CN" altLang="en-US" sz="2800" b="1" dirty="0">
                <a:solidFill>
                  <a:srgbClr val="0000FF"/>
                </a:solidFill>
                <a:ea typeface="仿宋_GB2312" panose="02010609030101010101" pitchFamily="49" charset="-122"/>
              </a:rPr>
              <a:t>稳频方法 </a:t>
            </a: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P120</a:t>
            </a:r>
            <a:r>
              <a:rPr lang="zh-CN" altLang="en-US" sz="2800" b="1" dirty="0">
                <a:solidFill>
                  <a:srgbClr val="0000FF"/>
                </a:solidFill>
                <a:ea typeface="仿宋_GB2312" panose="02010609030101010101" pitchFamily="49" charset="-122"/>
              </a:rPr>
              <a:t>         </a:t>
            </a:r>
            <a:r>
              <a:rPr lang="en-US" altLang="zh-CN" sz="2800" b="1" dirty="0">
                <a:solidFill>
                  <a:srgbClr val="0000FF"/>
                </a:solidFill>
                <a:ea typeface="仿宋_GB2312" panose="02010609030101010101" pitchFamily="49" charset="-122"/>
              </a:rPr>
              <a:t>P123</a:t>
            </a:r>
            <a:r>
              <a:rPr lang="zh-CN" altLang="en-US" sz="2800" b="1" dirty="0">
                <a:solidFill>
                  <a:srgbClr val="0000FF"/>
                </a:solidFill>
                <a:ea typeface="仿宋_GB2312" panose="02010609030101010101" pitchFamily="49" charset="-122"/>
              </a:rPr>
              <a:t>      </a:t>
            </a:r>
            <a:r>
              <a:rPr lang="en-US" altLang="zh-CN" sz="2800" b="1" dirty="0">
                <a:solidFill>
                  <a:srgbClr val="0000FF"/>
                </a:solidFill>
                <a:ea typeface="仿宋_GB2312" panose="02010609030101010101" pitchFamily="49" charset="-122"/>
              </a:rPr>
              <a:t>P130 </a:t>
            </a:r>
            <a:endParaRPr lang="zh-CN" altLang="en-US" sz="2800" b="1" dirty="0">
              <a:solidFill>
                <a:srgbClr val="0000FF"/>
              </a:solidFill>
              <a:ea typeface="仿宋_GB2312" panose="02010609030101010101" pitchFamily="49" charset="-122"/>
            </a:endParaRPr>
          </a:p>
        </p:txBody>
      </p:sp>
      <p:sp>
        <p:nvSpPr>
          <p:cNvPr id="46083" name="Rectangle 8">
            <a:extLst>
              <a:ext uri="{FF2B5EF4-FFF2-40B4-BE49-F238E27FC236}">
                <a16:creationId xmlns:a16="http://schemas.microsoft.com/office/drawing/2014/main" id="{525ED24D-0071-4394-B63D-7A4C8ABD238B}"/>
              </a:ext>
            </a:extLst>
          </p:cNvPr>
          <p:cNvSpPr>
            <a:spLocks noChangeArrowheads="1"/>
          </p:cNvSpPr>
          <p:nvPr/>
        </p:nvSpPr>
        <p:spPr bwMode="auto">
          <a:xfrm>
            <a:off x="179388" y="836613"/>
            <a:ext cx="61928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400">
                <a:solidFill>
                  <a:srgbClr val="0000FF"/>
                </a:solidFill>
                <a:ea typeface="仿宋_GB2312" panose="02010609030101010101" pitchFamily="49" charset="-122"/>
              </a:rPr>
              <a:t>②减小</a:t>
            </a:r>
            <a:r>
              <a:rPr lang="zh-CN" altLang="en-US" sz="2400" i="1">
                <a:solidFill>
                  <a:srgbClr val="0000FF"/>
                </a:solidFill>
                <a:ea typeface="仿宋_GB2312" panose="02010609030101010101" pitchFamily="49" charset="-122"/>
                <a:sym typeface="Symbol" panose="05050102010706020507" pitchFamily="18" charset="2"/>
              </a:rPr>
              <a:t></a:t>
            </a:r>
            <a:r>
              <a:rPr lang="en-US" altLang="zh-CN" sz="2400" baseline="-25000">
                <a:solidFill>
                  <a:srgbClr val="0000FF"/>
                </a:solidFill>
                <a:ea typeface="仿宋_GB2312" panose="02010609030101010101" pitchFamily="49" charset="-122"/>
                <a:sym typeface="Symbol" panose="05050102010706020507" pitchFamily="18" charset="2"/>
              </a:rPr>
              <a:t>Y</a:t>
            </a:r>
            <a:r>
              <a:rPr lang="zh-CN" altLang="en-US" sz="2400">
                <a:solidFill>
                  <a:srgbClr val="0000FF"/>
                </a:solidFill>
                <a:ea typeface="仿宋_GB2312" panose="02010609030101010101" pitchFamily="49" charset="-122"/>
              </a:rPr>
              <a:t>及其变化（</a:t>
            </a:r>
            <a:r>
              <a:rPr lang="en-US" altLang="zh-CN" sz="2400">
                <a:solidFill>
                  <a:srgbClr val="0000FF"/>
                </a:solidFill>
                <a:ea typeface="仿宋_GB2312" panose="02010609030101010101" pitchFamily="49" charset="-122"/>
              </a:rPr>
              <a:t> </a:t>
            </a:r>
            <a:r>
              <a:rPr lang="en-US" altLang="zh-CN" sz="2400" i="1">
                <a:solidFill>
                  <a:srgbClr val="0000FF"/>
                </a:solidFill>
                <a:ea typeface="仿宋_GB2312" panose="02010609030101010101" pitchFamily="49" charset="-122"/>
                <a:sym typeface="Symbol" panose="05050102010706020507" pitchFamily="18" charset="2"/>
              </a:rPr>
              <a:t></a:t>
            </a:r>
            <a:r>
              <a:rPr lang="en-US" altLang="zh-CN" sz="2400" baseline="-25000">
                <a:solidFill>
                  <a:srgbClr val="0000FF"/>
                </a:solidFill>
                <a:ea typeface="仿宋_GB2312" panose="02010609030101010101" pitchFamily="49" charset="-122"/>
                <a:sym typeface="Symbol" panose="05050102010706020507" pitchFamily="18" charset="2"/>
              </a:rPr>
              <a:t>YF </a:t>
            </a:r>
            <a:r>
              <a:rPr lang="en-US" altLang="zh-CN" sz="2400">
                <a:solidFill>
                  <a:srgbClr val="0000FF"/>
                </a:solidFill>
                <a:ea typeface="仿宋_GB2312" panose="02010609030101010101" pitchFamily="49" charset="-122"/>
              </a:rPr>
              <a:t>=</a:t>
            </a:r>
            <a:r>
              <a:rPr lang="en-US" altLang="zh-CN" sz="2400" baseline="-25000">
                <a:solidFill>
                  <a:srgbClr val="0000FF"/>
                </a:solidFill>
                <a:ea typeface="仿宋_GB2312" panose="02010609030101010101" pitchFamily="49" charset="-122"/>
                <a:sym typeface="Symbol" panose="05050102010706020507" pitchFamily="18" charset="2"/>
              </a:rPr>
              <a:t> </a:t>
            </a:r>
            <a:r>
              <a:rPr lang="zh-CN" altLang="en-US" sz="2400" i="1">
                <a:solidFill>
                  <a:srgbClr val="0000FF"/>
                </a:solidFill>
                <a:ea typeface="仿宋_GB2312" panose="02010609030101010101" pitchFamily="49" charset="-122"/>
                <a:sym typeface="Symbol" panose="05050102010706020507" pitchFamily="18" charset="2"/>
              </a:rPr>
              <a:t></a:t>
            </a:r>
            <a:r>
              <a:rPr lang="en-US" altLang="zh-CN" sz="2400" baseline="-25000">
                <a:solidFill>
                  <a:srgbClr val="0000FF"/>
                </a:solidFill>
                <a:ea typeface="仿宋_GB2312" panose="02010609030101010101" pitchFamily="49" charset="-122"/>
                <a:sym typeface="Symbol" panose="05050102010706020507" pitchFamily="18" charset="2"/>
              </a:rPr>
              <a:t>Y  </a:t>
            </a:r>
            <a:r>
              <a:rPr lang="en-US" altLang="zh-CN" sz="2400">
                <a:solidFill>
                  <a:srgbClr val="0000FF"/>
                </a:solidFill>
                <a:ea typeface="仿宋_GB2312" panose="02010609030101010101" pitchFamily="49" charset="-122"/>
                <a:sym typeface="Symbol" panose="05050102010706020507" pitchFamily="18" charset="2"/>
              </a:rPr>
              <a:t>+ </a:t>
            </a:r>
            <a:r>
              <a:rPr lang="en-US" altLang="zh-CN" sz="2400" baseline="-25000">
                <a:solidFill>
                  <a:srgbClr val="0000FF"/>
                </a:solidFill>
                <a:ea typeface="仿宋_GB2312" panose="02010609030101010101" pitchFamily="49" charset="-122"/>
                <a:sym typeface="Symbol" panose="05050102010706020507" pitchFamily="18" charset="2"/>
              </a:rPr>
              <a:t> </a:t>
            </a:r>
            <a:r>
              <a:rPr lang="zh-CN" altLang="en-US" sz="2400" i="1">
                <a:solidFill>
                  <a:srgbClr val="0000FF"/>
                </a:solidFill>
                <a:ea typeface="仿宋_GB2312" panose="02010609030101010101" pitchFamily="49" charset="-122"/>
                <a:sym typeface="Symbol" panose="05050102010706020507" pitchFamily="18" charset="2"/>
              </a:rPr>
              <a:t></a:t>
            </a:r>
            <a:r>
              <a:rPr lang="en-US" altLang="zh-CN" sz="2400" baseline="-25000">
                <a:solidFill>
                  <a:srgbClr val="0000FF"/>
                </a:solidFill>
                <a:ea typeface="仿宋_GB2312" panose="02010609030101010101" pitchFamily="49" charset="-122"/>
                <a:sym typeface="Symbol" panose="05050102010706020507" pitchFamily="18" charset="2"/>
              </a:rPr>
              <a:t>F</a:t>
            </a:r>
            <a:r>
              <a:rPr lang="zh-CN" altLang="en-US" sz="2400">
                <a:solidFill>
                  <a:srgbClr val="0000FF"/>
                </a:solidFill>
                <a:ea typeface="仿宋_GB2312" panose="02010609030101010101" pitchFamily="49" charset="-122"/>
              </a:rPr>
              <a:t> ）</a:t>
            </a:r>
          </a:p>
        </p:txBody>
      </p:sp>
      <p:sp>
        <p:nvSpPr>
          <p:cNvPr id="46084" name="Rectangle 9">
            <a:extLst>
              <a:ext uri="{FF2B5EF4-FFF2-40B4-BE49-F238E27FC236}">
                <a16:creationId xmlns:a16="http://schemas.microsoft.com/office/drawing/2014/main" id="{B64D09CD-92A7-463D-B4C3-ACF6D0D42476}"/>
              </a:ext>
            </a:extLst>
          </p:cNvPr>
          <p:cNvSpPr>
            <a:spLocks noChangeArrowheads="1"/>
          </p:cNvSpPr>
          <p:nvPr/>
        </p:nvSpPr>
        <p:spPr bwMode="auto">
          <a:xfrm>
            <a:off x="142875" y="1357313"/>
            <a:ext cx="885825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000" i="1" dirty="0">
                <a:solidFill>
                  <a:srgbClr val="CC3300"/>
                </a:solidFill>
                <a:ea typeface="仿宋_GB2312" panose="02010609030101010101" pitchFamily="49" charset="-122"/>
                <a:sym typeface="Symbol" panose="05050102010706020507" pitchFamily="18" charset="2"/>
              </a:rPr>
              <a:t></a:t>
            </a:r>
            <a:r>
              <a:rPr lang="en-US" altLang="zh-CN" sz="2000" baseline="-25000" dirty="0">
                <a:solidFill>
                  <a:srgbClr val="CC3300"/>
                </a:solidFill>
                <a:ea typeface="仿宋_GB2312" panose="02010609030101010101" pitchFamily="49" charset="-122"/>
                <a:sym typeface="Symbol" panose="05050102010706020507" pitchFamily="18" charset="2"/>
              </a:rPr>
              <a:t>Y</a:t>
            </a:r>
            <a:r>
              <a:rPr lang="zh-CN" altLang="en-US" sz="2000" dirty="0">
                <a:solidFill>
                  <a:srgbClr val="660066"/>
                </a:solidFill>
                <a:ea typeface="仿宋_GB2312" panose="02010609030101010101" pitchFamily="49" charset="-122"/>
              </a:rPr>
              <a:t>是平均正向传输导纳的相角，它主要是两个原因产生：</a:t>
            </a:r>
          </a:p>
          <a:p>
            <a:pPr>
              <a:lnSpc>
                <a:spcPct val="90000"/>
              </a:lnSpc>
              <a:buFontTx/>
              <a:buNone/>
            </a:pPr>
            <a:r>
              <a:rPr lang="zh-CN" altLang="en-US" sz="2000" dirty="0">
                <a:solidFill>
                  <a:srgbClr val="660066"/>
                </a:solidFill>
                <a:ea typeface="仿宋_GB2312" panose="02010609030101010101" pitchFamily="49" charset="-122"/>
              </a:rPr>
              <a:t>载流子在基极渡越时间的影响，</a:t>
            </a:r>
          </a:p>
          <a:p>
            <a:pPr>
              <a:lnSpc>
                <a:spcPct val="90000"/>
              </a:lnSpc>
              <a:buFontTx/>
              <a:buNone/>
            </a:pPr>
            <a:r>
              <a:rPr lang="zh-CN" altLang="en-US" sz="2000" dirty="0">
                <a:solidFill>
                  <a:srgbClr val="660066"/>
                </a:solidFill>
                <a:ea typeface="仿宋_GB2312" panose="02010609030101010101" pitchFamily="49" charset="-122"/>
              </a:rPr>
              <a:t>二是高次谐波的影响。前者可选用</a:t>
            </a:r>
            <a:r>
              <a:rPr lang="en-US" altLang="zh-CN" sz="2000" i="1" dirty="0" err="1">
                <a:solidFill>
                  <a:srgbClr val="660066"/>
                </a:solidFill>
                <a:ea typeface="仿宋_GB2312" panose="02010609030101010101" pitchFamily="49" charset="-122"/>
              </a:rPr>
              <a:t>f</a:t>
            </a:r>
            <a:r>
              <a:rPr lang="en-US" altLang="zh-CN" sz="2000" baseline="-25000" dirty="0" err="1">
                <a:solidFill>
                  <a:srgbClr val="660066"/>
                </a:solidFill>
                <a:ea typeface="仿宋_GB2312" panose="02010609030101010101" pitchFamily="49" charset="-122"/>
              </a:rPr>
              <a:t>T</a:t>
            </a:r>
            <a:r>
              <a:rPr lang="zh-CN" altLang="en-US" sz="2000" dirty="0">
                <a:solidFill>
                  <a:srgbClr val="660066"/>
                </a:solidFill>
                <a:ea typeface="仿宋_GB2312" panose="02010609030101010101" pitchFamily="49" charset="-122"/>
              </a:rPr>
              <a:t>高的管子，使</a:t>
            </a:r>
            <a:r>
              <a:rPr lang="zh-CN" altLang="en-US" sz="2000" i="1" dirty="0">
                <a:solidFill>
                  <a:srgbClr val="CC3300"/>
                </a:solidFill>
                <a:ea typeface="仿宋_GB2312" panose="02010609030101010101" pitchFamily="49" charset="-122"/>
                <a:sym typeface="Symbol" panose="05050102010706020507" pitchFamily="18" charset="2"/>
              </a:rPr>
              <a:t></a:t>
            </a:r>
            <a:r>
              <a:rPr lang="en-US" altLang="zh-CN" sz="2000" baseline="-25000" dirty="0">
                <a:solidFill>
                  <a:srgbClr val="CC3300"/>
                </a:solidFill>
                <a:ea typeface="仿宋_GB2312" panose="02010609030101010101" pitchFamily="49" charset="-122"/>
                <a:sym typeface="Symbol" panose="05050102010706020507" pitchFamily="18" charset="2"/>
              </a:rPr>
              <a:t>Y</a:t>
            </a:r>
            <a:r>
              <a:rPr lang="zh-CN" altLang="en-US" sz="2000" dirty="0">
                <a:solidFill>
                  <a:srgbClr val="660066"/>
                </a:solidFill>
                <a:ea typeface="仿宋_GB2312" panose="02010609030101010101" pitchFamily="49" charset="-122"/>
              </a:rPr>
              <a:t> 减小，一般取</a:t>
            </a:r>
            <a:r>
              <a:rPr lang="en-US" altLang="zh-CN" sz="2000" i="1" dirty="0" err="1">
                <a:solidFill>
                  <a:srgbClr val="660066"/>
                </a:solidFill>
                <a:ea typeface="仿宋_GB2312" panose="02010609030101010101" pitchFamily="49" charset="-122"/>
              </a:rPr>
              <a:t>f</a:t>
            </a:r>
            <a:r>
              <a:rPr lang="en-US" altLang="zh-CN" sz="2000" baseline="-25000" dirty="0" err="1">
                <a:solidFill>
                  <a:srgbClr val="660066"/>
                </a:solidFill>
                <a:ea typeface="仿宋_GB2312" panose="02010609030101010101" pitchFamily="49" charset="-122"/>
              </a:rPr>
              <a:t>T</a:t>
            </a:r>
            <a:r>
              <a:rPr lang="en-US" altLang="zh-CN" sz="2000" dirty="0">
                <a:solidFill>
                  <a:srgbClr val="660066"/>
                </a:solidFill>
                <a:ea typeface="仿宋_GB2312" panose="02010609030101010101" pitchFamily="49" charset="-122"/>
              </a:rPr>
              <a:t>=10</a:t>
            </a:r>
            <a:r>
              <a:rPr lang="en-US" altLang="zh-CN" sz="2000" i="1" dirty="0">
                <a:solidFill>
                  <a:srgbClr val="660066"/>
                </a:solidFill>
                <a:ea typeface="仿宋_GB2312" panose="02010609030101010101" pitchFamily="49" charset="-122"/>
              </a:rPr>
              <a:t>f </a:t>
            </a:r>
            <a:r>
              <a:rPr lang="zh-CN" altLang="en-US" sz="2000" dirty="0">
                <a:solidFill>
                  <a:srgbClr val="660066"/>
                </a:solidFill>
                <a:ea typeface="仿宋_GB2312" panose="02010609030101010101" pitchFamily="49" charset="-122"/>
              </a:rPr>
              <a:t>；后者主要是</a:t>
            </a:r>
            <a:r>
              <a:rPr lang="en-US" altLang="zh-CN" sz="2000" i="1" dirty="0">
                <a:solidFill>
                  <a:srgbClr val="660066"/>
                </a:solidFill>
                <a:ea typeface="仿宋_GB2312" panose="02010609030101010101" pitchFamily="49" charset="-122"/>
              </a:rPr>
              <a:t>Q</a:t>
            </a:r>
            <a:r>
              <a:rPr lang="zh-CN" altLang="en-US" sz="2000" dirty="0">
                <a:solidFill>
                  <a:srgbClr val="660066"/>
                </a:solidFill>
                <a:ea typeface="仿宋_GB2312" panose="02010609030101010101" pitchFamily="49" charset="-122"/>
              </a:rPr>
              <a:t>值有限，高次谐波在回路上总有压降，使</a:t>
            </a:r>
            <a:r>
              <a:rPr lang="en-US" altLang="zh-CN" sz="2000" i="1" dirty="0" err="1">
                <a:solidFill>
                  <a:srgbClr val="660066"/>
                </a:solidFill>
                <a:ea typeface="仿宋_GB2312" panose="02010609030101010101" pitchFamily="49" charset="-122"/>
              </a:rPr>
              <a:t>u</a:t>
            </a:r>
            <a:r>
              <a:rPr lang="en-US" altLang="zh-CN" sz="2000" baseline="-25000" dirty="0" err="1">
                <a:solidFill>
                  <a:srgbClr val="660066"/>
                </a:solidFill>
                <a:ea typeface="仿宋_GB2312" panose="02010609030101010101" pitchFamily="49" charset="-122"/>
              </a:rPr>
              <a:t>C</a:t>
            </a:r>
            <a:r>
              <a:rPr lang="zh-CN" altLang="en-US" sz="2000" dirty="0">
                <a:solidFill>
                  <a:srgbClr val="660066"/>
                </a:solidFill>
                <a:ea typeface="仿宋_GB2312" panose="02010609030101010101" pitchFamily="49" charset="-122"/>
              </a:rPr>
              <a:t>不是理想的正弦波而有畸变。一般电容反馈式的频率稳定度优于电感反馈式。</a:t>
            </a:r>
          </a:p>
        </p:txBody>
      </p:sp>
      <p:sp>
        <p:nvSpPr>
          <p:cNvPr id="46085" name="Text Box 27">
            <a:extLst>
              <a:ext uri="{FF2B5EF4-FFF2-40B4-BE49-F238E27FC236}">
                <a16:creationId xmlns:a16="http://schemas.microsoft.com/office/drawing/2014/main" id="{208B6FA8-4614-4503-9F7D-EAA187472385}"/>
              </a:ext>
            </a:extLst>
          </p:cNvPr>
          <p:cNvSpPr txBox="1">
            <a:spLocks noChangeArrowheads="1"/>
          </p:cNvSpPr>
          <p:nvPr/>
        </p:nvSpPr>
        <p:spPr bwMode="auto">
          <a:xfrm>
            <a:off x="252413" y="3140075"/>
            <a:ext cx="8640762"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34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000" i="1" dirty="0">
                <a:solidFill>
                  <a:srgbClr val="CC3300"/>
                </a:solidFill>
                <a:ea typeface="仿宋_GB2312" panose="02010609030101010101" pitchFamily="49" charset="-122"/>
                <a:sym typeface="Symbol" panose="05050102010706020507" pitchFamily="18" charset="2"/>
              </a:rPr>
              <a:t></a:t>
            </a:r>
            <a:r>
              <a:rPr lang="en-US" altLang="zh-CN" sz="2000" baseline="-25000" dirty="0">
                <a:solidFill>
                  <a:srgbClr val="CC3300"/>
                </a:solidFill>
                <a:ea typeface="仿宋_GB2312" panose="02010609030101010101" pitchFamily="49" charset="-122"/>
                <a:sym typeface="Symbol" panose="05050102010706020507" pitchFamily="18" charset="2"/>
              </a:rPr>
              <a:t>F</a:t>
            </a:r>
            <a:r>
              <a:rPr lang="zh-CN" altLang="en-US" sz="2000" dirty="0">
                <a:solidFill>
                  <a:srgbClr val="660066"/>
                </a:solidFill>
                <a:ea typeface="仿宋_GB2312" panose="02010609030101010101" pitchFamily="49" charset="-122"/>
              </a:rPr>
              <a:t>是回路</a:t>
            </a:r>
            <a:r>
              <a:rPr lang="en-US" altLang="zh-CN" sz="2000" i="1" dirty="0" err="1">
                <a:solidFill>
                  <a:srgbClr val="660066"/>
                </a:solidFill>
                <a:ea typeface="仿宋_GB2312" panose="02010609030101010101" pitchFamily="49" charset="-122"/>
              </a:rPr>
              <a:t>v</a:t>
            </a:r>
            <a:r>
              <a:rPr lang="en-US" altLang="zh-CN" sz="2000" baseline="-25000" dirty="0" err="1">
                <a:solidFill>
                  <a:srgbClr val="660066"/>
                </a:solidFill>
                <a:ea typeface="仿宋_GB2312" panose="02010609030101010101" pitchFamily="49" charset="-122"/>
              </a:rPr>
              <a:t>C</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和反馈</a:t>
            </a:r>
            <a:r>
              <a:rPr lang="en-US" altLang="zh-CN" sz="2000" i="1" dirty="0">
                <a:solidFill>
                  <a:srgbClr val="660066"/>
                </a:solidFill>
                <a:ea typeface="仿宋_GB2312" panose="02010609030101010101" pitchFamily="49" charset="-122"/>
              </a:rPr>
              <a:t>v</a:t>
            </a:r>
            <a:r>
              <a:rPr lang="en-US" altLang="zh-CN" sz="2000" baseline="-25000" dirty="0">
                <a:solidFill>
                  <a:srgbClr val="660066"/>
                </a:solidFill>
                <a:ea typeface="仿宋_GB2312" panose="02010609030101010101" pitchFamily="49" charset="-122"/>
              </a:rPr>
              <a:t>f</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间的相角。主要原因是基极电阻不够大，在振荡回路中有一定损耗及晶体管</a:t>
            </a:r>
            <a:r>
              <a:rPr lang="en-US" altLang="zh-CN" sz="2000" i="1" dirty="0" err="1">
                <a:solidFill>
                  <a:srgbClr val="660066"/>
                </a:solidFill>
                <a:ea typeface="仿宋_GB2312" panose="02010609030101010101" pitchFamily="49" charset="-122"/>
              </a:rPr>
              <a:t>C</a:t>
            </a:r>
            <a:r>
              <a:rPr lang="en-US" altLang="zh-CN" sz="2000" baseline="-25000" dirty="0" err="1">
                <a:solidFill>
                  <a:srgbClr val="660066"/>
                </a:solidFill>
                <a:ea typeface="仿宋_GB2312" panose="02010609030101010101" pitchFamily="49" charset="-122"/>
              </a:rPr>
              <a:t>ie</a:t>
            </a:r>
            <a:r>
              <a:rPr lang="zh-CN" altLang="en-US" sz="2000" dirty="0">
                <a:solidFill>
                  <a:srgbClr val="660066"/>
                </a:solidFill>
                <a:ea typeface="仿宋_GB2312" panose="02010609030101010101" pitchFamily="49" charset="-122"/>
              </a:rPr>
              <a:t>、</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oe</a:t>
            </a:r>
            <a:r>
              <a:rPr lang="zh-CN" altLang="en-US" sz="2000" dirty="0">
                <a:solidFill>
                  <a:srgbClr val="660066"/>
                </a:solidFill>
                <a:ea typeface="仿宋_GB2312" panose="02010609030101010101" pitchFamily="49" charset="-122"/>
              </a:rPr>
              <a:t>的影响。</a:t>
            </a:r>
            <a:endParaRPr lang="zh-CN" altLang="en-US" sz="2000" b="0" dirty="0">
              <a:solidFill>
                <a:srgbClr val="660066"/>
              </a:solidFill>
              <a:ea typeface="仿宋_GB2312" panose="02010609030101010101" pitchFamily="49" charset="-122"/>
            </a:endParaRPr>
          </a:p>
        </p:txBody>
      </p:sp>
      <p:sp>
        <p:nvSpPr>
          <p:cNvPr id="51206" name="Rectangle 28">
            <a:extLst>
              <a:ext uri="{FF2B5EF4-FFF2-40B4-BE49-F238E27FC236}">
                <a16:creationId xmlns:a16="http://schemas.microsoft.com/office/drawing/2014/main" id="{CDF611B7-D6A0-4D15-9B58-B36FED116BED}"/>
              </a:ext>
            </a:extLst>
          </p:cNvPr>
          <p:cNvSpPr>
            <a:spLocks noChangeArrowheads="1"/>
          </p:cNvSpPr>
          <p:nvPr/>
        </p:nvSpPr>
        <p:spPr bwMode="auto">
          <a:xfrm>
            <a:off x="142875" y="4060825"/>
            <a:ext cx="8893175" cy="2352675"/>
          </a:xfrm>
          <a:prstGeom prst="rect">
            <a:avLst/>
          </a:prstGeom>
          <a:noFill/>
          <a:ln w="9525">
            <a:noFill/>
            <a:miter lim="800000"/>
            <a:headEnd/>
            <a:tailEnd/>
          </a:ln>
        </p:spPr>
        <p:txBody>
          <a:bodyPr/>
          <a:lstStyle/>
          <a:p>
            <a:pPr indent="533400">
              <a:spcBef>
                <a:spcPct val="20000"/>
              </a:spcBef>
              <a:defRPr/>
            </a:pPr>
            <a:r>
              <a:rPr lang="zh-CN" altLang="en-US" sz="2000" dirty="0">
                <a:solidFill>
                  <a:srgbClr val="CC3300"/>
                </a:solidFill>
                <a:ea typeface="仿宋_GB2312" pitchFamily="49" charset="-122"/>
              </a:rPr>
              <a:t>可以证明：电容耦合式</a:t>
            </a:r>
            <a:r>
              <a:rPr lang="zh-CN" altLang="en-US" sz="2000" i="1" dirty="0">
                <a:solidFill>
                  <a:srgbClr val="CC3300"/>
                </a:solidFill>
                <a:ea typeface="仿宋_GB2312" pitchFamily="49" charset="-122"/>
                <a:sym typeface="Symbol" pitchFamily="18" charset="2"/>
              </a:rPr>
              <a:t></a:t>
            </a:r>
            <a:r>
              <a:rPr lang="en-US" altLang="zh-CN" sz="2000" baseline="-25000" dirty="0">
                <a:solidFill>
                  <a:srgbClr val="CC3300"/>
                </a:solidFill>
                <a:ea typeface="仿宋_GB2312" pitchFamily="49" charset="-122"/>
                <a:sym typeface="Symbol" pitchFamily="18" charset="2"/>
              </a:rPr>
              <a:t>F</a:t>
            </a:r>
            <a:r>
              <a:rPr lang="zh-CN" altLang="en-US" sz="2000" dirty="0">
                <a:solidFill>
                  <a:srgbClr val="CC3300"/>
                </a:solidFill>
                <a:ea typeface="仿宋_GB2312" pitchFamily="49" charset="-122"/>
              </a:rPr>
              <a:t>为正值， </a:t>
            </a:r>
            <a:r>
              <a:rPr lang="zh-CN" altLang="en-US" sz="2000" i="1" dirty="0">
                <a:solidFill>
                  <a:srgbClr val="CC3300"/>
                </a:solidFill>
                <a:ea typeface="仿宋_GB2312" pitchFamily="49" charset="-122"/>
                <a:sym typeface="Symbol" pitchFamily="18" charset="2"/>
              </a:rPr>
              <a:t></a:t>
            </a:r>
            <a:r>
              <a:rPr lang="en-US" altLang="zh-CN" sz="2000" baseline="-25000" dirty="0">
                <a:solidFill>
                  <a:srgbClr val="CC3300"/>
                </a:solidFill>
                <a:ea typeface="仿宋_GB2312" pitchFamily="49" charset="-122"/>
                <a:sym typeface="Symbol" pitchFamily="18" charset="2"/>
              </a:rPr>
              <a:t>F</a:t>
            </a:r>
            <a:r>
              <a:rPr lang="zh-CN" altLang="en-US" sz="2000" dirty="0">
                <a:solidFill>
                  <a:srgbClr val="CC3300"/>
                </a:solidFill>
                <a:ea typeface="仿宋_GB2312" pitchFamily="49" charset="-122"/>
              </a:rPr>
              <a:t> </a:t>
            </a:r>
            <a:r>
              <a:rPr lang="en-US" altLang="zh-CN" sz="2000" dirty="0">
                <a:solidFill>
                  <a:srgbClr val="CC3300"/>
                </a:solidFill>
                <a:ea typeface="仿宋_GB2312" pitchFamily="49" charset="-122"/>
              </a:rPr>
              <a:t>&gt;0</a:t>
            </a:r>
          </a:p>
          <a:p>
            <a:pPr indent="533400">
              <a:spcBef>
                <a:spcPct val="20000"/>
              </a:spcBef>
              <a:defRPr/>
            </a:pPr>
            <a:r>
              <a:rPr lang="zh-CN" altLang="en-US" sz="2000" dirty="0">
                <a:solidFill>
                  <a:srgbClr val="CC3300"/>
                </a:solidFill>
                <a:ea typeface="仿宋_GB2312" pitchFamily="49" charset="-122"/>
              </a:rPr>
              <a:t>                    电感耦合式</a:t>
            </a:r>
            <a:r>
              <a:rPr lang="zh-CN" altLang="en-US" sz="2000" i="1" dirty="0">
                <a:solidFill>
                  <a:srgbClr val="CC3300"/>
                </a:solidFill>
                <a:ea typeface="仿宋_GB2312" pitchFamily="49" charset="-122"/>
                <a:sym typeface="Symbol" pitchFamily="18" charset="2"/>
              </a:rPr>
              <a:t></a:t>
            </a:r>
            <a:r>
              <a:rPr lang="en-US" altLang="zh-CN" sz="2000" baseline="-25000" dirty="0">
                <a:solidFill>
                  <a:srgbClr val="CC3300"/>
                </a:solidFill>
                <a:ea typeface="仿宋_GB2312" pitchFamily="49" charset="-122"/>
                <a:sym typeface="Symbol" pitchFamily="18" charset="2"/>
              </a:rPr>
              <a:t>F</a:t>
            </a:r>
            <a:r>
              <a:rPr lang="zh-CN" altLang="en-US" sz="2000" dirty="0">
                <a:solidFill>
                  <a:srgbClr val="CC3300"/>
                </a:solidFill>
                <a:ea typeface="仿宋_GB2312" pitchFamily="49" charset="-122"/>
              </a:rPr>
              <a:t> 为负值， </a:t>
            </a:r>
            <a:r>
              <a:rPr lang="zh-CN" altLang="en-US" sz="2000" i="1" dirty="0">
                <a:solidFill>
                  <a:srgbClr val="CC3300"/>
                </a:solidFill>
                <a:ea typeface="仿宋_GB2312" pitchFamily="49" charset="-122"/>
                <a:sym typeface="Symbol" pitchFamily="18" charset="2"/>
              </a:rPr>
              <a:t></a:t>
            </a:r>
            <a:r>
              <a:rPr lang="en-US" altLang="zh-CN" sz="2000" baseline="-25000" dirty="0">
                <a:solidFill>
                  <a:srgbClr val="CC3300"/>
                </a:solidFill>
                <a:ea typeface="仿宋_GB2312" pitchFamily="49" charset="-122"/>
                <a:sym typeface="Symbol" pitchFamily="18" charset="2"/>
              </a:rPr>
              <a:t>F</a:t>
            </a:r>
            <a:r>
              <a:rPr lang="zh-CN" altLang="en-US" sz="2000" dirty="0">
                <a:solidFill>
                  <a:srgbClr val="CC3300"/>
                </a:solidFill>
                <a:ea typeface="仿宋_GB2312" pitchFamily="49" charset="-122"/>
              </a:rPr>
              <a:t> </a:t>
            </a:r>
            <a:r>
              <a:rPr lang="en-US" altLang="zh-CN" sz="2000" dirty="0">
                <a:solidFill>
                  <a:srgbClr val="CC3300"/>
                </a:solidFill>
                <a:ea typeface="仿宋_GB2312" pitchFamily="49" charset="-122"/>
              </a:rPr>
              <a:t>&lt;0</a:t>
            </a:r>
          </a:p>
          <a:p>
            <a:pPr indent="533400">
              <a:spcBef>
                <a:spcPct val="20000"/>
              </a:spcBef>
              <a:defRPr/>
            </a:pPr>
            <a:r>
              <a:rPr lang="zh-CN" altLang="en-US" sz="2000" dirty="0">
                <a:solidFill>
                  <a:srgbClr val="CC3300"/>
                </a:solidFill>
                <a:ea typeface="仿宋_GB2312" pitchFamily="49" charset="-122"/>
              </a:rPr>
              <a:t>                    互感耦合振荡器，</a:t>
            </a:r>
            <a:r>
              <a:rPr lang="zh-CN" altLang="en-US" sz="2000" i="1" dirty="0">
                <a:solidFill>
                  <a:srgbClr val="CC3300"/>
                </a:solidFill>
                <a:ea typeface="仿宋_GB2312" pitchFamily="49" charset="-122"/>
                <a:sym typeface="Symbol" pitchFamily="18" charset="2"/>
              </a:rPr>
              <a:t></a:t>
            </a:r>
            <a:r>
              <a:rPr lang="en-US" altLang="zh-CN" sz="2000" baseline="-25000" dirty="0">
                <a:solidFill>
                  <a:srgbClr val="CC3300"/>
                </a:solidFill>
                <a:ea typeface="仿宋_GB2312" pitchFamily="49" charset="-122"/>
                <a:sym typeface="Symbol" pitchFamily="18" charset="2"/>
              </a:rPr>
              <a:t>F</a:t>
            </a:r>
            <a:r>
              <a:rPr lang="zh-CN" altLang="en-US" sz="2000" dirty="0">
                <a:solidFill>
                  <a:srgbClr val="CC3300"/>
                </a:solidFill>
                <a:ea typeface="仿宋_GB2312" pitchFamily="49" charset="-122"/>
              </a:rPr>
              <a:t> </a:t>
            </a:r>
            <a:r>
              <a:rPr lang="en-US" altLang="zh-CN" sz="2000" dirty="0">
                <a:solidFill>
                  <a:srgbClr val="CC3300"/>
                </a:solidFill>
                <a:ea typeface="仿宋_GB2312" pitchFamily="49" charset="-122"/>
              </a:rPr>
              <a:t>&lt;0</a:t>
            </a:r>
            <a:endParaRPr lang="zh-CN" altLang="en-US" sz="2000" dirty="0">
              <a:solidFill>
                <a:srgbClr val="CC3300"/>
              </a:solidFill>
              <a:ea typeface="仿宋_GB2312" pitchFamily="49" charset="-122"/>
            </a:endParaRPr>
          </a:p>
          <a:p>
            <a:pPr indent="93663">
              <a:spcBef>
                <a:spcPct val="20000"/>
              </a:spcBef>
              <a:defRPr/>
            </a:pPr>
            <a:r>
              <a:rPr lang="zh-CN" altLang="en-US" sz="2000" dirty="0">
                <a:solidFill>
                  <a:srgbClr val="CC3300"/>
                </a:solidFill>
                <a:ea typeface="仿宋_GB2312" pitchFamily="49" charset="-122"/>
              </a:rPr>
              <a:t>因为</a:t>
            </a:r>
            <a:r>
              <a:rPr lang="zh-CN" altLang="en-US" sz="2000" i="1" dirty="0">
                <a:solidFill>
                  <a:srgbClr val="CC3300"/>
                </a:solidFill>
                <a:ea typeface="仿宋_GB2312" pitchFamily="49" charset="-122"/>
                <a:sym typeface="Symbol" pitchFamily="18" charset="2"/>
              </a:rPr>
              <a:t></a:t>
            </a:r>
            <a:r>
              <a:rPr lang="en-US" altLang="zh-CN" sz="2000" baseline="-25000" dirty="0">
                <a:solidFill>
                  <a:srgbClr val="CC3300"/>
                </a:solidFill>
                <a:ea typeface="仿宋_GB2312" pitchFamily="49" charset="-122"/>
                <a:sym typeface="Symbol" pitchFamily="18" charset="2"/>
              </a:rPr>
              <a:t>Y</a:t>
            </a:r>
            <a:r>
              <a:rPr lang="zh-CN" altLang="en-US" sz="2000" dirty="0">
                <a:solidFill>
                  <a:srgbClr val="CC3300"/>
                </a:solidFill>
                <a:ea typeface="仿宋_GB2312" pitchFamily="49" charset="-122"/>
              </a:rPr>
              <a:t> 总是负值（</a:t>
            </a:r>
            <a:r>
              <a:rPr lang="zh-CN" altLang="en-US" sz="2000" i="1" dirty="0">
                <a:solidFill>
                  <a:srgbClr val="CC3300"/>
                </a:solidFill>
                <a:ea typeface="仿宋_GB2312" pitchFamily="49" charset="-122"/>
                <a:sym typeface="Symbol" pitchFamily="18" charset="2"/>
              </a:rPr>
              <a:t></a:t>
            </a:r>
            <a:r>
              <a:rPr lang="en-US" altLang="zh-CN" sz="2000" baseline="-25000" dirty="0">
                <a:solidFill>
                  <a:srgbClr val="CC3300"/>
                </a:solidFill>
                <a:ea typeface="仿宋_GB2312" pitchFamily="49" charset="-122"/>
                <a:sym typeface="Symbol" pitchFamily="18" charset="2"/>
              </a:rPr>
              <a:t>F</a:t>
            </a:r>
            <a:r>
              <a:rPr lang="zh-CN" altLang="en-US" sz="2000" dirty="0">
                <a:solidFill>
                  <a:srgbClr val="CC3300"/>
                </a:solidFill>
                <a:ea typeface="仿宋_GB2312" pitchFamily="49" charset="-122"/>
              </a:rPr>
              <a:t> </a:t>
            </a:r>
            <a:r>
              <a:rPr lang="en-US" altLang="zh-CN" sz="2000" dirty="0">
                <a:solidFill>
                  <a:srgbClr val="CC3300"/>
                </a:solidFill>
                <a:ea typeface="仿宋_GB2312" pitchFamily="49" charset="-122"/>
              </a:rPr>
              <a:t>&lt;0</a:t>
            </a:r>
            <a:r>
              <a:rPr lang="zh-CN" altLang="en-US" sz="2000" dirty="0">
                <a:solidFill>
                  <a:srgbClr val="CC3300"/>
                </a:solidFill>
                <a:ea typeface="仿宋_GB2312" pitchFamily="49" charset="-122"/>
              </a:rPr>
              <a:t>），所以电容三端式的</a:t>
            </a:r>
            <a:r>
              <a:rPr lang="en-US" altLang="zh-CN" sz="2000" dirty="0">
                <a:solidFill>
                  <a:srgbClr val="CC3300"/>
                </a:solidFill>
                <a:ea typeface="仿宋_GB2312" pitchFamily="49" charset="-122"/>
              </a:rPr>
              <a:t>| </a:t>
            </a:r>
            <a:r>
              <a:rPr lang="zh-CN" altLang="en-US" sz="2000" i="1" dirty="0">
                <a:solidFill>
                  <a:srgbClr val="CC3300"/>
                </a:solidFill>
                <a:ea typeface="仿宋_GB2312" pitchFamily="49" charset="-122"/>
                <a:sym typeface="Symbol" pitchFamily="18" charset="2"/>
              </a:rPr>
              <a:t></a:t>
            </a:r>
            <a:r>
              <a:rPr lang="en-US" altLang="zh-CN" sz="2000" baseline="-25000" dirty="0">
                <a:solidFill>
                  <a:srgbClr val="CC3300"/>
                </a:solidFill>
                <a:ea typeface="仿宋_GB2312" pitchFamily="49" charset="-122"/>
                <a:sym typeface="Symbol" pitchFamily="18" charset="2"/>
              </a:rPr>
              <a:t>YF</a:t>
            </a:r>
            <a:r>
              <a:rPr lang="en-US" altLang="zh-CN" sz="2000" dirty="0">
                <a:solidFill>
                  <a:srgbClr val="CC3300"/>
                </a:solidFill>
                <a:ea typeface="仿宋_GB2312" pitchFamily="49" charset="-122"/>
              </a:rPr>
              <a:t>| </a:t>
            </a:r>
            <a:r>
              <a:rPr lang="zh-CN" altLang="en-US" sz="2000" dirty="0">
                <a:solidFill>
                  <a:srgbClr val="CC3300"/>
                </a:solidFill>
                <a:ea typeface="仿宋_GB2312" pitchFamily="49" charset="-122"/>
              </a:rPr>
              <a:t>较小，电感三端式</a:t>
            </a:r>
            <a:r>
              <a:rPr lang="en-US" altLang="zh-CN" sz="2000" dirty="0">
                <a:solidFill>
                  <a:srgbClr val="CC3300"/>
                </a:solidFill>
                <a:ea typeface="仿宋_GB2312" pitchFamily="49" charset="-122"/>
              </a:rPr>
              <a:t>| </a:t>
            </a:r>
            <a:r>
              <a:rPr lang="zh-CN" altLang="en-US" sz="2000" i="1" dirty="0">
                <a:solidFill>
                  <a:srgbClr val="CC3300"/>
                </a:solidFill>
                <a:ea typeface="仿宋_GB2312" pitchFamily="49" charset="-122"/>
                <a:sym typeface="Symbol" pitchFamily="18" charset="2"/>
              </a:rPr>
              <a:t></a:t>
            </a:r>
            <a:r>
              <a:rPr lang="en-US" altLang="zh-CN" sz="2000" baseline="-25000" dirty="0">
                <a:solidFill>
                  <a:srgbClr val="CC3300"/>
                </a:solidFill>
                <a:ea typeface="仿宋_GB2312" pitchFamily="49" charset="-122"/>
                <a:sym typeface="Symbol" pitchFamily="18" charset="2"/>
              </a:rPr>
              <a:t>YF</a:t>
            </a:r>
            <a:r>
              <a:rPr lang="en-US" altLang="zh-CN" sz="2000" dirty="0">
                <a:solidFill>
                  <a:srgbClr val="CC3300"/>
                </a:solidFill>
                <a:ea typeface="仿宋_GB2312" pitchFamily="49" charset="-122"/>
              </a:rPr>
              <a:t>|</a:t>
            </a:r>
            <a:r>
              <a:rPr lang="zh-CN" altLang="en-US" sz="2000" dirty="0">
                <a:solidFill>
                  <a:srgbClr val="CC3300"/>
                </a:solidFill>
                <a:ea typeface="仿宋_GB2312" pitchFamily="49" charset="-122"/>
              </a:rPr>
              <a:t>较大。</a:t>
            </a:r>
          </a:p>
          <a:p>
            <a:pPr indent="533400">
              <a:spcBef>
                <a:spcPct val="20000"/>
              </a:spcBef>
              <a:defRPr/>
            </a:pPr>
            <a:r>
              <a:rPr lang="zh-CN" altLang="en-US" sz="2400" dirty="0">
                <a:solidFill>
                  <a:srgbClr val="0000FF"/>
                </a:solidFill>
                <a:ea typeface="仿宋_GB2312" pitchFamily="49" charset="-122"/>
              </a:rPr>
              <a:t>因而在高频段的振荡器，可采用电容三端式振荡器</a:t>
            </a:r>
            <a:r>
              <a:rPr lang="zh-CN" altLang="en-US" sz="2000" dirty="0">
                <a:solidFill>
                  <a:srgbClr val="0000FF"/>
                </a:solidFill>
                <a:ea typeface="仿宋_GB2312" pitchFamily="49" charset="-122"/>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FD4A275-E8DD-4BE6-81C6-98191CBFCB85}"/>
              </a:ext>
            </a:extLst>
          </p:cNvPr>
          <p:cNvSpPr>
            <a:spLocks noGrp="1" noChangeArrowheads="1"/>
          </p:cNvSpPr>
          <p:nvPr>
            <p:ph type="title" idx="4294967295"/>
          </p:nvPr>
        </p:nvSpPr>
        <p:spPr>
          <a:xfrm>
            <a:off x="228600" y="228599"/>
            <a:ext cx="8772525" cy="727075"/>
          </a:xfrm>
        </p:spPr>
        <p:txBody>
          <a:bodyPr/>
          <a:lstStyle/>
          <a:p>
            <a:pPr algn="l" eaLnBrk="1" hangingPunct="1"/>
            <a:r>
              <a:rPr lang="en-US" altLang="zh-CN" sz="2800" b="1" dirty="0">
                <a:solidFill>
                  <a:srgbClr val="0000FF"/>
                </a:solidFill>
                <a:ea typeface="仿宋_GB2312" panose="02010609030101010101" pitchFamily="49" charset="-122"/>
              </a:rPr>
              <a:t>4.6 </a:t>
            </a:r>
            <a:r>
              <a:rPr lang="zh-CN" altLang="en-US" sz="2800" b="1" dirty="0">
                <a:solidFill>
                  <a:srgbClr val="0000FF"/>
                </a:solidFill>
                <a:ea typeface="仿宋_GB2312" panose="02010609030101010101" pitchFamily="49" charset="-122"/>
              </a:rPr>
              <a:t>石英晶体振荡器 （</a:t>
            </a:r>
            <a:r>
              <a:rPr lang="en-US" altLang="zh-CN" sz="2800" b="1" dirty="0">
                <a:solidFill>
                  <a:srgbClr val="0000FF"/>
                </a:solidFill>
                <a:ea typeface="仿宋_GB2312" panose="02010609030101010101" pitchFamily="49" charset="-122"/>
              </a:rPr>
              <a:t>Quartz</a:t>
            </a:r>
            <a:r>
              <a:rPr lang="zh-CN" altLang="en-US" sz="2800" b="1" dirty="0">
                <a:solidFill>
                  <a:srgbClr val="0000FF"/>
                </a:solidFill>
                <a:ea typeface="仿宋_GB2312" panose="02010609030101010101" pitchFamily="49" charset="-122"/>
              </a:rPr>
              <a:t>） </a:t>
            </a:r>
            <a:r>
              <a:rPr lang="en-US" altLang="zh-CN" sz="2800" dirty="0">
                <a:solidFill>
                  <a:srgbClr val="0000FF"/>
                </a:solidFill>
              </a:rPr>
              <a:t>Crystal Oscillator </a:t>
            </a:r>
            <a:br>
              <a:rPr lang="en-US" altLang="zh-CN" sz="2800" dirty="0">
                <a:solidFill>
                  <a:srgbClr val="0000FF"/>
                </a:solidFill>
              </a:rPr>
            </a:br>
            <a:r>
              <a:rPr lang="en-US" altLang="zh-CN" sz="2800" dirty="0">
                <a:solidFill>
                  <a:srgbClr val="0000FF"/>
                </a:solidFill>
              </a:rPr>
              <a:t> </a:t>
            </a: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P121</a:t>
            </a:r>
            <a:r>
              <a:rPr lang="en-US" altLang="zh-CN" sz="2800" dirty="0">
                <a:solidFill>
                  <a:srgbClr val="0000FF"/>
                </a:solidFill>
              </a:rPr>
              <a:t>      </a:t>
            </a:r>
            <a:r>
              <a:rPr lang="en-US" altLang="zh-CN" sz="2800" b="1" dirty="0">
                <a:solidFill>
                  <a:srgbClr val="FF0000"/>
                </a:solidFill>
              </a:rPr>
              <a:t>P124</a:t>
            </a:r>
            <a:r>
              <a:rPr lang="en-US" altLang="zh-CN" sz="2800" dirty="0">
                <a:solidFill>
                  <a:srgbClr val="0000FF"/>
                </a:solidFill>
              </a:rPr>
              <a:t>     </a:t>
            </a:r>
            <a:r>
              <a:rPr lang="en-US" altLang="zh-CN" sz="2800" b="1" dirty="0">
                <a:solidFill>
                  <a:srgbClr val="0000FF"/>
                </a:solidFill>
              </a:rPr>
              <a:t>P131</a:t>
            </a:r>
            <a:endParaRPr lang="zh-CN" altLang="en-US" sz="2800" b="1" dirty="0">
              <a:solidFill>
                <a:srgbClr val="0000FF"/>
              </a:solidFill>
              <a:ea typeface="仿宋_GB2312" panose="02010609030101010101" pitchFamily="49" charset="-122"/>
            </a:endParaRPr>
          </a:p>
        </p:txBody>
      </p:sp>
      <p:sp>
        <p:nvSpPr>
          <p:cNvPr id="57347" name="Rectangle 4">
            <a:extLst>
              <a:ext uri="{FF2B5EF4-FFF2-40B4-BE49-F238E27FC236}">
                <a16:creationId xmlns:a16="http://schemas.microsoft.com/office/drawing/2014/main" id="{4D2D7D85-FFE3-43B8-B9FD-CFD0D0181BCD}"/>
              </a:ext>
            </a:extLst>
          </p:cNvPr>
          <p:cNvSpPr>
            <a:spLocks noChangeArrowheads="1"/>
          </p:cNvSpPr>
          <p:nvPr/>
        </p:nvSpPr>
        <p:spPr bwMode="auto">
          <a:xfrm>
            <a:off x="46434" y="1131741"/>
            <a:ext cx="9051132" cy="5249588"/>
          </a:xfrm>
          <a:prstGeom prst="rect">
            <a:avLst/>
          </a:prstGeom>
          <a:noFill/>
          <a:ln w="9525">
            <a:noFill/>
            <a:miter lim="800000"/>
            <a:headEnd/>
            <a:tailEnd/>
          </a:ln>
        </p:spPr>
        <p:txBody>
          <a:bodyPr/>
          <a:lstStyle/>
          <a:p>
            <a:pPr indent="539750">
              <a:lnSpc>
                <a:spcPct val="90000"/>
              </a:lnSpc>
              <a:spcBef>
                <a:spcPct val="20000"/>
              </a:spcBef>
              <a:defRPr/>
            </a:pPr>
            <a:r>
              <a:rPr lang="zh-CN" altLang="en-US" sz="2000" dirty="0">
                <a:solidFill>
                  <a:srgbClr val="660066"/>
                </a:solidFill>
                <a:ea typeface="仿宋_GB2312" pitchFamily="49" charset="-122"/>
              </a:rPr>
              <a:t>以上分析知，</a:t>
            </a:r>
            <a:r>
              <a:rPr lang="en-US" altLang="zh-CN" sz="2000" dirty="0">
                <a:solidFill>
                  <a:srgbClr val="660066"/>
                </a:solidFill>
                <a:ea typeface="仿宋_GB2312" pitchFamily="49" charset="-122"/>
              </a:rPr>
              <a:t>LC</a:t>
            </a:r>
            <a:r>
              <a:rPr lang="zh-CN" altLang="en-US" sz="2000" dirty="0">
                <a:solidFill>
                  <a:srgbClr val="660066"/>
                </a:solidFill>
                <a:ea typeface="仿宋_GB2312" pitchFamily="49" charset="-122"/>
              </a:rPr>
              <a:t>振荡器的频率稳定度取决于回路元件参量和</a:t>
            </a:r>
            <a:r>
              <a:rPr lang="en-US" altLang="zh-CN" sz="2000" i="1" dirty="0">
                <a:solidFill>
                  <a:srgbClr val="660066"/>
                </a:solidFill>
                <a:ea typeface="仿宋_GB2312" pitchFamily="49" charset="-122"/>
              </a:rPr>
              <a:t>Q</a:t>
            </a:r>
            <a:r>
              <a:rPr lang="zh-CN" altLang="en-US" sz="2000" dirty="0">
                <a:solidFill>
                  <a:srgbClr val="660066"/>
                </a:solidFill>
                <a:ea typeface="仿宋_GB2312" pitchFamily="49" charset="-122"/>
              </a:rPr>
              <a:t>值。</a:t>
            </a:r>
          </a:p>
          <a:p>
            <a:pPr indent="539750">
              <a:lnSpc>
                <a:spcPct val="90000"/>
              </a:lnSpc>
              <a:spcBef>
                <a:spcPct val="20000"/>
              </a:spcBef>
              <a:defRPr/>
            </a:pPr>
            <a:r>
              <a:rPr lang="zh-CN" altLang="en-US" sz="2000" dirty="0">
                <a:solidFill>
                  <a:srgbClr val="660066"/>
                </a:solidFill>
                <a:ea typeface="仿宋_GB2312" pitchFamily="49" charset="-122"/>
              </a:rPr>
              <a:t>由于</a:t>
            </a:r>
            <a:r>
              <a:rPr lang="en-US" altLang="zh-CN" sz="2000" i="1" dirty="0">
                <a:solidFill>
                  <a:srgbClr val="660066"/>
                </a:solidFill>
                <a:ea typeface="仿宋_GB2312" pitchFamily="49" charset="-122"/>
              </a:rPr>
              <a:t>L</a:t>
            </a:r>
            <a:r>
              <a:rPr lang="zh-CN" altLang="en-US" sz="2000" dirty="0">
                <a:solidFill>
                  <a:srgbClr val="660066"/>
                </a:solidFill>
                <a:ea typeface="仿宋_GB2312" pitchFamily="49" charset="-122"/>
              </a:rPr>
              <a:t>、</a:t>
            </a:r>
            <a:r>
              <a:rPr lang="en-US" altLang="zh-CN" sz="2000" i="1" dirty="0">
                <a:solidFill>
                  <a:srgbClr val="660066"/>
                </a:solidFill>
                <a:ea typeface="仿宋_GB2312" pitchFamily="49" charset="-122"/>
              </a:rPr>
              <a:t>C</a:t>
            </a:r>
            <a:r>
              <a:rPr lang="zh-CN" altLang="en-US" sz="2000" dirty="0">
                <a:solidFill>
                  <a:srgbClr val="660066"/>
                </a:solidFill>
                <a:ea typeface="仿宋_GB2312" pitchFamily="49" charset="-122"/>
              </a:rPr>
              <a:t>元件的偏差及回路</a:t>
            </a:r>
            <a:r>
              <a:rPr lang="en-US" altLang="zh-CN" sz="2000" i="1" dirty="0">
                <a:solidFill>
                  <a:srgbClr val="660066"/>
                </a:solidFill>
                <a:ea typeface="仿宋_GB2312" pitchFamily="49" charset="-122"/>
              </a:rPr>
              <a:t>Q</a:t>
            </a:r>
            <a:r>
              <a:rPr lang="zh-CN" altLang="en-US" sz="2000" dirty="0">
                <a:solidFill>
                  <a:srgbClr val="660066"/>
                </a:solidFill>
                <a:ea typeface="仿宋_GB2312" pitchFamily="49" charset="-122"/>
              </a:rPr>
              <a:t>值一般不超过</a:t>
            </a:r>
            <a:r>
              <a:rPr lang="en-US" altLang="zh-CN" sz="2000" dirty="0">
                <a:solidFill>
                  <a:srgbClr val="660066"/>
                </a:solidFill>
                <a:ea typeface="仿宋_GB2312" pitchFamily="49" charset="-122"/>
              </a:rPr>
              <a:t>300</a:t>
            </a:r>
            <a:r>
              <a:rPr lang="zh-CN" altLang="en-US" sz="2000" dirty="0">
                <a:solidFill>
                  <a:srgbClr val="660066"/>
                </a:solidFill>
                <a:ea typeface="仿宋_GB2312" pitchFamily="49" charset="-122"/>
              </a:rPr>
              <a:t>，所以</a:t>
            </a:r>
            <a:r>
              <a:rPr lang="en-US" altLang="zh-CN" sz="2000" i="1" dirty="0">
                <a:solidFill>
                  <a:srgbClr val="660066"/>
                </a:solidFill>
                <a:ea typeface="仿宋_GB2312" pitchFamily="49" charset="-122"/>
              </a:rPr>
              <a:t>LC</a:t>
            </a:r>
            <a:r>
              <a:rPr lang="zh-CN" altLang="en-US" sz="2000" dirty="0">
                <a:solidFill>
                  <a:srgbClr val="660066"/>
                </a:solidFill>
                <a:ea typeface="仿宋_GB2312" pitchFamily="49" charset="-122"/>
              </a:rPr>
              <a:t>振荡器的日频率稳定度为 </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-2</a:t>
            </a:r>
            <a:r>
              <a:rPr lang="en-US" altLang="en-US" sz="2000" dirty="0">
                <a:solidFill>
                  <a:srgbClr val="660066"/>
                </a:solidFill>
                <a:ea typeface="仿宋_GB2312" pitchFamily="49" charset="-122"/>
              </a:rPr>
              <a:t>～ </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-3</a:t>
            </a:r>
            <a:r>
              <a:rPr lang="en-US" altLang="zh-CN" sz="2000" dirty="0">
                <a:solidFill>
                  <a:srgbClr val="660066"/>
                </a:solidFill>
                <a:ea typeface="仿宋_GB2312" pitchFamily="49" charset="-122"/>
              </a:rPr>
              <a:t> </a:t>
            </a:r>
            <a:r>
              <a:rPr lang="zh-CN" altLang="en-US" sz="2000" dirty="0">
                <a:solidFill>
                  <a:srgbClr val="660066"/>
                </a:solidFill>
                <a:ea typeface="仿宋_GB2312" pitchFamily="49" charset="-122"/>
              </a:rPr>
              <a:t>，改进型克拉拨电路、西勒电路是</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-4</a:t>
            </a:r>
            <a:r>
              <a:rPr lang="en-US" altLang="zh-CN" sz="2000" dirty="0">
                <a:solidFill>
                  <a:srgbClr val="660066"/>
                </a:solidFill>
                <a:ea typeface="仿宋_GB2312" pitchFamily="49" charset="-122"/>
              </a:rPr>
              <a:t> </a:t>
            </a:r>
            <a:r>
              <a:rPr lang="zh-CN" altLang="en-US" sz="2000" dirty="0">
                <a:solidFill>
                  <a:srgbClr val="660066"/>
                </a:solidFill>
                <a:ea typeface="仿宋_GB2312" pitchFamily="49" charset="-122"/>
              </a:rPr>
              <a:t>。</a:t>
            </a:r>
            <a:endParaRPr lang="en-US" altLang="zh-CN" sz="2000" dirty="0">
              <a:solidFill>
                <a:srgbClr val="660066"/>
              </a:solidFill>
              <a:ea typeface="仿宋_GB2312" pitchFamily="49" charset="-122"/>
            </a:endParaRPr>
          </a:p>
          <a:p>
            <a:pPr indent="622300">
              <a:lnSpc>
                <a:spcPct val="90000"/>
              </a:lnSpc>
              <a:spcBef>
                <a:spcPct val="20000"/>
              </a:spcBef>
              <a:defRPr/>
            </a:pPr>
            <a:endParaRPr lang="zh-CN" altLang="en-US" sz="2000" dirty="0">
              <a:solidFill>
                <a:srgbClr val="660066"/>
              </a:solidFill>
              <a:ea typeface="仿宋_GB2312" pitchFamily="49" charset="-122"/>
            </a:endParaRPr>
          </a:p>
          <a:p>
            <a:pPr indent="622300">
              <a:lnSpc>
                <a:spcPct val="90000"/>
              </a:lnSpc>
              <a:spcBef>
                <a:spcPct val="20000"/>
              </a:spcBef>
              <a:defRPr/>
            </a:pPr>
            <a:r>
              <a:rPr lang="zh-CN" altLang="en-US" sz="2000" dirty="0">
                <a:solidFill>
                  <a:srgbClr val="660066"/>
                </a:solidFill>
                <a:ea typeface="仿宋_GB2312" pitchFamily="49" charset="-122"/>
              </a:rPr>
              <a:t>而应用中，广播发射机要求日频率稳定度优于</a:t>
            </a:r>
            <a:r>
              <a:rPr lang="en-US" altLang="zh-CN" sz="2000" dirty="0">
                <a:solidFill>
                  <a:srgbClr val="660066"/>
                </a:solidFill>
                <a:ea typeface="仿宋_GB2312" pitchFamily="49" charset="-122"/>
              </a:rPr>
              <a:t>1.5</a:t>
            </a:r>
            <a:r>
              <a:rPr lang="en-US" altLang="en-US" sz="2000" dirty="0">
                <a:solidFill>
                  <a:srgbClr val="660066"/>
                </a:solidFill>
                <a:ea typeface="仿宋_GB2312" pitchFamily="49" charset="-122"/>
              </a:rPr>
              <a:t>×</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-5</a:t>
            </a:r>
            <a:r>
              <a:rPr lang="zh-CN" altLang="en-US" sz="2000" dirty="0">
                <a:solidFill>
                  <a:srgbClr val="660066"/>
                </a:solidFill>
                <a:ea typeface="仿宋_GB2312" pitchFamily="49" charset="-122"/>
              </a:rPr>
              <a:t>；  </a:t>
            </a:r>
            <a:endParaRPr lang="en-US" altLang="zh-CN" sz="2000" dirty="0">
              <a:solidFill>
                <a:srgbClr val="660066"/>
              </a:solidFill>
              <a:ea typeface="仿宋_GB2312" pitchFamily="49" charset="-122"/>
            </a:endParaRPr>
          </a:p>
          <a:p>
            <a:pPr indent="622300">
              <a:lnSpc>
                <a:spcPct val="90000"/>
              </a:lnSpc>
              <a:spcBef>
                <a:spcPct val="20000"/>
              </a:spcBef>
              <a:defRPr/>
            </a:pPr>
            <a:r>
              <a:rPr lang="zh-CN" altLang="en-US" sz="2000" dirty="0">
                <a:solidFill>
                  <a:srgbClr val="660066"/>
                </a:solidFill>
                <a:ea typeface="仿宋_GB2312" pitchFamily="49" charset="-122"/>
              </a:rPr>
              <a:t> </a:t>
            </a:r>
            <a:endParaRPr lang="en-US" altLang="zh-CN" sz="2000" dirty="0">
              <a:solidFill>
                <a:srgbClr val="660066"/>
              </a:solidFill>
              <a:ea typeface="仿宋_GB2312" pitchFamily="49" charset="-122"/>
            </a:endParaRPr>
          </a:p>
          <a:p>
            <a:pPr indent="539750">
              <a:lnSpc>
                <a:spcPct val="90000"/>
              </a:lnSpc>
              <a:spcBef>
                <a:spcPct val="20000"/>
              </a:spcBef>
              <a:defRPr/>
            </a:pPr>
            <a:r>
              <a:rPr lang="zh-CN" altLang="en-US" sz="2000" dirty="0">
                <a:solidFill>
                  <a:srgbClr val="660066"/>
                </a:solidFill>
                <a:ea typeface="仿宋_GB2312" pitchFamily="49" charset="-122"/>
              </a:rPr>
              <a:t>单边带发射机的日频率稳定度优于</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-6</a:t>
            </a:r>
            <a:r>
              <a:rPr lang="zh-CN" altLang="en-US" sz="2000" dirty="0">
                <a:solidFill>
                  <a:srgbClr val="660066"/>
                </a:solidFill>
                <a:ea typeface="仿宋_GB2312" pitchFamily="49" charset="-122"/>
              </a:rPr>
              <a:t>，作为频率标准的振荡器其频率稳定度高达</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-8</a:t>
            </a:r>
            <a:r>
              <a:rPr lang="en-US" altLang="zh-CN" sz="2000" baseline="-25000" dirty="0">
                <a:solidFill>
                  <a:srgbClr val="660066"/>
                </a:solidFill>
                <a:latin typeface="+mj-ea"/>
                <a:ea typeface="+mj-ea"/>
              </a:rPr>
              <a:t>~</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-9</a:t>
            </a:r>
            <a:r>
              <a:rPr lang="zh-CN" altLang="en-US" sz="2000" dirty="0">
                <a:solidFill>
                  <a:srgbClr val="660066"/>
                </a:solidFill>
                <a:ea typeface="仿宋_GB2312" pitchFamily="49" charset="-122"/>
              </a:rPr>
              <a:t>量级甚至更高。</a:t>
            </a:r>
            <a:r>
              <a:rPr lang="en-US" altLang="zh-CN" sz="2000" i="1" dirty="0">
                <a:solidFill>
                  <a:srgbClr val="660066"/>
                </a:solidFill>
                <a:ea typeface="仿宋_GB2312" pitchFamily="49" charset="-122"/>
              </a:rPr>
              <a:t>LC</a:t>
            </a:r>
            <a:r>
              <a:rPr lang="zh-CN" altLang="en-US" sz="2000" dirty="0">
                <a:solidFill>
                  <a:srgbClr val="660066"/>
                </a:solidFill>
                <a:ea typeface="仿宋_GB2312" pitchFamily="49" charset="-122"/>
              </a:rPr>
              <a:t>振荡器无能为力。</a:t>
            </a:r>
          </a:p>
          <a:p>
            <a:pPr indent="622300">
              <a:lnSpc>
                <a:spcPct val="90000"/>
              </a:lnSpc>
              <a:spcBef>
                <a:spcPct val="20000"/>
              </a:spcBef>
              <a:defRPr/>
            </a:pPr>
            <a:endParaRPr lang="zh-CN" altLang="en-US" sz="2000" dirty="0">
              <a:solidFill>
                <a:srgbClr val="660066"/>
              </a:solidFill>
              <a:ea typeface="仿宋_GB2312" pitchFamily="49" charset="-122"/>
            </a:endParaRPr>
          </a:p>
          <a:p>
            <a:pPr indent="539750">
              <a:lnSpc>
                <a:spcPct val="90000"/>
              </a:lnSpc>
              <a:spcBef>
                <a:spcPct val="20000"/>
              </a:spcBef>
              <a:defRPr/>
            </a:pPr>
            <a:r>
              <a:rPr lang="zh-CN" altLang="en-US" sz="2000" dirty="0">
                <a:solidFill>
                  <a:srgbClr val="660066"/>
                </a:solidFill>
                <a:ea typeface="仿宋_GB2312" pitchFamily="49" charset="-122"/>
              </a:rPr>
              <a:t>石英晶体具有极高的稳定性和品质因数（几万～几百万），可使振荡器的稳定度提高到</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-5</a:t>
            </a:r>
            <a:r>
              <a:rPr lang="en-US" altLang="en-US" sz="2000" dirty="0">
                <a:solidFill>
                  <a:srgbClr val="660066"/>
                </a:solidFill>
                <a:ea typeface="仿宋_GB2312" pitchFamily="49" charset="-122"/>
              </a:rPr>
              <a:t>～ </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-6</a:t>
            </a:r>
            <a:r>
              <a:rPr lang="en-US" altLang="zh-CN" sz="2000" dirty="0">
                <a:solidFill>
                  <a:srgbClr val="660066"/>
                </a:solidFill>
                <a:ea typeface="仿宋_GB2312" pitchFamily="49" charset="-122"/>
              </a:rPr>
              <a:t> </a:t>
            </a:r>
            <a:r>
              <a:rPr lang="zh-CN" altLang="en-US" sz="2000" dirty="0">
                <a:solidFill>
                  <a:srgbClr val="660066"/>
                </a:solidFill>
                <a:ea typeface="仿宋_GB2312" pitchFamily="49" charset="-122"/>
              </a:rPr>
              <a:t>数量级；若采用恒温措施，可达</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-7</a:t>
            </a:r>
            <a:r>
              <a:rPr lang="en-US" altLang="en-US" sz="2000" dirty="0">
                <a:solidFill>
                  <a:srgbClr val="660066"/>
                </a:solidFill>
                <a:ea typeface="仿宋_GB2312" pitchFamily="49" charset="-122"/>
              </a:rPr>
              <a:t>～ </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-9</a:t>
            </a:r>
            <a:r>
              <a:rPr lang="en-US" altLang="zh-CN" sz="2000" dirty="0">
                <a:solidFill>
                  <a:srgbClr val="660066"/>
                </a:solidFill>
                <a:ea typeface="仿宋_GB2312" pitchFamily="49" charset="-122"/>
              </a:rPr>
              <a:t> </a:t>
            </a:r>
            <a:r>
              <a:rPr lang="zh-CN" altLang="en-US" sz="2000" dirty="0">
                <a:solidFill>
                  <a:srgbClr val="660066"/>
                </a:solidFill>
                <a:ea typeface="仿宋_GB2312" pitchFamily="49" charset="-122"/>
              </a:rPr>
              <a:t>数量级；双层恒温可达 </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-9</a:t>
            </a:r>
            <a:r>
              <a:rPr lang="en-US" altLang="en-US" sz="2000" dirty="0">
                <a:solidFill>
                  <a:srgbClr val="660066"/>
                </a:solidFill>
                <a:ea typeface="仿宋_GB2312" pitchFamily="49" charset="-122"/>
              </a:rPr>
              <a:t>～ </a:t>
            </a:r>
            <a:r>
              <a:rPr lang="en-US" altLang="zh-CN" sz="2000" dirty="0">
                <a:solidFill>
                  <a:srgbClr val="660066"/>
                </a:solidFill>
                <a:ea typeface="仿宋_GB2312" pitchFamily="49" charset="-122"/>
              </a:rPr>
              <a:t>10</a:t>
            </a:r>
            <a:r>
              <a:rPr lang="en-US" altLang="zh-CN" sz="2000" baseline="30000" dirty="0">
                <a:solidFill>
                  <a:srgbClr val="660066"/>
                </a:solidFill>
                <a:ea typeface="仿宋_GB2312" pitchFamily="49" charset="-122"/>
              </a:rPr>
              <a:t>-11</a:t>
            </a:r>
            <a:r>
              <a:rPr lang="en-US" altLang="zh-CN" sz="2000" dirty="0">
                <a:solidFill>
                  <a:srgbClr val="660066"/>
                </a:solidFill>
                <a:ea typeface="仿宋_GB2312" pitchFamily="49" charset="-122"/>
              </a:rPr>
              <a:t> </a:t>
            </a:r>
            <a:r>
              <a:rPr lang="zh-CN" altLang="en-US" sz="2000" dirty="0">
                <a:solidFill>
                  <a:srgbClr val="660066"/>
                </a:solidFill>
                <a:ea typeface="仿宋_GB2312" pitchFamily="49" charset="-122"/>
              </a:rPr>
              <a:t>数量级。</a:t>
            </a:r>
            <a:endParaRPr lang="en-US" altLang="zh-CN" sz="2000" dirty="0">
              <a:solidFill>
                <a:srgbClr val="660066"/>
              </a:solidFill>
              <a:ea typeface="仿宋_GB2312" pitchFamily="49" charset="-122"/>
            </a:endParaRPr>
          </a:p>
          <a:p>
            <a:pPr indent="622300">
              <a:lnSpc>
                <a:spcPct val="90000"/>
              </a:lnSpc>
              <a:spcBef>
                <a:spcPct val="20000"/>
              </a:spcBef>
              <a:defRPr/>
            </a:pPr>
            <a:endParaRPr lang="zh-CN" altLang="en-US" sz="2000" dirty="0">
              <a:solidFill>
                <a:srgbClr val="660066"/>
              </a:solidFill>
              <a:ea typeface="仿宋_GB2312" pitchFamily="49" charset="-122"/>
            </a:endParaRPr>
          </a:p>
          <a:p>
            <a:pPr indent="539750">
              <a:lnSpc>
                <a:spcPct val="90000"/>
              </a:lnSpc>
              <a:spcBef>
                <a:spcPct val="20000"/>
              </a:spcBef>
              <a:defRPr/>
            </a:pPr>
            <a:r>
              <a:rPr lang="zh-CN" altLang="en-US" sz="2000" dirty="0">
                <a:solidFill>
                  <a:srgbClr val="660066"/>
                </a:solidFill>
                <a:ea typeface="仿宋_GB2312" pitchFamily="49" charset="-122"/>
              </a:rPr>
              <a:t>缺点：晶振只工作于点频，不能大范围内变化频率。</a:t>
            </a:r>
          </a:p>
          <a:p>
            <a:pPr indent="539750">
              <a:lnSpc>
                <a:spcPct val="90000"/>
              </a:lnSpc>
              <a:spcBef>
                <a:spcPct val="20000"/>
              </a:spcBef>
              <a:defRPr/>
            </a:pPr>
            <a:r>
              <a:rPr lang="zh-CN" altLang="en-US" sz="2000" dirty="0">
                <a:solidFill>
                  <a:srgbClr val="660066"/>
                </a:solidFill>
                <a:ea typeface="仿宋_GB2312" pitchFamily="49" charset="-122"/>
              </a:rPr>
              <a:t>     </a:t>
            </a:r>
          </a:p>
          <a:p>
            <a:pPr indent="539750">
              <a:lnSpc>
                <a:spcPct val="90000"/>
              </a:lnSpc>
              <a:spcBef>
                <a:spcPct val="20000"/>
              </a:spcBef>
              <a:defRPr/>
            </a:pPr>
            <a:r>
              <a:rPr lang="zh-CN" altLang="en-US" sz="2000" dirty="0">
                <a:solidFill>
                  <a:srgbClr val="660066"/>
                </a:solidFill>
                <a:ea typeface="仿宋_GB2312" pitchFamily="49" charset="-122"/>
              </a:rPr>
              <a:t>随着</a:t>
            </a:r>
            <a:r>
              <a:rPr lang="zh-CN" altLang="en-US" sz="2400" dirty="0">
                <a:solidFill>
                  <a:srgbClr val="CC3300"/>
                </a:solidFill>
                <a:ea typeface="仿宋_GB2312" pitchFamily="49" charset="-122"/>
              </a:rPr>
              <a:t>频率合成</a:t>
            </a:r>
            <a:r>
              <a:rPr lang="zh-CN" altLang="en-US" sz="2000" dirty="0">
                <a:solidFill>
                  <a:srgbClr val="660066"/>
                </a:solidFill>
                <a:ea typeface="仿宋_GB2312" pitchFamily="49" charset="-122"/>
              </a:rPr>
              <a:t>技术的发展，已经很好解决该问题。</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6939C180-E50E-4978-9C36-047ED74BB71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4.6.1 </a:t>
            </a:r>
            <a:r>
              <a:rPr lang="zh-CN" altLang="en-US" sz="2800" b="1" dirty="0">
                <a:solidFill>
                  <a:srgbClr val="0000FF"/>
                </a:solidFill>
                <a:ea typeface="仿宋_GB2312" panose="02010609030101010101" pitchFamily="49" charset="-122"/>
              </a:rPr>
              <a:t>石英谐振器的性能和等效电路</a:t>
            </a:r>
          </a:p>
        </p:txBody>
      </p:sp>
      <p:sp>
        <p:nvSpPr>
          <p:cNvPr id="48131" name="Text Box 4">
            <a:extLst>
              <a:ext uri="{FF2B5EF4-FFF2-40B4-BE49-F238E27FC236}">
                <a16:creationId xmlns:a16="http://schemas.microsoft.com/office/drawing/2014/main" id="{9258B3C4-7E43-46B6-AE02-40FDB343163D}"/>
              </a:ext>
            </a:extLst>
          </p:cNvPr>
          <p:cNvSpPr txBox="1">
            <a:spLocks noChangeArrowheads="1"/>
          </p:cNvSpPr>
          <p:nvPr/>
        </p:nvSpPr>
        <p:spPr bwMode="auto">
          <a:xfrm>
            <a:off x="179388" y="577850"/>
            <a:ext cx="871378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dirty="0">
                <a:solidFill>
                  <a:srgbClr val="0000FF"/>
                </a:solidFill>
                <a:ea typeface="仿宋_GB2312" panose="02010609030101010101" pitchFamily="49" charset="-122"/>
              </a:rPr>
              <a:t>(1)  </a:t>
            </a:r>
            <a:r>
              <a:rPr lang="zh-CN" altLang="en-US" sz="2400" dirty="0">
                <a:solidFill>
                  <a:srgbClr val="0000FF"/>
                </a:solidFill>
                <a:ea typeface="仿宋_GB2312" panose="02010609030101010101" pitchFamily="49" charset="-122"/>
              </a:rPr>
              <a:t>石英晶体的物理性能</a:t>
            </a:r>
            <a:r>
              <a:rPr lang="en-US" altLang="zh-CN" sz="2400" dirty="0">
                <a:solidFill>
                  <a:srgbClr val="0000FF"/>
                </a:solidFill>
                <a:ea typeface="仿宋_GB2312" panose="02010609030101010101" pitchFamily="49" charset="-122"/>
              </a:rPr>
              <a:t>:</a:t>
            </a:r>
          </a:p>
          <a:p>
            <a:pPr eaLnBrk="1" hangingPunct="1">
              <a:spcBef>
                <a:spcPct val="0"/>
              </a:spcBef>
              <a:buFontTx/>
              <a:buNone/>
            </a:pPr>
            <a:r>
              <a:rPr lang="en-US" altLang="zh-CN" sz="2000" dirty="0">
                <a:solidFill>
                  <a:srgbClr val="0000FF"/>
                </a:solidFill>
                <a:ea typeface="仿宋_GB2312" panose="02010609030101010101" pitchFamily="49" charset="-122"/>
              </a:rPr>
              <a:t>       </a:t>
            </a:r>
            <a:r>
              <a:rPr lang="zh-CN" altLang="en-US" sz="2000" dirty="0">
                <a:solidFill>
                  <a:srgbClr val="660066"/>
                </a:solidFill>
                <a:ea typeface="仿宋_GB2312" panose="02010609030101010101" pitchFamily="49" charset="-122"/>
              </a:rPr>
              <a:t>石英晶体的化学成分是</a:t>
            </a:r>
            <a:r>
              <a:rPr lang="en-US" altLang="zh-CN" sz="2000" dirty="0">
                <a:solidFill>
                  <a:srgbClr val="660066"/>
                </a:solidFill>
                <a:ea typeface="仿宋_GB2312" panose="02010609030101010101" pitchFamily="49" charset="-122"/>
              </a:rPr>
              <a:t>SiO</a:t>
            </a:r>
            <a:r>
              <a:rPr lang="en-US" altLang="zh-CN" sz="2000" baseline="-25000" dirty="0">
                <a:solidFill>
                  <a:srgbClr val="660066"/>
                </a:solidFill>
                <a:ea typeface="仿宋_GB2312" panose="02010609030101010101" pitchFamily="49" charset="-122"/>
              </a:rPr>
              <a:t>2</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，形状是结晶的六棱锥体。如图，右图是横截面图，为说明方便，画出三种几何对称轴。</a:t>
            </a:r>
            <a:endParaRPr lang="zh-CN" altLang="en-US" sz="2000" b="0" dirty="0">
              <a:solidFill>
                <a:srgbClr val="660066"/>
              </a:solidFill>
              <a:ea typeface="仿宋_GB2312" panose="02010609030101010101" pitchFamily="49" charset="-122"/>
            </a:endParaRPr>
          </a:p>
        </p:txBody>
      </p:sp>
      <p:sp>
        <p:nvSpPr>
          <p:cNvPr id="48132" name="Rectangle 5">
            <a:extLst>
              <a:ext uri="{FF2B5EF4-FFF2-40B4-BE49-F238E27FC236}">
                <a16:creationId xmlns:a16="http://schemas.microsoft.com/office/drawing/2014/main" id="{DCACFE4E-C0DF-484D-A013-A22689DC1285}"/>
              </a:ext>
            </a:extLst>
          </p:cNvPr>
          <p:cNvSpPr>
            <a:spLocks noChangeArrowheads="1"/>
          </p:cNvSpPr>
          <p:nvPr/>
        </p:nvSpPr>
        <p:spPr bwMode="auto">
          <a:xfrm>
            <a:off x="107950" y="1989138"/>
            <a:ext cx="42481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660066"/>
                </a:solidFill>
                <a:ea typeface="仿宋_GB2312" panose="02010609030101010101" pitchFamily="49" charset="-122"/>
              </a:rPr>
              <a:t>ZZ</a:t>
            </a:r>
            <a:r>
              <a:rPr lang="zh-CN" altLang="en-US" sz="2000" dirty="0">
                <a:solidFill>
                  <a:srgbClr val="660066"/>
                </a:solidFill>
                <a:ea typeface="仿宋_GB2312" panose="02010609030101010101" pitchFamily="49" charset="-122"/>
              </a:rPr>
              <a:t>轴：光轴，连接两个角锥的顶点，具有光的极化作用；</a:t>
            </a:r>
          </a:p>
          <a:p>
            <a:pPr eaLnBrk="1" hangingPunct="1">
              <a:buFontTx/>
              <a:buNone/>
            </a:pPr>
            <a:r>
              <a:rPr lang="en-US" altLang="zh-CN" sz="2000" dirty="0">
                <a:solidFill>
                  <a:srgbClr val="660066"/>
                </a:solidFill>
                <a:ea typeface="仿宋_GB2312" panose="02010609030101010101" pitchFamily="49" charset="-122"/>
              </a:rPr>
              <a:t>XX</a:t>
            </a:r>
            <a:r>
              <a:rPr lang="zh-CN" altLang="en-US" sz="2000" dirty="0">
                <a:solidFill>
                  <a:srgbClr val="660066"/>
                </a:solidFill>
                <a:ea typeface="仿宋_GB2312" panose="02010609030101010101" pitchFamily="49" charset="-122"/>
              </a:rPr>
              <a:t>轴：电轴，垂直于</a:t>
            </a:r>
            <a:r>
              <a:rPr lang="en-US" altLang="zh-CN" sz="2000" dirty="0">
                <a:solidFill>
                  <a:srgbClr val="660066"/>
                </a:solidFill>
                <a:ea typeface="仿宋_GB2312" panose="02010609030101010101" pitchFamily="49" charset="-122"/>
              </a:rPr>
              <a:t>ZZ</a:t>
            </a:r>
            <a:r>
              <a:rPr lang="zh-CN" altLang="en-US" sz="2000" dirty="0">
                <a:solidFill>
                  <a:srgbClr val="660066"/>
                </a:solidFill>
                <a:ea typeface="仿宋_GB2312" panose="02010609030101010101" pitchFamily="49" charset="-122"/>
              </a:rPr>
              <a:t>轴，连接横截面的三个对角线；</a:t>
            </a:r>
          </a:p>
          <a:p>
            <a:pPr eaLnBrk="1" hangingPunct="1">
              <a:buFontTx/>
              <a:buNone/>
            </a:pPr>
            <a:r>
              <a:rPr lang="en-US" altLang="zh-CN" sz="2000" dirty="0">
                <a:solidFill>
                  <a:srgbClr val="660066"/>
                </a:solidFill>
                <a:ea typeface="仿宋_GB2312" panose="02010609030101010101" pitchFamily="49" charset="-122"/>
              </a:rPr>
              <a:t>YY</a:t>
            </a:r>
            <a:r>
              <a:rPr lang="zh-CN" altLang="en-US" sz="2000" dirty="0">
                <a:solidFill>
                  <a:srgbClr val="660066"/>
                </a:solidFill>
                <a:ea typeface="仿宋_GB2312" panose="02010609030101010101" pitchFamily="49" charset="-122"/>
              </a:rPr>
              <a:t>轴：机械轴，垂直于</a:t>
            </a:r>
            <a:r>
              <a:rPr lang="en-US" altLang="zh-CN" sz="2000" dirty="0">
                <a:solidFill>
                  <a:srgbClr val="660066"/>
                </a:solidFill>
                <a:ea typeface="仿宋_GB2312" panose="02010609030101010101" pitchFamily="49" charset="-122"/>
              </a:rPr>
              <a:t>ZZ</a:t>
            </a:r>
            <a:r>
              <a:rPr lang="zh-CN" altLang="en-US" sz="2000" dirty="0">
                <a:solidFill>
                  <a:srgbClr val="660066"/>
                </a:solidFill>
                <a:ea typeface="仿宋_GB2312" panose="02010609030101010101" pitchFamily="49" charset="-122"/>
              </a:rPr>
              <a:t>轴，垂直于六边形的六个边。    </a:t>
            </a:r>
          </a:p>
        </p:txBody>
      </p:sp>
      <p:sp>
        <p:nvSpPr>
          <p:cNvPr id="48133" name="Rectangle 6">
            <a:extLst>
              <a:ext uri="{FF2B5EF4-FFF2-40B4-BE49-F238E27FC236}">
                <a16:creationId xmlns:a16="http://schemas.microsoft.com/office/drawing/2014/main" id="{E948DC28-5A0E-4AF6-B7C6-437C7C94D4A4}"/>
              </a:ext>
            </a:extLst>
          </p:cNvPr>
          <p:cNvSpPr>
            <a:spLocks noChangeArrowheads="1"/>
          </p:cNvSpPr>
          <p:nvPr/>
        </p:nvSpPr>
        <p:spPr bwMode="auto">
          <a:xfrm>
            <a:off x="142875" y="4500563"/>
            <a:ext cx="900112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445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660066"/>
                </a:solidFill>
                <a:ea typeface="仿宋_GB2312" panose="02010609030101010101" pitchFamily="49" charset="-122"/>
              </a:rPr>
              <a:t>石英晶体振荡器的石英晶片或石英棒都是按一定的方位从石英晶体中切割出来的。切割的方位不同，所得晶体片或棒的特性各异，主要是频率、温度特性、等效电路的参数不同。按一定的方位切割出来的石英晶片称</a:t>
            </a:r>
            <a:r>
              <a:rPr lang="en-US" altLang="zh-CN" sz="2400">
                <a:solidFill>
                  <a:srgbClr val="660066"/>
                </a:solidFill>
                <a:ea typeface="仿宋_GB2312" panose="02010609030101010101" pitchFamily="49" charset="-122"/>
              </a:rPr>
              <a:t>**</a:t>
            </a:r>
            <a:r>
              <a:rPr lang="zh-CN" altLang="en-US" sz="2000">
                <a:solidFill>
                  <a:srgbClr val="660066"/>
                </a:solidFill>
                <a:ea typeface="仿宋_GB2312" panose="02010609030101010101" pitchFamily="49" charset="-122"/>
              </a:rPr>
              <a:t>切型。</a:t>
            </a:r>
            <a:endParaRPr lang="en-US" altLang="zh-CN" sz="2000">
              <a:solidFill>
                <a:srgbClr val="660066"/>
              </a:solidFill>
              <a:ea typeface="仿宋_GB2312" panose="02010609030101010101" pitchFamily="49" charset="-122"/>
            </a:endParaRPr>
          </a:p>
          <a:p>
            <a:pPr eaLnBrk="1" hangingPunct="1">
              <a:buFontTx/>
              <a:buNone/>
            </a:pPr>
            <a:r>
              <a:rPr lang="zh-CN" altLang="en-US" sz="2000">
                <a:solidFill>
                  <a:srgbClr val="660066"/>
                </a:solidFill>
                <a:ea typeface="仿宋_GB2312" panose="02010609030101010101" pitchFamily="49" charset="-122"/>
              </a:rPr>
              <a:t>例如广泛应用的有：</a:t>
            </a:r>
            <a:r>
              <a:rPr lang="en-US" altLang="zh-CN" sz="2000">
                <a:solidFill>
                  <a:srgbClr val="660066"/>
                </a:solidFill>
                <a:ea typeface="仿宋_GB2312" panose="02010609030101010101" pitchFamily="49" charset="-122"/>
              </a:rPr>
              <a:t>AT</a:t>
            </a:r>
            <a:r>
              <a:rPr lang="zh-CN" altLang="en-US" sz="2000">
                <a:solidFill>
                  <a:srgbClr val="660066"/>
                </a:solidFill>
                <a:ea typeface="仿宋_GB2312" panose="02010609030101010101" pitchFamily="49" charset="-122"/>
              </a:rPr>
              <a:t>、</a:t>
            </a:r>
            <a:r>
              <a:rPr lang="en-US" altLang="zh-CN" sz="2000">
                <a:solidFill>
                  <a:srgbClr val="660066"/>
                </a:solidFill>
                <a:ea typeface="仿宋_GB2312" panose="02010609030101010101" pitchFamily="49" charset="-122"/>
              </a:rPr>
              <a:t>BT</a:t>
            </a:r>
            <a:r>
              <a:rPr lang="zh-CN" altLang="en-US" sz="2000">
                <a:solidFill>
                  <a:srgbClr val="660066"/>
                </a:solidFill>
                <a:ea typeface="仿宋_GB2312" panose="02010609030101010101" pitchFamily="49" charset="-122"/>
              </a:rPr>
              <a:t>、</a:t>
            </a:r>
            <a:r>
              <a:rPr lang="en-US" altLang="zh-CN" sz="2000">
                <a:solidFill>
                  <a:srgbClr val="660066"/>
                </a:solidFill>
                <a:ea typeface="仿宋_GB2312" panose="02010609030101010101" pitchFamily="49" charset="-122"/>
              </a:rPr>
              <a:t>CT</a:t>
            </a:r>
            <a:r>
              <a:rPr lang="zh-CN" altLang="en-US" sz="2000">
                <a:solidFill>
                  <a:srgbClr val="660066"/>
                </a:solidFill>
                <a:ea typeface="仿宋_GB2312" panose="02010609030101010101" pitchFamily="49" charset="-122"/>
              </a:rPr>
              <a:t>、</a:t>
            </a:r>
            <a:r>
              <a:rPr lang="en-US" altLang="zh-CN" sz="2000">
                <a:solidFill>
                  <a:srgbClr val="660066"/>
                </a:solidFill>
                <a:ea typeface="仿宋_GB2312" panose="02010609030101010101" pitchFamily="49" charset="-122"/>
              </a:rPr>
              <a:t>DT</a:t>
            </a:r>
            <a:r>
              <a:rPr lang="zh-CN" altLang="en-US" sz="2000">
                <a:solidFill>
                  <a:srgbClr val="660066"/>
                </a:solidFill>
                <a:ea typeface="仿宋_GB2312" panose="02010609030101010101" pitchFamily="49" charset="-122"/>
              </a:rPr>
              <a:t>、</a:t>
            </a:r>
            <a:r>
              <a:rPr lang="en-US" altLang="zh-CN" sz="2000">
                <a:solidFill>
                  <a:srgbClr val="660066"/>
                </a:solidFill>
                <a:ea typeface="仿宋_GB2312" panose="02010609030101010101" pitchFamily="49" charset="-122"/>
              </a:rPr>
              <a:t>ET</a:t>
            </a:r>
            <a:r>
              <a:rPr lang="zh-CN" altLang="en-US" sz="2000">
                <a:solidFill>
                  <a:srgbClr val="660066"/>
                </a:solidFill>
                <a:ea typeface="仿宋_GB2312" panose="02010609030101010101" pitchFamily="49" charset="-122"/>
              </a:rPr>
              <a:t>、</a:t>
            </a:r>
            <a:r>
              <a:rPr lang="en-US" altLang="zh-CN" sz="2000">
                <a:solidFill>
                  <a:srgbClr val="660066"/>
                </a:solidFill>
                <a:ea typeface="仿宋_GB2312" panose="02010609030101010101" pitchFamily="49" charset="-122"/>
              </a:rPr>
              <a:t>GT</a:t>
            </a:r>
            <a:r>
              <a:rPr lang="zh-CN" altLang="en-US" sz="2000">
                <a:solidFill>
                  <a:srgbClr val="660066"/>
                </a:solidFill>
                <a:ea typeface="仿宋_GB2312" panose="02010609030101010101" pitchFamily="49" charset="-122"/>
              </a:rPr>
              <a:t>、</a:t>
            </a:r>
            <a:r>
              <a:rPr lang="en-US" altLang="zh-CN" sz="2000">
                <a:solidFill>
                  <a:srgbClr val="660066"/>
                </a:solidFill>
                <a:ea typeface="仿宋_GB2312" panose="02010609030101010101" pitchFamily="49" charset="-122"/>
              </a:rPr>
              <a:t>NT</a:t>
            </a:r>
            <a:r>
              <a:rPr lang="zh-CN" altLang="en-US" sz="2000">
                <a:solidFill>
                  <a:srgbClr val="660066"/>
                </a:solidFill>
                <a:ea typeface="仿宋_GB2312" panose="02010609030101010101" pitchFamily="49" charset="-122"/>
              </a:rPr>
              <a:t>等。应用最多的是</a:t>
            </a:r>
            <a:r>
              <a:rPr lang="en-US" altLang="zh-CN" sz="2000">
                <a:solidFill>
                  <a:srgbClr val="660066"/>
                </a:solidFill>
                <a:ea typeface="仿宋_GB2312" panose="02010609030101010101" pitchFamily="49" charset="-122"/>
              </a:rPr>
              <a:t>AT</a:t>
            </a:r>
            <a:r>
              <a:rPr lang="zh-CN" altLang="en-US" sz="2000">
                <a:solidFill>
                  <a:srgbClr val="660066"/>
                </a:solidFill>
                <a:ea typeface="仿宋_GB2312" panose="02010609030101010101" pitchFamily="49" charset="-122"/>
              </a:rPr>
              <a:t>切型（</a:t>
            </a:r>
            <a:r>
              <a:rPr lang="zh-CN" altLang="en-US" sz="2000" i="1">
                <a:solidFill>
                  <a:srgbClr val="660066"/>
                </a:solidFill>
                <a:ea typeface="仿宋_GB2312" panose="02010609030101010101" pitchFamily="49" charset="-122"/>
                <a:sym typeface="Symbol" panose="05050102010706020507" pitchFamily="18" charset="2"/>
              </a:rPr>
              <a:t></a:t>
            </a:r>
            <a:r>
              <a:rPr lang="en-US" altLang="zh-CN" sz="2000">
                <a:solidFill>
                  <a:srgbClr val="660066"/>
                </a:solidFill>
                <a:ea typeface="仿宋_GB2312" panose="02010609030101010101" pitchFamily="49" charset="-122"/>
                <a:sym typeface="Symbol" panose="05050102010706020507" pitchFamily="18" charset="2"/>
              </a:rPr>
              <a:t>=35</a:t>
            </a:r>
            <a:r>
              <a:rPr lang="zh-CN" altLang="en-US" sz="2000">
                <a:solidFill>
                  <a:srgbClr val="660066"/>
                </a:solidFill>
                <a:ea typeface="仿宋_GB2312" panose="02010609030101010101" pitchFamily="49" charset="-122"/>
              </a:rPr>
              <a:t>），其频率特性较好，温度从－</a:t>
            </a:r>
            <a:r>
              <a:rPr lang="en-US" altLang="zh-CN" sz="2000">
                <a:solidFill>
                  <a:srgbClr val="660066"/>
                </a:solidFill>
                <a:ea typeface="仿宋_GB2312" panose="02010609030101010101" pitchFamily="49" charset="-122"/>
              </a:rPr>
              <a:t>55℃</a:t>
            </a:r>
            <a:r>
              <a:rPr lang="zh-CN" altLang="en-US" sz="2000">
                <a:solidFill>
                  <a:srgbClr val="660066"/>
                </a:solidFill>
                <a:ea typeface="仿宋_GB2312" panose="02010609030101010101" pitchFamily="49" charset="-122"/>
              </a:rPr>
              <a:t>～＋</a:t>
            </a:r>
            <a:r>
              <a:rPr lang="en-US" altLang="zh-CN" sz="2000">
                <a:solidFill>
                  <a:srgbClr val="660066"/>
                </a:solidFill>
                <a:ea typeface="仿宋_GB2312" panose="02010609030101010101" pitchFamily="49" charset="-122"/>
              </a:rPr>
              <a:t>85℃</a:t>
            </a:r>
            <a:r>
              <a:rPr lang="zh-CN" altLang="en-US" sz="2000">
                <a:solidFill>
                  <a:srgbClr val="660066"/>
                </a:solidFill>
                <a:ea typeface="仿宋_GB2312" panose="02010609030101010101" pitchFamily="49" charset="-122"/>
              </a:rPr>
              <a:t>，频率变化较小，不超过</a:t>
            </a:r>
            <a:r>
              <a:rPr lang="en-US" altLang="zh-CN" sz="2000">
                <a:solidFill>
                  <a:srgbClr val="660066"/>
                </a:solidFill>
                <a:ea typeface="仿宋_GB2312" panose="02010609030101010101" pitchFamily="49" charset="-122"/>
              </a:rPr>
              <a:t>(0.2-0.6) </a:t>
            </a:r>
            <a:r>
              <a:rPr lang="en-US" altLang="en-US" sz="2000">
                <a:solidFill>
                  <a:srgbClr val="660066"/>
                </a:solidFill>
                <a:ea typeface="仿宋_GB2312" panose="02010609030101010101" pitchFamily="49" charset="-122"/>
              </a:rPr>
              <a:t>×</a:t>
            </a:r>
            <a:r>
              <a:rPr lang="en-US" altLang="zh-CN" sz="2000">
                <a:solidFill>
                  <a:srgbClr val="660066"/>
                </a:solidFill>
                <a:ea typeface="仿宋_GB2312" panose="02010609030101010101" pitchFamily="49" charset="-122"/>
              </a:rPr>
              <a:t>10</a:t>
            </a:r>
            <a:r>
              <a:rPr lang="en-US" altLang="zh-CN" sz="2000" baseline="30000">
                <a:solidFill>
                  <a:srgbClr val="660066"/>
                </a:solidFill>
                <a:ea typeface="仿宋_GB2312" panose="02010609030101010101" pitchFamily="49" charset="-122"/>
              </a:rPr>
              <a:t>-6</a:t>
            </a:r>
            <a:r>
              <a:rPr lang="en-US" altLang="zh-CN" sz="2000">
                <a:solidFill>
                  <a:srgbClr val="660066"/>
                </a:solidFill>
                <a:ea typeface="仿宋_GB2312" panose="02010609030101010101" pitchFamily="49" charset="-122"/>
              </a:rPr>
              <a:t>/</a:t>
            </a:r>
            <a:r>
              <a:rPr lang="en-US" altLang="en-US" sz="2000">
                <a:solidFill>
                  <a:srgbClr val="660066"/>
                </a:solidFill>
                <a:ea typeface="仿宋_GB2312" panose="02010609030101010101" pitchFamily="49" charset="-122"/>
              </a:rPr>
              <a:t>℃</a:t>
            </a:r>
            <a:r>
              <a:rPr lang="en-US" altLang="zh-CN" sz="2000">
                <a:solidFill>
                  <a:srgbClr val="660066"/>
                </a:solidFill>
                <a:ea typeface="仿宋_GB2312" panose="02010609030101010101" pitchFamily="49" charset="-122"/>
              </a:rPr>
              <a:t> </a:t>
            </a:r>
            <a:r>
              <a:rPr lang="zh-CN" altLang="en-US" sz="2000">
                <a:solidFill>
                  <a:srgbClr val="660066"/>
                </a:solidFill>
                <a:ea typeface="仿宋_GB2312" panose="02010609030101010101" pitchFamily="49" charset="-122"/>
              </a:rPr>
              <a:t>。</a:t>
            </a:r>
          </a:p>
        </p:txBody>
      </p:sp>
      <p:pic>
        <p:nvPicPr>
          <p:cNvPr id="48134" name="图片 6" descr="Image1.jpg">
            <a:extLst>
              <a:ext uri="{FF2B5EF4-FFF2-40B4-BE49-F238E27FC236}">
                <a16:creationId xmlns:a16="http://schemas.microsoft.com/office/drawing/2014/main" id="{6471816C-BFFF-467B-BA63-662877AF1C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7813" y="1428750"/>
            <a:ext cx="3500437"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7D2F074E-A6B2-4907-BA71-90AEAD60F57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4.6.1 </a:t>
            </a:r>
            <a:r>
              <a:rPr lang="zh-CN" altLang="en-US" sz="2800" b="1" dirty="0">
                <a:solidFill>
                  <a:srgbClr val="0000FF"/>
                </a:solidFill>
                <a:ea typeface="仿宋_GB2312" panose="02010609030101010101" pitchFamily="49" charset="-122"/>
              </a:rPr>
              <a:t>石英谐振器的性能和等效电路</a:t>
            </a:r>
          </a:p>
        </p:txBody>
      </p:sp>
      <p:sp>
        <p:nvSpPr>
          <p:cNvPr id="49155" name="Text Box 4">
            <a:extLst>
              <a:ext uri="{FF2B5EF4-FFF2-40B4-BE49-F238E27FC236}">
                <a16:creationId xmlns:a16="http://schemas.microsoft.com/office/drawing/2014/main" id="{D5E80006-4A62-4336-B9D1-77C65B079096}"/>
              </a:ext>
            </a:extLst>
          </p:cNvPr>
          <p:cNvSpPr txBox="1">
            <a:spLocks noChangeArrowheads="1"/>
          </p:cNvSpPr>
          <p:nvPr/>
        </p:nvSpPr>
        <p:spPr bwMode="auto">
          <a:xfrm>
            <a:off x="468313" y="690563"/>
            <a:ext cx="2735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400" b="0">
              <a:solidFill>
                <a:schemeClr val="bg1"/>
              </a:solidFill>
              <a:ea typeface="仿宋_GB2312" panose="02010609030101010101" pitchFamily="49" charset="-122"/>
            </a:endParaRPr>
          </a:p>
        </p:txBody>
      </p:sp>
      <p:sp>
        <p:nvSpPr>
          <p:cNvPr id="49156" name="Text Box 5">
            <a:extLst>
              <a:ext uri="{FF2B5EF4-FFF2-40B4-BE49-F238E27FC236}">
                <a16:creationId xmlns:a16="http://schemas.microsoft.com/office/drawing/2014/main" id="{9CA7A65A-ED0D-463E-A937-4A21DCE7E878}"/>
              </a:ext>
            </a:extLst>
          </p:cNvPr>
          <p:cNvSpPr txBox="1">
            <a:spLocks noChangeArrowheads="1"/>
          </p:cNvSpPr>
          <p:nvPr/>
        </p:nvSpPr>
        <p:spPr bwMode="auto">
          <a:xfrm>
            <a:off x="323850" y="765175"/>
            <a:ext cx="4033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其中</a:t>
            </a:r>
            <a:r>
              <a:rPr lang="en-US" altLang="zh-CN" sz="2400" dirty="0">
                <a:solidFill>
                  <a:srgbClr val="000000"/>
                </a:solidFill>
                <a:ea typeface="仿宋_GB2312" panose="02010609030101010101" pitchFamily="49" charset="-122"/>
              </a:rPr>
              <a:t>AT</a:t>
            </a:r>
            <a:r>
              <a:rPr lang="zh-CN" altLang="en-US" sz="2400" dirty="0">
                <a:solidFill>
                  <a:srgbClr val="000000"/>
                </a:solidFill>
                <a:ea typeface="仿宋_GB2312" panose="02010609030101010101" pitchFamily="49" charset="-122"/>
              </a:rPr>
              <a:t>切型是三次曲线</a:t>
            </a:r>
            <a:r>
              <a:rPr lang="en-US" altLang="zh-CN" sz="2400" dirty="0">
                <a:solidFill>
                  <a:srgbClr val="000000"/>
                </a:solidFill>
                <a:ea typeface="仿宋_GB2312" panose="02010609030101010101" pitchFamily="49" charset="-122"/>
              </a:rPr>
              <a:t>:</a:t>
            </a:r>
          </a:p>
        </p:txBody>
      </p:sp>
      <p:sp>
        <p:nvSpPr>
          <p:cNvPr id="49157" name="Text Box 6">
            <a:extLst>
              <a:ext uri="{FF2B5EF4-FFF2-40B4-BE49-F238E27FC236}">
                <a16:creationId xmlns:a16="http://schemas.microsoft.com/office/drawing/2014/main" id="{BBECD1F3-7D76-442C-A469-CAAF7962F256}"/>
              </a:ext>
            </a:extLst>
          </p:cNvPr>
          <p:cNvSpPr txBox="1">
            <a:spLocks noChangeArrowheads="1"/>
          </p:cNvSpPr>
          <p:nvPr/>
        </p:nvSpPr>
        <p:spPr bwMode="auto">
          <a:xfrm>
            <a:off x="4259612" y="2304003"/>
            <a:ext cx="47863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其它都是向下的二次曲线（有顶点）。在曲线顶点上，各曲线温度系数为</a:t>
            </a:r>
            <a:r>
              <a:rPr lang="en-US" altLang="zh-CN" sz="2400" dirty="0">
                <a:solidFill>
                  <a:srgbClr val="000000"/>
                </a:solidFill>
                <a:ea typeface="仿宋_GB2312" panose="02010609030101010101" pitchFamily="49" charset="-122"/>
              </a:rPr>
              <a:t>0</a:t>
            </a:r>
            <a:r>
              <a:rPr lang="zh-CN" altLang="en-US" sz="2400" dirty="0">
                <a:solidFill>
                  <a:srgbClr val="000000"/>
                </a:solidFill>
                <a:ea typeface="仿宋_GB2312" panose="02010609030101010101" pitchFamily="49" charset="-122"/>
              </a:rPr>
              <a:t>，恒温就选该点。</a:t>
            </a:r>
          </a:p>
        </p:txBody>
      </p:sp>
      <p:sp>
        <p:nvSpPr>
          <p:cNvPr id="49158" name="Text Box 8">
            <a:extLst>
              <a:ext uri="{FF2B5EF4-FFF2-40B4-BE49-F238E27FC236}">
                <a16:creationId xmlns:a16="http://schemas.microsoft.com/office/drawing/2014/main" id="{3F35436C-944F-48AC-9AA3-254C2E1A2A40}"/>
              </a:ext>
            </a:extLst>
          </p:cNvPr>
          <p:cNvSpPr txBox="1">
            <a:spLocks noChangeArrowheads="1"/>
          </p:cNvSpPr>
          <p:nvPr/>
        </p:nvSpPr>
        <p:spPr bwMode="auto">
          <a:xfrm>
            <a:off x="142875" y="4114800"/>
            <a:ext cx="388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0000FF"/>
                </a:solidFill>
                <a:ea typeface="仿宋_GB2312" panose="02010609030101010101" pitchFamily="49" charset="-122"/>
              </a:rPr>
              <a:t>(2)  </a:t>
            </a:r>
            <a:r>
              <a:rPr lang="zh-CN" altLang="en-US" sz="2400" dirty="0">
                <a:solidFill>
                  <a:srgbClr val="0000FF"/>
                </a:solidFill>
                <a:ea typeface="仿宋_GB2312" panose="02010609030101010101" pitchFamily="49" charset="-122"/>
              </a:rPr>
              <a:t>石英晶体的压电效应</a:t>
            </a:r>
            <a:r>
              <a:rPr lang="en-US" altLang="zh-CN" sz="2400" dirty="0">
                <a:solidFill>
                  <a:srgbClr val="0000FF"/>
                </a:solidFill>
                <a:ea typeface="仿宋_GB2312" panose="02010609030101010101" pitchFamily="49" charset="-122"/>
              </a:rPr>
              <a:t>:</a:t>
            </a:r>
          </a:p>
        </p:txBody>
      </p:sp>
      <p:sp>
        <p:nvSpPr>
          <p:cNvPr id="49159" name="Text Box 9">
            <a:extLst>
              <a:ext uri="{FF2B5EF4-FFF2-40B4-BE49-F238E27FC236}">
                <a16:creationId xmlns:a16="http://schemas.microsoft.com/office/drawing/2014/main" id="{74FAC25B-1147-4E34-B2BB-A495D25D2DE3}"/>
              </a:ext>
            </a:extLst>
          </p:cNvPr>
          <p:cNvSpPr txBox="1">
            <a:spLocks noChangeArrowheads="1"/>
          </p:cNvSpPr>
          <p:nvPr/>
        </p:nvSpPr>
        <p:spPr bwMode="auto">
          <a:xfrm>
            <a:off x="71437" y="4572000"/>
            <a:ext cx="57864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正压电效应：在某方向上加上一个压力，则在垂直方向的表面产生一个电场；</a:t>
            </a:r>
          </a:p>
          <a:p>
            <a:pPr eaLnBrk="1" hangingPunct="1">
              <a:spcBef>
                <a:spcPct val="0"/>
              </a:spcBef>
              <a:buFontTx/>
              <a:buNone/>
            </a:pPr>
            <a:r>
              <a:rPr lang="zh-CN" altLang="en-US" sz="2400" dirty="0">
                <a:solidFill>
                  <a:srgbClr val="000000"/>
                </a:solidFill>
                <a:ea typeface="仿宋_GB2312" panose="02010609030101010101" pitchFamily="49" charset="-122"/>
              </a:rPr>
              <a:t> 逆压电效应：加电场，垂直方向产生应变。</a:t>
            </a:r>
          </a:p>
          <a:p>
            <a:pPr eaLnBrk="1" hangingPunct="1">
              <a:spcBef>
                <a:spcPct val="0"/>
              </a:spcBef>
              <a:buFontTx/>
              <a:buNone/>
            </a:pPr>
            <a:r>
              <a:rPr lang="zh-CN" altLang="en-US" sz="2400" dirty="0">
                <a:solidFill>
                  <a:srgbClr val="000000"/>
                </a:solidFill>
                <a:ea typeface="仿宋_GB2312" panose="02010609030101010101" pitchFamily="49" charset="-122"/>
              </a:rPr>
              <a:t>二者互为因果关系。</a:t>
            </a:r>
            <a:endParaRPr lang="zh-CN" altLang="en-US" sz="2400" b="0" dirty="0">
              <a:solidFill>
                <a:srgbClr val="000000"/>
              </a:solidFill>
              <a:ea typeface="仿宋_GB2312" panose="02010609030101010101" pitchFamily="49" charset="-122"/>
            </a:endParaRPr>
          </a:p>
        </p:txBody>
      </p:sp>
      <p:pic>
        <p:nvPicPr>
          <p:cNvPr id="49160" name="图片 9" descr="Image1.jpg">
            <a:extLst>
              <a:ext uri="{FF2B5EF4-FFF2-40B4-BE49-F238E27FC236}">
                <a16:creationId xmlns:a16="http://schemas.microsoft.com/office/drawing/2014/main" id="{242BCD59-E66D-4341-B316-4CA5B74BA8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214438"/>
            <a:ext cx="3929063"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图片 10" descr="Image1.jpg">
            <a:extLst>
              <a:ext uri="{FF2B5EF4-FFF2-40B4-BE49-F238E27FC236}">
                <a16:creationId xmlns:a16="http://schemas.microsoft.com/office/drawing/2014/main" id="{A1E814D7-669E-4362-9F03-8C35D0F934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29313" y="3444875"/>
            <a:ext cx="3143250"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02005989-02FF-4F23-B734-8C49827C0794}"/>
              </a:ext>
            </a:extLst>
          </p:cNvPr>
          <p:cNvPicPr>
            <a:picLocks noChangeAspect="1"/>
          </p:cNvPicPr>
          <p:nvPr/>
        </p:nvPicPr>
        <p:blipFill>
          <a:blip r:embed="rId4"/>
          <a:stretch>
            <a:fillRect/>
          </a:stretch>
        </p:blipFill>
        <p:spPr>
          <a:xfrm>
            <a:off x="6652768" y="116632"/>
            <a:ext cx="2227849" cy="17150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50178" name="图片 2">
            <a:extLst>
              <a:ext uri="{FF2B5EF4-FFF2-40B4-BE49-F238E27FC236}">
                <a16:creationId xmlns:a16="http://schemas.microsoft.com/office/drawing/2014/main" id="{3B1D0B93-E57D-4CFB-B421-945B8E5B0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2706688"/>
            <a:ext cx="5621337"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a:extLst>
              <a:ext uri="{FF2B5EF4-FFF2-40B4-BE49-F238E27FC236}">
                <a16:creationId xmlns:a16="http://schemas.microsoft.com/office/drawing/2014/main" id="{5A1F264C-BF65-4CE2-A5AF-E09957A18635}"/>
              </a:ext>
            </a:extLst>
          </p:cNvPr>
          <p:cNvSpPr>
            <a:spLocks noGrp="1" noChangeArrowheads="1"/>
          </p:cNvSpPr>
          <p:nvPr>
            <p:ph type="title" idx="4294967295"/>
          </p:nvPr>
        </p:nvSpPr>
        <p:spPr>
          <a:xfrm>
            <a:off x="228600" y="228600"/>
            <a:ext cx="8591550" cy="381000"/>
          </a:xfrm>
        </p:spPr>
        <p:txBody>
          <a:bodyPr/>
          <a:lstStyle/>
          <a:p>
            <a:pPr algn="l" eaLnBrk="1" hangingPunct="1"/>
            <a:r>
              <a:rPr lang="en-US" altLang="zh-CN" sz="2800" b="1" dirty="0">
                <a:solidFill>
                  <a:srgbClr val="0000FF"/>
                </a:solidFill>
                <a:ea typeface="仿宋_GB2312" panose="02010609030101010101" pitchFamily="49" charset="-122"/>
              </a:rPr>
              <a:t>4.6.1 </a:t>
            </a:r>
            <a:r>
              <a:rPr lang="zh-CN" altLang="en-US" sz="2800" b="1" dirty="0">
                <a:solidFill>
                  <a:srgbClr val="0000FF"/>
                </a:solidFill>
                <a:ea typeface="仿宋_GB2312" panose="02010609030101010101" pitchFamily="49" charset="-122"/>
              </a:rPr>
              <a:t>石英谐振器的性能和等效电路 </a:t>
            </a: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P122</a:t>
            </a:r>
            <a:r>
              <a:rPr lang="zh-CN" altLang="en-US" sz="2800" b="1" dirty="0">
                <a:solidFill>
                  <a:srgbClr val="0000FF"/>
                </a:solidFill>
                <a:ea typeface="仿宋_GB2312" panose="02010609030101010101" pitchFamily="49" charset="-122"/>
              </a:rPr>
              <a:t>  </a:t>
            </a:r>
            <a:r>
              <a:rPr lang="en-US" altLang="zh-CN" sz="2800" b="1" dirty="0">
                <a:solidFill>
                  <a:srgbClr val="FF0000"/>
                </a:solidFill>
                <a:ea typeface="仿宋_GB2312" panose="02010609030101010101" pitchFamily="49" charset="-122"/>
              </a:rPr>
              <a:t>P125</a:t>
            </a:r>
            <a:r>
              <a:rPr lang="en-US" altLang="zh-CN" sz="2800" b="1" dirty="0">
                <a:solidFill>
                  <a:srgbClr val="0000FF"/>
                </a:solidFill>
                <a:ea typeface="仿宋_GB2312" panose="02010609030101010101" pitchFamily="49" charset="-122"/>
              </a:rPr>
              <a:t>   P132</a:t>
            </a:r>
            <a:endParaRPr lang="zh-CN" altLang="en-US" sz="2800" b="1" dirty="0">
              <a:solidFill>
                <a:srgbClr val="0000FF"/>
              </a:solidFill>
              <a:ea typeface="仿宋_GB2312" panose="02010609030101010101" pitchFamily="49" charset="-122"/>
            </a:endParaRPr>
          </a:p>
        </p:txBody>
      </p:sp>
      <p:sp>
        <p:nvSpPr>
          <p:cNvPr id="50180" name="Rectangle 3">
            <a:extLst>
              <a:ext uri="{FF2B5EF4-FFF2-40B4-BE49-F238E27FC236}">
                <a16:creationId xmlns:a16="http://schemas.microsoft.com/office/drawing/2014/main" id="{6645234B-A470-4808-9D18-33FEE6C23E8C}"/>
              </a:ext>
            </a:extLst>
          </p:cNvPr>
          <p:cNvSpPr>
            <a:spLocks noChangeArrowheads="1"/>
          </p:cNvSpPr>
          <p:nvPr/>
        </p:nvSpPr>
        <p:spPr bwMode="auto">
          <a:xfrm>
            <a:off x="1066800" y="1752600"/>
            <a:ext cx="3733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endParaRPr lang="zh-CN" altLang="en-US" sz="2400">
              <a:solidFill>
                <a:schemeClr val="bg1"/>
              </a:solidFill>
              <a:ea typeface="仿宋_GB2312" panose="02010609030101010101" pitchFamily="49" charset="-122"/>
            </a:endParaRPr>
          </a:p>
          <a:p>
            <a:pPr>
              <a:buFontTx/>
              <a:buNone/>
            </a:pPr>
            <a:endParaRPr lang="zh-CN" altLang="en-US" sz="2400">
              <a:solidFill>
                <a:schemeClr val="bg1"/>
              </a:solidFill>
              <a:ea typeface="仿宋_GB2312" panose="02010609030101010101" pitchFamily="49" charset="-122"/>
            </a:endParaRPr>
          </a:p>
        </p:txBody>
      </p:sp>
      <p:sp>
        <p:nvSpPr>
          <p:cNvPr id="50181" name="Text Box 4">
            <a:extLst>
              <a:ext uri="{FF2B5EF4-FFF2-40B4-BE49-F238E27FC236}">
                <a16:creationId xmlns:a16="http://schemas.microsoft.com/office/drawing/2014/main" id="{18F6F539-E7DF-4BF2-8C81-1AA05EF7CE69}"/>
              </a:ext>
            </a:extLst>
          </p:cNvPr>
          <p:cNvSpPr txBox="1">
            <a:spLocks noChangeArrowheads="1"/>
          </p:cNvSpPr>
          <p:nvPr/>
        </p:nvSpPr>
        <p:spPr bwMode="auto">
          <a:xfrm>
            <a:off x="71438" y="571500"/>
            <a:ext cx="8964612"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r>
              <a:rPr lang="zh-CN" altLang="en-US" sz="2000" dirty="0">
                <a:solidFill>
                  <a:srgbClr val="000000"/>
                </a:solidFill>
                <a:ea typeface="仿宋_GB2312" panose="02010609030101010101" pitchFamily="49" charset="-122"/>
              </a:rPr>
              <a:t>       当交流电加到晶体两端，晶体先随电压变化产生应变，然后机械振动反过来又在晶片表面产生交变电荷。当晶片的几何尺寸和结构一定时，它本身有一个固定的机械振动频率。外加电压的频率等于晶片固有的机械振动频率时，产生谐振。</a:t>
            </a:r>
          </a:p>
        </p:txBody>
      </p:sp>
      <p:sp>
        <p:nvSpPr>
          <p:cNvPr id="50182" name="Text Box 5">
            <a:extLst>
              <a:ext uri="{FF2B5EF4-FFF2-40B4-BE49-F238E27FC236}">
                <a16:creationId xmlns:a16="http://schemas.microsoft.com/office/drawing/2014/main" id="{44AACBE9-999F-43E5-8B41-966FEDA16971}"/>
              </a:ext>
            </a:extLst>
          </p:cNvPr>
          <p:cNvSpPr txBox="1">
            <a:spLocks noChangeArrowheads="1"/>
          </p:cNvSpPr>
          <p:nvPr/>
        </p:nvSpPr>
        <p:spPr bwMode="auto">
          <a:xfrm>
            <a:off x="50800" y="1878013"/>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00FF"/>
                </a:solidFill>
                <a:ea typeface="仿宋_GB2312" panose="02010609030101010101" pitchFamily="49" charset="-122"/>
              </a:rPr>
              <a:t>(3)   </a:t>
            </a:r>
            <a:r>
              <a:rPr lang="zh-CN" altLang="en-US" sz="2400" dirty="0">
                <a:solidFill>
                  <a:srgbClr val="0000FF"/>
                </a:solidFill>
                <a:ea typeface="仿宋_GB2312" panose="02010609030101010101" pitchFamily="49" charset="-122"/>
              </a:rPr>
              <a:t>石英谐振器的等效电路及电抗特性</a:t>
            </a:r>
            <a:r>
              <a:rPr lang="en-US" altLang="zh-CN" sz="2400" dirty="0">
                <a:solidFill>
                  <a:srgbClr val="0000FF"/>
                </a:solidFill>
                <a:ea typeface="仿宋_GB2312" panose="02010609030101010101" pitchFamily="49" charset="-122"/>
              </a:rPr>
              <a:t>:</a:t>
            </a:r>
            <a:endParaRPr lang="en-US" altLang="zh-CN" sz="2400" b="0" dirty="0">
              <a:solidFill>
                <a:srgbClr val="0000FF"/>
              </a:solidFill>
              <a:ea typeface="仿宋_GB2312" panose="02010609030101010101" pitchFamily="49" charset="-122"/>
            </a:endParaRPr>
          </a:p>
        </p:txBody>
      </p:sp>
      <p:sp>
        <p:nvSpPr>
          <p:cNvPr id="50183" name="Text Box 6">
            <a:extLst>
              <a:ext uri="{FF2B5EF4-FFF2-40B4-BE49-F238E27FC236}">
                <a16:creationId xmlns:a16="http://schemas.microsoft.com/office/drawing/2014/main" id="{66A2A6C3-D87D-4880-A6DD-51A1A6429B07}"/>
              </a:ext>
            </a:extLst>
          </p:cNvPr>
          <p:cNvSpPr txBox="1">
            <a:spLocks noChangeArrowheads="1"/>
          </p:cNvSpPr>
          <p:nvPr/>
        </p:nvSpPr>
        <p:spPr bwMode="auto">
          <a:xfrm>
            <a:off x="5743575" y="2357438"/>
            <a:ext cx="329247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en-US" altLang="zh-CN" sz="2000" i="1" dirty="0" err="1">
                <a:solidFill>
                  <a:srgbClr val="660066"/>
                </a:solidFill>
                <a:ea typeface="仿宋_GB2312" panose="02010609030101010101" pitchFamily="49" charset="-122"/>
              </a:rPr>
              <a:t>L</a:t>
            </a:r>
            <a:r>
              <a:rPr lang="en-US" altLang="zh-CN" sz="2000" baseline="-25000" dirty="0" err="1">
                <a:solidFill>
                  <a:srgbClr val="660066"/>
                </a:solidFill>
                <a:ea typeface="仿宋_GB2312" panose="02010609030101010101" pitchFamily="49" charset="-122"/>
              </a:rPr>
              <a:t>q</a:t>
            </a:r>
            <a:r>
              <a:rPr lang="en-US" altLang="zh-CN" sz="2000" dirty="0">
                <a:solidFill>
                  <a:srgbClr val="660066"/>
                </a:solidFill>
                <a:ea typeface="仿宋_GB2312" panose="02010609030101010101" pitchFamily="49" charset="-122"/>
              </a:rPr>
              <a:t>:</a:t>
            </a:r>
            <a:r>
              <a:rPr lang="zh-CN" altLang="en-US" sz="2000" dirty="0">
                <a:solidFill>
                  <a:srgbClr val="660066"/>
                </a:solidFill>
                <a:ea typeface="仿宋_GB2312" panose="02010609030101010101" pitchFamily="49" charset="-122"/>
              </a:rPr>
              <a:t>动态电感</a:t>
            </a:r>
            <a:r>
              <a:rPr lang="en-US" altLang="zh-CN" sz="2000" dirty="0">
                <a:solidFill>
                  <a:srgbClr val="660066"/>
                </a:solidFill>
                <a:ea typeface="仿宋_GB2312" panose="02010609030101010101" pitchFamily="49" charset="-122"/>
              </a:rPr>
              <a:t>,10</a:t>
            </a:r>
            <a:r>
              <a:rPr lang="en-US" altLang="zh-CN" sz="2000" baseline="30000" dirty="0">
                <a:solidFill>
                  <a:srgbClr val="660066"/>
                </a:solidFill>
                <a:ea typeface="仿宋_GB2312" panose="02010609030101010101" pitchFamily="49" charset="-122"/>
              </a:rPr>
              <a:t>-3</a:t>
            </a:r>
            <a:r>
              <a:rPr lang="en-US" altLang="zh-CN" sz="2000" dirty="0">
                <a:solidFill>
                  <a:srgbClr val="660066"/>
                </a:solidFill>
                <a:ea typeface="仿宋_GB2312" panose="02010609030101010101" pitchFamily="49" charset="-122"/>
              </a:rPr>
              <a:t>-10</a:t>
            </a:r>
            <a:r>
              <a:rPr lang="en-US" altLang="zh-CN" sz="2000" baseline="30000" dirty="0">
                <a:solidFill>
                  <a:srgbClr val="660066"/>
                </a:solidFill>
                <a:ea typeface="仿宋_GB2312" panose="02010609030101010101" pitchFamily="49" charset="-122"/>
              </a:rPr>
              <a:t>-2</a:t>
            </a:r>
            <a:r>
              <a:rPr lang="en-US" altLang="zh-CN" sz="2000" dirty="0">
                <a:solidFill>
                  <a:srgbClr val="660066"/>
                </a:solidFill>
                <a:ea typeface="仿宋_GB2312" panose="02010609030101010101" pitchFamily="49" charset="-122"/>
              </a:rPr>
              <a:t>H,</a:t>
            </a:r>
            <a:r>
              <a:rPr lang="zh-CN" altLang="en-US" sz="2000" dirty="0">
                <a:solidFill>
                  <a:srgbClr val="660066"/>
                </a:solidFill>
                <a:ea typeface="仿宋_GB2312" panose="02010609030101010101" pitchFamily="49" charset="-122"/>
              </a:rPr>
              <a:t>较大；</a:t>
            </a:r>
          </a:p>
          <a:p>
            <a:pPr eaLnBrk="1" hangingPunct="1">
              <a:lnSpc>
                <a:spcPct val="120000"/>
              </a:lnSpc>
              <a:spcBef>
                <a:spcPct val="0"/>
              </a:spcBef>
              <a:buFontTx/>
              <a:buNone/>
            </a:pPr>
            <a:r>
              <a:rPr lang="en-US" altLang="zh-CN" sz="2000" i="1" dirty="0" err="1">
                <a:solidFill>
                  <a:srgbClr val="660066"/>
                </a:solidFill>
                <a:ea typeface="仿宋_GB2312" panose="02010609030101010101" pitchFamily="49" charset="-122"/>
              </a:rPr>
              <a:t>C</a:t>
            </a:r>
            <a:r>
              <a:rPr lang="en-US" altLang="zh-CN" sz="2000" baseline="-25000" dirty="0" err="1">
                <a:solidFill>
                  <a:srgbClr val="660066"/>
                </a:solidFill>
                <a:ea typeface="仿宋_GB2312" panose="02010609030101010101" pitchFamily="49" charset="-122"/>
              </a:rPr>
              <a:t>q</a:t>
            </a:r>
            <a:r>
              <a:rPr lang="en-US" altLang="zh-CN" sz="2000" dirty="0">
                <a:solidFill>
                  <a:srgbClr val="660066"/>
                </a:solidFill>
                <a:ea typeface="仿宋_GB2312" panose="02010609030101010101" pitchFamily="49" charset="-122"/>
              </a:rPr>
              <a:t>:</a:t>
            </a:r>
            <a:r>
              <a:rPr lang="zh-CN" altLang="en-US" sz="2000" dirty="0">
                <a:solidFill>
                  <a:srgbClr val="660066"/>
                </a:solidFill>
                <a:ea typeface="仿宋_GB2312" panose="02010609030101010101" pitchFamily="49" charset="-122"/>
              </a:rPr>
              <a:t>动态电容</a:t>
            </a:r>
            <a:r>
              <a:rPr lang="en-US" altLang="zh-CN" sz="2000" dirty="0">
                <a:solidFill>
                  <a:srgbClr val="660066"/>
                </a:solidFill>
                <a:ea typeface="仿宋_GB2312" panose="02010609030101010101" pitchFamily="49" charset="-122"/>
              </a:rPr>
              <a:t>, 10</a:t>
            </a:r>
            <a:r>
              <a:rPr lang="en-US" altLang="zh-CN" sz="2000" baseline="30000" dirty="0">
                <a:solidFill>
                  <a:srgbClr val="660066"/>
                </a:solidFill>
                <a:ea typeface="仿宋_GB2312" panose="02010609030101010101" pitchFamily="49" charset="-122"/>
              </a:rPr>
              <a:t>-4</a:t>
            </a:r>
            <a:r>
              <a:rPr lang="en-US" altLang="zh-CN" sz="2000" dirty="0">
                <a:solidFill>
                  <a:srgbClr val="660066"/>
                </a:solidFill>
                <a:ea typeface="仿宋_GB2312" panose="02010609030101010101" pitchFamily="49" charset="-122"/>
              </a:rPr>
              <a:t>-10</a:t>
            </a:r>
            <a:r>
              <a:rPr lang="en-US" altLang="zh-CN" sz="2000" baseline="30000" dirty="0">
                <a:solidFill>
                  <a:srgbClr val="660066"/>
                </a:solidFill>
                <a:ea typeface="仿宋_GB2312" panose="02010609030101010101" pitchFamily="49" charset="-122"/>
              </a:rPr>
              <a:t>-1</a:t>
            </a:r>
            <a:r>
              <a:rPr lang="en-US" altLang="zh-CN" sz="2000" dirty="0">
                <a:solidFill>
                  <a:srgbClr val="660066"/>
                </a:solidFill>
                <a:ea typeface="仿宋_GB2312" panose="02010609030101010101" pitchFamily="49" charset="-122"/>
              </a:rPr>
              <a:t>pF</a:t>
            </a:r>
            <a:r>
              <a:rPr lang="en-US" altLang="zh-CN" sz="2000" baseline="30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，较小；</a:t>
            </a:r>
          </a:p>
          <a:p>
            <a:pPr eaLnBrk="1" hangingPunct="1">
              <a:lnSpc>
                <a:spcPct val="120000"/>
              </a:lnSpc>
              <a:spcBef>
                <a:spcPct val="0"/>
              </a:spcBef>
              <a:buFontTx/>
              <a:buNone/>
            </a:pPr>
            <a:r>
              <a:rPr lang="en-US" altLang="zh-CN" sz="2000" i="1" dirty="0" err="1">
                <a:solidFill>
                  <a:srgbClr val="660066"/>
                </a:solidFill>
                <a:ea typeface="仿宋_GB2312" panose="02010609030101010101" pitchFamily="49" charset="-122"/>
              </a:rPr>
              <a:t>r</a:t>
            </a:r>
            <a:r>
              <a:rPr lang="en-US" altLang="zh-CN" sz="2000" baseline="-25000" dirty="0" err="1">
                <a:solidFill>
                  <a:srgbClr val="660066"/>
                </a:solidFill>
                <a:ea typeface="仿宋_GB2312" panose="02010609030101010101" pitchFamily="49" charset="-122"/>
              </a:rPr>
              <a:t>q</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动态电阻</a:t>
            </a:r>
            <a:r>
              <a:rPr lang="en-US" altLang="zh-CN" sz="2000" dirty="0">
                <a:solidFill>
                  <a:srgbClr val="660066"/>
                </a:solidFill>
                <a:ea typeface="仿宋_GB2312" panose="02010609030101010101" pitchFamily="49" charset="-122"/>
              </a:rPr>
              <a:t>,1</a:t>
            </a:r>
            <a:r>
              <a:rPr lang="zh-CN" altLang="en-US" sz="2000" dirty="0">
                <a:solidFill>
                  <a:srgbClr val="660066"/>
                </a:solidFill>
                <a:ea typeface="仿宋_GB2312" panose="02010609030101010101" pitchFamily="49" charset="-122"/>
              </a:rPr>
              <a:t>至几欧</a:t>
            </a:r>
            <a:r>
              <a:rPr lang="en-US" altLang="zh-CN" sz="2000" dirty="0">
                <a:solidFill>
                  <a:srgbClr val="660066"/>
                </a:solidFill>
                <a:ea typeface="仿宋_GB2312" panose="02010609030101010101" pitchFamily="49" charset="-122"/>
              </a:rPr>
              <a:t>,</a:t>
            </a:r>
            <a:r>
              <a:rPr lang="zh-CN" altLang="en-US" sz="2000" dirty="0">
                <a:solidFill>
                  <a:srgbClr val="660066"/>
                </a:solidFill>
                <a:ea typeface="仿宋_GB2312" panose="02010609030101010101" pitchFamily="49" charset="-122"/>
              </a:rPr>
              <a:t>较小（振动时的摩擦损耗）</a:t>
            </a:r>
            <a:r>
              <a:rPr lang="en-US" altLang="zh-CN" sz="2000" dirty="0">
                <a:solidFill>
                  <a:srgbClr val="660066"/>
                </a:solidFill>
                <a:ea typeface="仿宋_GB2312" panose="02010609030101010101" pitchFamily="49" charset="-122"/>
              </a:rPr>
              <a:t>;</a:t>
            </a:r>
          </a:p>
          <a:p>
            <a:pPr eaLnBrk="1" hangingPunct="1">
              <a:lnSpc>
                <a:spcPct val="120000"/>
              </a:lnSpc>
              <a:spcBef>
                <a:spcPct val="0"/>
              </a:spcBef>
              <a:buFontTx/>
              <a:buNone/>
            </a:pP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0</a:t>
            </a:r>
            <a:r>
              <a:rPr lang="en-US" altLang="zh-CN" sz="2000" dirty="0">
                <a:solidFill>
                  <a:srgbClr val="660066"/>
                </a:solidFill>
                <a:ea typeface="仿宋_GB2312" panose="02010609030101010101" pitchFamily="49" charset="-122"/>
              </a:rPr>
              <a:t>:</a:t>
            </a:r>
            <a:r>
              <a:rPr lang="zh-CN" altLang="en-US" sz="2000" dirty="0">
                <a:solidFill>
                  <a:srgbClr val="660066"/>
                </a:solidFill>
                <a:ea typeface="仿宋_GB2312" panose="02010609030101010101" pitchFamily="49" charset="-122"/>
              </a:rPr>
              <a:t>静态电容，电极、支架、引线电容总和，约几</a:t>
            </a:r>
            <a:r>
              <a:rPr lang="en-US" altLang="zh-CN" sz="2000" dirty="0">
                <a:solidFill>
                  <a:srgbClr val="660066"/>
                </a:solidFill>
                <a:ea typeface="仿宋_GB2312" panose="02010609030101010101" pitchFamily="49" charset="-122"/>
              </a:rPr>
              <a:t>pF;</a:t>
            </a:r>
            <a:endParaRPr lang="zh-CN" altLang="en-US" sz="2000" b="0" dirty="0">
              <a:solidFill>
                <a:srgbClr val="660066"/>
              </a:solidFill>
              <a:ea typeface="仿宋_GB2312" panose="02010609030101010101" pitchFamily="49" charset="-122"/>
            </a:endParaRPr>
          </a:p>
        </p:txBody>
      </p:sp>
      <p:sp>
        <p:nvSpPr>
          <p:cNvPr id="50184" name="Text Box 5">
            <a:extLst>
              <a:ext uri="{FF2B5EF4-FFF2-40B4-BE49-F238E27FC236}">
                <a16:creationId xmlns:a16="http://schemas.microsoft.com/office/drawing/2014/main" id="{B8A0646D-8773-462A-B867-33DBDA55F25F}"/>
              </a:ext>
            </a:extLst>
          </p:cNvPr>
          <p:cNvSpPr txBox="1">
            <a:spLocks noChangeArrowheads="1"/>
          </p:cNvSpPr>
          <p:nvPr/>
        </p:nvSpPr>
        <p:spPr bwMode="auto">
          <a:xfrm>
            <a:off x="342900" y="2262188"/>
            <a:ext cx="4929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FF"/>
                </a:solidFill>
                <a:ea typeface="仿宋_GB2312" panose="02010609030101010101" pitchFamily="49" charset="-122"/>
              </a:rPr>
              <a:t>石英谐振器可等效为串联谐振电路</a:t>
            </a:r>
            <a:endParaRPr lang="en-US" altLang="zh-CN" sz="2400" b="0" dirty="0">
              <a:solidFill>
                <a:srgbClr val="0000FF"/>
              </a:solidFill>
              <a:ea typeface="仿宋_GB2312" panose="02010609030101010101" pitchFamily="49" charset="-122"/>
            </a:endParaRPr>
          </a:p>
        </p:txBody>
      </p:sp>
      <p:grpSp>
        <p:nvGrpSpPr>
          <p:cNvPr id="2" name="组合 1">
            <a:extLst>
              <a:ext uri="{FF2B5EF4-FFF2-40B4-BE49-F238E27FC236}">
                <a16:creationId xmlns:a16="http://schemas.microsoft.com/office/drawing/2014/main" id="{4FE653A2-3619-4BB0-A3A0-5E10DCFAAC4D}"/>
              </a:ext>
            </a:extLst>
          </p:cNvPr>
          <p:cNvGrpSpPr/>
          <p:nvPr/>
        </p:nvGrpSpPr>
        <p:grpSpPr>
          <a:xfrm>
            <a:off x="467544" y="5445872"/>
            <a:ext cx="7814642" cy="1169988"/>
            <a:chOff x="467544" y="5407025"/>
            <a:chExt cx="7814642" cy="1169988"/>
          </a:xfrm>
        </p:grpSpPr>
        <p:graphicFrame>
          <p:nvGraphicFramePr>
            <p:cNvPr id="50185" name="Object 4">
              <a:extLst>
                <a:ext uri="{FF2B5EF4-FFF2-40B4-BE49-F238E27FC236}">
                  <a16:creationId xmlns:a16="http://schemas.microsoft.com/office/drawing/2014/main" id="{AABCFD8D-C1E8-4673-804E-B17BF304566D}"/>
                </a:ext>
              </a:extLst>
            </p:cNvPr>
            <p:cNvGraphicFramePr>
              <a:graphicFrameLocks noChangeAspect="1"/>
            </p:cNvGraphicFramePr>
            <p:nvPr>
              <p:extLst>
                <p:ext uri="{D42A27DB-BD31-4B8C-83A1-F6EECF244321}">
                  <p14:modId xmlns:p14="http://schemas.microsoft.com/office/powerpoint/2010/main" val="3413216859"/>
                </p:ext>
              </p:extLst>
            </p:nvPr>
          </p:nvGraphicFramePr>
          <p:xfrm>
            <a:off x="1066800" y="5791200"/>
            <a:ext cx="1376363" cy="785813"/>
          </p:xfrm>
          <a:graphic>
            <a:graphicData uri="http://schemas.openxmlformats.org/presentationml/2006/ole">
              <mc:AlternateContent xmlns:mc="http://schemas.openxmlformats.org/markup-compatibility/2006">
                <mc:Choice xmlns:v="urn:schemas-microsoft-com:vml" Requires="v">
                  <p:oleObj spid="_x0000_s50366" name="公式" r:id="rId4" imgW="815325" imgH="434182" progId="Equation.3">
                    <p:embed/>
                  </p:oleObj>
                </mc:Choice>
                <mc:Fallback>
                  <p:oleObj name="公式" r:id="rId4" imgW="815325" imgH="434182"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791200"/>
                          <a:ext cx="1376363" cy="785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6" name="Rectangle 3">
              <a:extLst>
                <a:ext uri="{FF2B5EF4-FFF2-40B4-BE49-F238E27FC236}">
                  <a16:creationId xmlns:a16="http://schemas.microsoft.com/office/drawing/2014/main" id="{C905C3C1-09FB-408C-86D7-BB1FDC1CCF44}"/>
                </a:ext>
              </a:extLst>
            </p:cNvPr>
            <p:cNvSpPr>
              <a:spLocks noChangeArrowheads="1"/>
            </p:cNvSpPr>
            <p:nvPr/>
          </p:nvSpPr>
          <p:spPr bwMode="auto">
            <a:xfrm>
              <a:off x="467544" y="5407025"/>
              <a:ext cx="7814642"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FF"/>
                  </a:solidFill>
                  <a:ea typeface="仿宋_GB2312" panose="02010609030101010101" pitchFamily="49" charset="-122"/>
                </a:rPr>
                <a:t>可以得出以下三个结论：                                </a:t>
              </a:r>
            </a:p>
            <a:p>
              <a:pPr>
                <a:buFontTx/>
                <a:buNone/>
              </a:pPr>
              <a:r>
                <a:rPr lang="zh-CN" altLang="en-US" sz="2400" dirty="0">
                  <a:solidFill>
                    <a:srgbClr val="660066"/>
                  </a:solidFill>
                  <a:ea typeface="仿宋_GB2312" panose="02010609030101010101" pitchFamily="49" charset="-122"/>
                </a:rPr>
                <a:t>①                             ；</a:t>
              </a:r>
              <a:r>
                <a:rPr lang="en-US" altLang="zh-CN" sz="2400" i="1" dirty="0" err="1">
                  <a:solidFill>
                    <a:srgbClr val="660066"/>
                  </a:solidFill>
                  <a:ea typeface="仿宋_GB2312" panose="02010609030101010101" pitchFamily="49" charset="-122"/>
                </a:rPr>
                <a:t>Q</a:t>
              </a:r>
              <a:r>
                <a:rPr lang="en-US" altLang="zh-CN" sz="2400" baseline="-25000" dirty="0" err="1">
                  <a:solidFill>
                    <a:srgbClr val="660066"/>
                  </a:solidFill>
                  <a:ea typeface="仿宋_GB2312" panose="02010609030101010101" pitchFamily="49" charset="-122"/>
                </a:rPr>
                <a:t>q</a:t>
              </a:r>
              <a:r>
                <a:rPr lang="zh-CN" altLang="en-US" sz="2400" dirty="0">
                  <a:solidFill>
                    <a:srgbClr val="660066"/>
                  </a:solidFill>
                  <a:ea typeface="仿宋_GB2312" panose="02010609030101010101" pitchFamily="49" charset="-122"/>
                </a:rPr>
                <a:t>非常大：</a:t>
              </a:r>
              <a:r>
                <a:rPr lang="en-US" altLang="zh-CN" sz="2400" i="1" dirty="0" err="1">
                  <a:solidFill>
                    <a:srgbClr val="660066"/>
                  </a:solidFill>
                  <a:ea typeface="仿宋_GB2312" panose="02010609030101010101" pitchFamily="49" charset="-122"/>
                </a:rPr>
                <a:t>L</a:t>
              </a:r>
              <a:r>
                <a:rPr lang="en-US" altLang="zh-CN" sz="2400" baseline="-25000" dirty="0" err="1">
                  <a:solidFill>
                    <a:srgbClr val="660066"/>
                  </a:solidFill>
                  <a:ea typeface="仿宋_GB2312" panose="02010609030101010101" pitchFamily="49" charset="-122"/>
                </a:rPr>
                <a:t>q</a:t>
              </a:r>
              <a:r>
                <a:rPr lang="zh-CN" altLang="en-US" sz="2400" dirty="0">
                  <a:solidFill>
                    <a:srgbClr val="660066"/>
                  </a:solidFill>
                  <a:ea typeface="仿宋_GB2312" panose="02010609030101010101" pitchFamily="49" charset="-122"/>
                </a:rPr>
                <a:t>大，</a:t>
              </a:r>
              <a:r>
                <a:rPr lang="en-US" altLang="zh-CN" sz="2400" i="1" dirty="0" err="1">
                  <a:solidFill>
                    <a:srgbClr val="660066"/>
                  </a:solidFill>
                  <a:ea typeface="仿宋_GB2312" panose="02010609030101010101" pitchFamily="49" charset="-122"/>
                </a:rPr>
                <a:t>C</a:t>
              </a:r>
              <a:r>
                <a:rPr lang="en-US" altLang="zh-CN" sz="2400" baseline="-25000" dirty="0" err="1">
                  <a:solidFill>
                    <a:srgbClr val="660066"/>
                  </a:solidFill>
                  <a:ea typeface="仿宋_GB2312" panose="02010609030101010101" pitchFamily="49" charset="-122"/>
                </a:rPr>
                <a:t>q</a:t>
              </a:r>
              <a:r>
                <a:rPr lang="zh-CN" altLang="en-US" sz="2400" dirty="0">
                  <a:solidFill>
                    <a:srgbClr val="660066"/>
                  </a:solidFill>
                  <a:ea typeface="仿宋_GB2312" panose="02010609030101010101" pitchFamily="49" charset="-122"/>
                </a:rPr>
                <a:t>和</a:t>
              </a:r>
              <a:r>
                <a:rPr lang="en-US" altLang="zh-CN" sz="2400" i="1" dirty="0" err="1">
                  <a:solidFill>
                    <a:srgbClr val="660066"/>
                  </a:solidFill>
                  <a:ea typeface="仿宋_GB2312" panose="02010609030101010101" pitchFamily="49" charset="-122"/>
                </a:rPr>
                <a:t>r</a:t>
              </a:r>
              <a:r>
                <a:rPr lang="en-US" altLang="zh-CN" sz="2400" baseline="-25000" dirty="0" err="1">
                  <a:solidFill>
                    <a:srgbClr val="660066"/>
                  </a:solidFill>
                  <a:ea typeface="仿宋_GB2312" panose="02010609030101010101" pitchFamily="49" charset="-122"/>
                </a:rPr>
                <a:t>q</a:t>
              </a:r>
              <a:r>
                <a:rPr lang="zh-CN" altLang="en-US" sz="2400" dirty="0">
                  <a:solidFill>
                    <a:srgbClr val="660066"/>
                  </a:solidFill>
                  <a:ea typeface="仿宋_GB2312" panose="02010609030101010101" pitchFamily="49" charset="-122"/>
                </a:rPr>
                <a:t>非常小；</a:t>
              </a:r>
            </a:p>
          </p:txBody>
        </p:sp>
      </p:grpSp>
      <p:sp>
        <p:nvSpPr>
          <p:cNvPr id="50187" name="Text Box 5">
            <a:extLst>
              <a:ext uri="{FF2B5EF4-FFF2-40B4-BE49-F238E27FC236}">
                <a16:creationId xmlns:a16="http://schemas.microsoft.com/office/drawing/2014/main" id="{245A9DA5-94AC-45C4-8077-2CA16D2A2F99}"/>
              </a:ext>
            </a:extLst>
          </p:cNvPr>
          <p:cNvSpPr txBox="1">
            <a:spLocks noChangeArrowheads="1"/>
          </p:cNvSpPr>
          <p:nvPr/>
        </p:nvSpPr>
        <p:spPr bwMode="auto">
          <a:xfrm>
            <a:off x="3400426" y="4878388"/>
            <a:ext cx="2722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P122  </a:t>
            </a:r>
            <a:r>
              <a:rPr lang="en-US" altLang="zh-CN" sz="2400" dirty="0">
                <a:solidFill>
                  <a:srgbClr val="FF0000"/>
                </a:solidFill>
                <a:ea typeface="仿宋_GB2312" panose="02010609030101010101" pitchFamily="49" charset="-122"/>
              </a:rPr>
              <a:t>P125   </a:t>
            </a:r>
            <a:r>
              <a:rPr lang="en-US" altLang="zh-CN" sz="2400" dirty="0">
                <a:solidFill>
                  <a:schemeClr val="accent6"/>
                </a:solidFill>
                <a:ea typeface="仿宋_GB2312" panose="02010609030101010101" pitchFamily="49" charset="-122"/>
              </a:rPr>
              <a:t>P132</a:t>
            </a:r>
            <a:endParaRPr lang="zh-CN" altLang="en-US" sz="2400" dirty="0">
              <a:solidFill>
                <a:schemeClr val="accent6"/>
              </a:solidFill>
              <a:ea typeface="仿宋_GB2312" panose="0201060903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6E9988C-2827-4A6A-A1AE-A25348791641}"/>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4.6.1 </a:t>
            </a:r>
            <a:r>
              <a:rPr lang="zh-CN" altLang="en-US" sz="2800" b="1" dirty="0">
                <a:solidFill>
                  <a:srgbClr val="0000FF"/>
                </a:solidFill>
                <a:ea typeface="仿宋_GB2312" panose="02010609030101010101" pitchFamily="49" charset="-122"/>
              </a:rPr>
              <a:t>石英谐振器的性能和等效电路</a:t>
            </a:r>
          </a:p>
        </p:txBody>
      </p:sp>
      <p:sp>
        <p:nvSpPr>
          <p:cNvPr id="51204" name="AutoShape 8">
            <a:extLst>
              <a:ext uri="{FF2B5EF4-FFF2-40B4-BE49-F238E27FC236}">
                <a16:creationId xmlns:a16="http://schemas.microsoft.com/office/drawing/2014/main" id="{44CA12C5-23C0-4A7D-8B39-AA19903C50DA}"/>
              </a:ext>
            </a:extLst>
          </p:cNvPr>
          <p:cNvSpPr>
            <a:spLocks noChangeArrowheads="1"/>
          </p:cNvSpPr>
          <p:nvPr/>
        </p:nvSpPr>
        <p:spPr bwMode="auto">
          <a:xfrm>
            <a:off x="142365" y="4224465"/>
            <a:ext cx="9072562" cy="571500"/>
          </a:xfrm>
          <a:prstGeom prst="wedgeRectCallout">
            <a:avLst>
              <a:gd name="adj1" fmla="val 25056"/>
              <a:gd name="adj2" fmla="val 4378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FF"/>
                </a:solidFill>
                <a:ea typeface="仿宋_GB2312" panose="02010609030101010101" pitchFamily="49" charset="-122"/>
              </a:rPr>
              <a:t>由于接入系数</a:t>
            </a:r>
            <a:r>
              <a:rPr lang="en-US" altLang="zh-CN" sz="2400" i="1" dirty="0">
                <a:solidFill>
                  <a:srgbClr val="0000FF"/>
                </a:solidFill>
                <a:ea typeface="仿宋_GB2312" panose="02010609030101010101" pitchFamily="49" charset="-122"/>
              </a:rPr>
              <a:t>P</a:t>
            </a:r>
            <a:r>
              <a:rPr lang="zh-CN" altLang="en-US" sz="2400" dirty="0">
                <a:solidFill>
                  <a:srgbClr val="0000FF"/>
                </a:solidFill>
                <a:ea typeface="仿宋_GB2312" panose="02010609030101010101" pitchFamily="49" charset="-122"/>
              </a:rPr>
              <a:t>＝</a:t>
            </a:r>
            <a:r>
              <a:rPr lang="en-US" altLang="zh-CN" sz="2400" dirty="0">
                <a:solidFill>
                  <a:srgbClr val="0000FF"/>
                </a:solidFill>
                <a:ea typeface="仿宋_GB2312" panose="02010609030101010101" pitchFamily="49" charset="-122"/>
              </a:rPr>
              <a:t>10</a:t>
            </a:r>
            <a:r>
              <a:rPr lang="en-US" altLang="zh-CN" sz="2400" baseline="30000" dirty="0">
                <a:solidFill>
                  <a:srgbClr val="0000FF"/>
                </a:solidFill>
                <a:ea typeface="仿宋_GB2312" panose="02010609030101010101" pitchFamily="49" charset="-122"/>
              </a:rPr>
              <a:t>-4</a:t>
            </a:r>
            <a:r>
              <a:rPr lang="en-US" altLang="zh-CN" sz="2400" dirty="0">
                <a:solidFill>
                  <a:srgbClr val="0000FF"/>
                </a:solidFill>
                <a:ea typeface="仿宋_GB2312" panose="02010609030101010101" pitchFamily="49" charset="-122"/>
              </a:rPr>
              <a:t> ~ 10</a:t>
            </a:r>
            <a:r>
              <a:rPr lang="en-US" altLang="zh-CN" sz="2400" baseline="30000" dirty="0">
                <a:solidFill>
                  <a:srgbClr val="0000FF"/>
                </a:solidFill>
                <a:ea typeface="仿宋_GB2312" panose="02010609030101010101" pitchFamily="49" charset="-122"/>
              </a:rPr>
              <a:t>-3</a:t>
            </a:r>
            <a:r>
              <a:rPr lang="zh-CN" altLang="en-US" sz="2400" dirty="0">
                <a:solidFill>
                  <a:srgbClr val="0000FF"/>
                </a:solidFill>
                <a:ea typeface="仿宋_GB2312" panose="02010609030101010101" pitchFamily="49" charset="-122"/>
              </a:rPr>
              <a:t>很小，∴</a:t>
            </a:r>
            <a:r>
              <a:rPr lang="en-US" altLang="zh-CN" sz="2400" i="1" dirty="0" err="1">
                <a:solidFill>
                  <a:srgbClr val="0000FF"/>
                </a:solidFill>
                <a:ea typeface="仿宋_GB2312" panose="02010609030101010101" pitchFamily="49" charset="-122"/>
              </a:rPr>
              <a:t>ω</a:t>
            </a:r>
            <a:r>
              <a:rPr lang="en-US" altLang="zh-CN" sz="2400" baseline="-25000" dirty="0" err="1">
                <a:solidFill>
                  <a:srgbClr val="0000FF"/>
                </a:solidFill>
                <a:ea typeface="仿宋_GB2312" panose="02010609030101010101" pitchFamily="49" charset="-122"/>
              </a:rPr>
              <a:t>p</a:t>
            </a:r>
            <a:r>
              <a:rPr lang="en-US" altLang="zh-CN" sz="2400" dirty="0">
                <a:solidFill>
                  <a:srgbClr val="0000FF"/>
                </a:solidFill>
                <a:ea typeface="仿宋_GB2312" panose="02010609030101010101" pitchFamily="49" charset="-122"/>
              </a:rPr>
              <a:t> </a:t>
            </a:r>
            <a:r>
              <a:rPr lang="zh-CN" altLang="en-US" sz="2400" dirty="0">
                <a:solidFill>
                  <a:srgbClr val="0000FF"/>
                </a:solidFill>
                <a:ea typeface="仿宋_GB2312" panose="02010609030101010101" pitchFamily="49" charset="-122"/>
              </a:rPr>
              <a:t>和</a:t>
            </a:r>
            <a:r>
              <a:rPr lang="en-US" altLang="zh-CN" sz="2400" i="1" dirty="0" err="1">
                <a:solidFill>
                  <a:srgbClr val="0000FF"/>
                </a:solidFill>
                <a:ea typeface="仿宋_GB2312" panose="02010609030101010101" pitchFamily="49" charset="-122"/>
              </a:rPr>
              <a:t>ω</a:t>
            </a:r>
            <a:r>
              <a:rPr lang="en-US" altLang="zh-CN" sz="2400" baseline="-25000" dirty="0" err="1">
                <a:solidFill>
                  <a:srgbClr val="0000FF"/>
                </a:solidFill>
                <a:ea typeface="仿宋_GB2312" panose="02010609030101010101" pitchFamily="49" charset="-122"/>
              </a:rPr>
              <a:t>q</a:t>
            </a:r>
            <a:r>
              <a:rPr lang="zh-CN" altLang="en-US" sz="2400" dirty="0">
                <a:solidFill>
                  <a:srgbClr val="0000FF"/>
                </a:solidFill>
                <a:ea typeface="仿宋_GB2312" panose="02010609030101010101" pitchFamily="49" charset="-122"/>
              </a:rPr>
              <a:t>相差很少。 </a:t>
            </a:r>
            <a:r>
              <a:rPr lang="en-US" altLang="zh-CN" i="1" dirty="0" err="1">
                <a:solidFill>
                  <a:srgbClr val="0000FF"/>
                </a:solidFill>
                <a:ea typeface="仿宋_GB2312" panose="02010609030101010101" pitchFamily="49" charset="-122"/>
              </a:rPr>
              <a:t>ω</a:t>
            </a:r>
            <a:r>
              <a:rPr lang="en-US" altLang="zh-CN" baseline="-25000" dirty="0" err="1">
                <a:solidFill>
                  <a:srgbClr val="0000FF"/>
                </a:solidFill>
                <a:ea typeface="仿宋_GB2312" panose="02010609030101010101" pitchFamily="49" charset="-122"/>
              </a:rPr>
              <a:t>p</a:t>
            </a:r>
            <a:r>
              <a:rPr lang="en-US" altLang="zh-CN" dirty="0">
                <a:solidFill>
                  <a:srgbClr val="0000FF"/>
                </a:solidFill>
                <a:ea typeface="仿宋_GB2312" panose="02010609030101010101" pitchFamily="49" charset="-122"/>
              </a:rPr>
              <a:t> &gt;</a:t>
            </a:r>
            <a:r>
              <a:rPr lang="en-US" altLang="zh-CN" i="1" dirty="0" err="1">
                <a:solidFill>
                  <a:srgbClr val="0000FF"/>
                </a:solidFill>
                <a:ea typeface="仿宋_GB2312" panose="02010609030101010101" pitchFamily="49" charset="-122"/>
              </a:rPr>
              <a:t>ω</a:t>
            </a:r>
            <a:r>
              <a:rPr lang="en-US" altLang="zh-CN" baseline="-25000" dirty="0" err="1">
                <a:solidFill>
                  <a:srgbClr val="0000FF"/>
                </a:solidFill>
                <a:ea typeface="仿宋_GB2312" panose="02010609030101010101" pitchFamily="49" charset="-122"/>
              </a:rPr>
              <a:t>q</a:t>
            </a:r>
            <a:endParaRPr lang="zh-CN" altLang="en-US" b="0" dirty="0">
              <a:solidFill>
                <a:srgbClr val="0000FF"/>
              </a:solidFill>
              <a:ea typeface="仿宋_GB2312" panose="02010609030101010101" pitchFamily="49" charset="-122"/>
            </a:endParaRPr>
          </a:p>
        </p:txBody>
      </p:sp>
      <p:grpSp>
        <p:nvGrpSpPr>
          <p:cNvPr id="4" name="组合 3">
            <a:extLst>
              <a:ext uri="{FF2B5EF4-FFF2-40B4-BE49-F238E27FC236}">
                <a16:creationId xmlns:a16="http://schemas.microsoft.com/office/drawing/2014/main" id="{02F71C3D-D11B-4CC7-B865-F25BF0B087B5}"/>
              </a:ext>
            </a:extLst>
          </p:cNvPr>
          <p:cNvGrpSpPr/>
          <p:nvPr/>
        </p:nvGrpSpPr>
        <p:grpSpPr>
          <a:xfrm>
            <a:off x="119908" y="906772"/>
            <a:ext cx="7259180" cy="1144213"/>
            <a:chOff x="119908" y="906772"/>
            <a:chExt cx="7259180" cy="1144213"/>
          </a:xfrm>
        </p:grpSpPr>
        <p:graphicFrame>
          <p:nvGraphicFramePr>
            <p:cNvPr id="51205" name="Object 5">
              <a:extLst>
                <a:ext uri="{FF2B5EF4-FFF2-40B4-BE49-F238E27FC236}">
                  <a16:creationId xmlns:a16="http://schemas.microsoft.com/office/drawing/2014/main" id="{BFE9B949-B6DD-41B1-AE0A-D9C63754D5F3}"/>
                </a:ext>
              </a:extLst>
            </p:cNvPr>
            <p:cNvGraphicFramePr>
              <a:graphicFrameLocks noChangeAspect="1"/>
            </p:cNvGraphicFramePr>
            <p:nvPr>
              <p:extLst>
                <p:ext uri="{D42A27DB-BD31-4B8C-83A1-F6EECF244321}">
                  <p14:modId xmlns:p14="http://schemas.microsoft.com/office/powerpoint/2010/main" val="3757862969"/>
                </p:ext>
              </p:extLst>
            </p:nvPr>
          </p:nvGraphicFramePr>
          <p:xfrm>
            <a:off x="3635896" y="989774"/>
            <a:ext cx="2752797" cy="677928"/>
          </p:xfrm>
          <a:graphic>
            <a:graphicData uri="http://schemas.openxmlformats.org/presentationml/2006/ole">
              <mc:AlternateContent xmlns:mc="http://schemas.openxmlformats.org/markup-compatibility/2006">
                <mc:Choice xmlns:v="urn:schemas-microsoft-com:vml" Requires="v">
                  <p:oleObj spid="_x0000_s52033" name="Equation" r:id="rId3" imgW="1829037" imgH="396345" progId="Equation.DSMT4">
                    <p:embed/>
                  </p:oleObj>
                </mc:Choice>
                <mc:Fallback>
                  <p:oleObj name="Equation" r:id="rId3" imgW="1829037" imgH="396345"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989774"/>
                          <a:ext cx="2752797" cy="677928"/>
                        </a:xfrm>
                        <a:prstGeom prst="rect">
                          <a:avLst/>
                        </a:prstGeom>
                        <a:solidFill>
                          <a:schemeClr val="bg1"/>
                        </a:solidFill>
                        <a:ln>
                          <a:noFill/>
                        </a:ln>
                      </p:spPr>
                    </p:pic>
                  </p:oleObj>
                </mc:Fallback>
              </mc:AlternateContent>
            </a:graphicData>
          </a:graphic>
        </p:graphicFrame>
        <p:sp>
          <p:nvSpPr>
            <p:cNvPr id="51206" name="Rectangle 9">
              <a:extLst>
                <a:ext uri="{FF2B5EF4-FFF2-40B4-BE49-F238E27FC236}">
                  <a16:creationId xmlns:a16="http://schemas.microsoft.com/office/drawing/2014/main" id="{76BA4CDF-AE7F-405C-9630-8C3883F7442B}"/>
                </a:ext>
              </a:extLst>
            </p:cNvPr>
            <p:cNvSpPr>
              <a:spLocks noChangeArrowheads="1"/>
            </p:cNvSpPr>
            <p:nvPr/>
          </p:nvSpPr>
          <p:spPr bwMode="auto">
            <a:xfrm>
              <a:off x="119908" y="906772"/>
              <a:ext cx="7259180" cy="114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65000"/>
                </a:lnSpc>
                <a:buFontTx/>
                <a:buNone/>
              </a:pPr>
              <a:r>
                <a:rPr lang="zh-CN" altLang="en-US" sz="2400" dirty="0">
                  <a:solidFill>
                    <a:srgbClr val="660066"/>
                  </a:solidFill>
                  <a:ea typeface="仿宋_GB2312" panose="02010609030101010101" pitchFamily="49" charset="-122"/>
                </a:rPr>
                <a:t>②</a:t>
              </a:r>
              <a:r>
                <a:rPr lang="zh-CN" altLang="en-US" sz="2000" dirty="0">
                  <a:solidFill>
                    <a:srgbClr val="660066"/>
                  </a:solidFill>
                  <a:ea typeface="仿宋_GB2312" panose="02010609030101010101" pitchFamily="49" charset="-122"/>
                </a:rPr>
                <a:t>因为</a:t>
              </a:r>
              <a:r>
                <a:rPr lang="en-US" altLang="zh-CN" sz="2000" i="1" dirty="0" err="1">
                  <a:solidFill>
                    <a:srgbClr val="660066"/>
                  </a:solidFill>
                  <a:ea typeface="仿宋_GB2312" panose="02010609030101010101" pitchFamily="49" charset="-122"/>
                </a:rPr>
                <a:t>C</a:t>
              </a:r>
              <a:r>
                <a:rPr lang="en-US" altLang="zh-CN" sz="2000" baseline="-25000" dirty="0" err="1">
                  <a:solidFill>
                    <a:srgbClr val="660066"/>
                  </a:solidFill>
                  <a:ea typeface="仿宋_GB2312" panose="02010609030101010101" pitchFamily="49" charset="-122"/>
                </a:rPr>
                <a:t>q</a:t>
              </a:r>
              <a:r>
                <a:rPr lang="en-US" altLang="zh-CN" sz="2000" dirty="0">
                  <a:solidFill>
                    <a:srgbClr val="660066"/>
                  </a:solidFill>
                  <a:ea typeface="仿宋_GB2312" panose="02010609030101010101" pitchFamily="49" charset="-122"/>
                </a:rPr>
                <a:t>&lt;&lt;</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0 </a:t>
              </a:r>
              <a:r>
                <a:rPr lang="en-US" altLang="zh-CN" sz="2000" dirty="0">
                  <a:solidFill>
                    <a:srgbClr val="660066"/>
                  </a:solidFill>
                  <a:ea typeface="仿宋_GB2312" panose="02010609030101010101" pitchFamily="49" charset="-122"/>
                </a:rPr>
                <a:t>,</a:t>
              </a:r>
              <a:r>
                <a:rPr lang="zh-CN" altLang="en-US" sz="2000" dirty="0">
                  <a:solidFill>
                    <a:srgbClr val="660066"/>
                  </a:solidFill>
                  <a:ea typeface="仿宋_GB2312" panose="02010609030101010101" pitchFamily="49" charset="-122"/>
                </a:rPr>
                <a:t>所以接入系数 </a:t>
              </a:r>
              <a:r>
                <a:rPr lang="zh-CN" altLang="en-US" sz="2000" dirty="0">
                  <a:solidFill>
                    <a:schemeClr val="bg1"/>
                  </a:solidFill>
                  <a:ea typeface="仿宋_GB2312" panose="02010609030101010101" pitchFamily="49" charset="-122"/>
                </a:rPr>
                <a:t>                                               </a:t>
              </a:r>
              <a:r>
                <a:rPr lang="zh-CN" altLang="en-US" sz="2000" dirty="0">
                  <a:solidFill>
                    <a:srgbClr val="660066"/>
                  </a:solidFill>
                  <a:ea typeface="仿宋_GB2312" panose="02010609030101010101" pitchFamily="49" charset="-122"/>
                </a:rPr>
                <a:t>很小，因而其它不稳参数的影响较小（</a:t>
              </a:r>
              <a:r>
                <a:rPr lang="zh-CN" altLang="en-US" sz="2000" dirty="0">
                  <a:solidFill>
                    <a:srgbClr val="0000FF"/>
                  </a:solidFill>
                  <a:ea typeface="仿宋_GB2312" panose="02010609030101010101" pitchFamily="49" charset="-122"/>
                </a:rPr>
                <a:t>指接入并在</a:t>
              </a:r>
              <a:r>
                <a:rPr lang="en-US" altLang="zh-CN" sz="2000" i="1" dirty="0" err="1">
                  <a:solidFill>
                    <a:srgbClr val="0000FF"/>
                  </a:solidFill>
                  <a:ea typeface="仿宋_GB2312" panose="02010609030101010101" pitchFamily="49" charset="-122"/>
                </a:rPr>
                <a:t>L</a:t>
              </a:r>
              <a:r>
                <a:rPr lang="en-US" altLang="zh-CN" sz="2000" baseline="-25000" dirty="0" err="1">
                  <a:solidFill>
                    <a:srgbClr val="0000FF"/>
                  </a:solidFill>
                  <a:ea typeface="仿宋_GB2312" panose="02010609030101010101" pitchFamily="49" charset="-122"/>
                </a:rPr>
                <a:t>q</a:t>
              </a:r>
              <a:r>
                <a:rPr lang="zh-CN" altLang="en-US" sz="2000" dirty="0">
                  <a:solidFill>
                    <a:srgbClr val="0000FF"/>
                  </a:solidFill>
                  <a:ea typeface="仿宋_GB2312" panose="02010609030101010101" pitchFamily="49" charset="-122"/>
                </a:rPr>
                <a:t>两端的</a:t>
              </a:r>
              <a:r>
                <a:rPr lang="zh-CN" altLang="en-US" sz="2000" dirty="0">
                  <a:solidFill>
                    <a:srgbClr val="660066"/>
                  </a:solidFill>
                  <a:ea typeface="仿宋_GB2312" panose="02010609030101010101" pitchFamily="49" charset="-122"/>
                </a:rPr>
                <a:t>）；</a:t>
              </a:r>
            </a:p>
          </p:txBody>
        </p:sp>
      </p:grpSp>
      <p:grpSp>
        <p:nvGrpSpPr>
          <p:cNvPr id="2" name="组合 1">
            <a:extLst>
              <a:ext uri="{FF2B5EF4-FFF2-40B4-BE49-F238E27FC236}">
                <a16:creationId xmlns:a16="http://schemas.microsoft.com/office/drawing/2014/main" id="{712C19C2-D10E-4ABE-9706-99EE16740EAC}"/>
              </a:ext>
            </a:extLst>
          </p:cNvPr>
          <p:cNvGrpSpPr/>
          <p:nvPr/>
        </p:nvGrpSpPr>
        <p:grpSpPr>
          <a:xfrm>
            <a:off x="275989" y="2324532"/>
            <a:ext cx="5739172" cy="682625"/>
            <a:chOff x="275989" y="2324532"/>
            <a:chExt cx="5739172" cy="682625"/>
          </a:xfrm>
        </p:grpSpPr>
        <p:sp>
          <p:nvSpPr>
            <p:cNvPr id="51203" name="Rectangle 6">
              <a:extLst>
                <a:ext uri="{FF2B5EF4-FFF2-40B4-BE49-F238E27FC236}">
                  <a16:creationId xmlns:a16="http://schemas.microsoft.com/office/drawing/2014/main" id="{391CAF95-86F7-4FF7-B54E-517FD8B0D8D5}"/>
                </a:ext>
              </a:extLst>
            </p:cNvPr>
            <p:cNvSpPr>
              <a:spLocks noChangeArrowheads="1"/>
            </p:cNvSpPr>
            <p:nvPr/>
          </p:nvSpPr>
          <p:spPr bwMode="auto">
            <a:xfrm>
              <a:off x="275989" y="2430843"/>
              <a:ext cx="4785998"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None/>
              </a:pPr>
              <a:r>
                <a:rPr lang="zh-CN" altLang="en-US" sz="2400" dirty="0">
                  <a:solidFill>
                    <a:srgbClr val="660066"/>
                  </a:solidFill>
                  <a:ea typeface="仿宋_GB2312" panose="02010609030101010101" pitchFamily="49" charset="-122"/>
                </a:rPr>
                <a:t>③两个谐振频率：</a:t>
              </a:r>
              <a:r>
                <a:rPr lang="zh-CN" altLang="en-US" sz="2400" kern="0" dirty="0">
                  <a:solidFill>
                    <a:srgbClr val="0000FF"/>
                  </a:solidFill>
                  <a:ea typeface="仿宋_GB2312" pitchFamily="49" charset="-122"/>
                </a:rPr>
                <a:t>串联谐振频率</a:t>
              </a:r>
              <a:endParaRPr lang="zh-CN" altLang="en-US" sz="2400" dirty="0">
                <a:solidFill>
                  <a:srgbClr val="660066"/>
                </a:solidFill>
                <a:ea typeface="仿宋_GB2312" panose="02010609030101010101" pitchFamily="49" charset="-122"/>
              </a:endParaRPr>
            </a:p>
          </p:txBody>
        </p:sp>
        <p:graphicFrame>
          <p:nvGraphicFramePr>
            <p:cNvPr id="51207" name="Object 7">
              <a:extLst>
                <a:ext uri="{FF2B5EF4-FFF2-40B4-BE49-F238E27FC236}">
                  <a16:creationId xmlns:a16="http://schemas.microsoft.com/office/drawing/2014/main" id="{2709FA61-099B-447D-A227-A509701A7489}"/>
                </a:ext>
              </a:extLst>
            </p:cNvPr>
            <p:cNvGraphicFramePr>
              <a:graphicFrameLocks noChangeAspect="1"/>
            </p:cNvGraphicFramePr>
            <p:nvPr>
              <p:extLst>
                <p:ext uri="{D42A27DB-BD31-4B8C-83A1-F6EECF244321}">
                  <p14:modId xmlns:p14="http://schemas.microsoft.com/office/powerpoint/2010/main" val="1671469099"/>
                </p:ext>
              </p:extLst>
            </p:nvPr>
          </p:nvGraphicFramePr>
          <p:xfrm>
            <a:off x="4788024" y="2324532"/>
            <a:ext cx="1227137" cy="682625"/>
          </p:xfrm>
          <a:graphic>
            <a:graphicData uri="http://schemas.openxmlformats.org/presentationml/2006/ole">
              <mc:AlternateContent xmlns:mc="http://schemas.openxmlformats.org/markup-compatibility/2006">
                <mc:Choice xmlns:v="urn:schemas-microsoft-com:vml" Requires="v">
                  <p:oleObj spid="_x0000_s52034" name="公式" r:id="rId5" imgW="723944" imgH="396345" progId="Equation.3">
                    <p:embed/>
                  </p:oleObj>
                </mc:Choice>
                <mc:Fallback>
                  <p:oleObj name="公式" r:id="rId5" imgW="723944" imgH="396345"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2324532"/>
                          <a:ext cx="1227137" cy="682625"/>
                        </a:xfrm>
                        <a:prstGeom prst="rect">
                          <a:avLst/>
                        </a:prstGeom>
                        <a:solidFill>
                          <a:schemeClr val="bg1"/>
                        </a:solidFill>
                        <a:ln>
                          <a:noFill/>
                        </a:ln>
                      </p:spPr>
                    </p:pic>
                  </p:oleObj>
                </mc:Fallback>
              </mc:AlternateContent>
            </a:graphicData>
          </a:graphic>
        </p:graphicFrame>
      </p:grpSp>
      <p:graphicFrame>
        <p:nvGraphicFramePr>
          <p:cNvPr id="51209" name="Object 10">
            <a:extLst>
              <a:ext uri="{FF2B5EF4-FFF2-40B4-BE49-F238E27FC236}">
                <a16:creationId xmlns:a16="http://schemas.microsoft.com/office/drawing/2014/main" id="{42A7395A-E076-46CE-B0A3-8A74DE3675BB}"/>
              </a:ext>
            </a:extLst>
          </p:cNvPr>
          <p:cNvGraphicFramePr>
            <a:graphicFrameLocks noChangeAspect="1"/>
          </p:cNvGraphicFramePr>
          <p:nvPr>
            <p:extLst>
              <p:ext uri="{D42A27DB-BD31-4B8C-83A1-F6EECF244321}">
                <p14:modId xmlns:p14="http://schemas.microsoft.com/office/powerpoint/2010/main" val="2493328451"/>
              </p:ext>
            </p:extLst>
          </p:nvPr>
        </p:nvGraphicFramePr>
        <p:xfrm>
          <a:off x="2507456" y="3310198"/>
          <a:ext cx="5214937" cy="1014413"/>
        </p:xfrm>
        <a:graphic>
          <a:graphicData uri="http://schemas.openxmlformats.org/presentationml/2006/ole">
            <mc:AlternateContent xmlns:mc="http://schemas.openxmlformats.org/markup-compatibility/2006">
              <mc:Choice xmlns:v="urn:schemas-microsoft-com:vml" Requires="v">
                <p:oleObj spid="_x0000_s52035" name="Equation" r:id="rId7" imgW="3771708" imgH="670665" progId="Equation.DSMT4">
                  <p:embed/>
                </p:oleObj>
              </mc:Choice>
              <mc:Fallback>
                <p:oleObj name="Equation" r:id="rId7" imgW="3771708" imgH="670665"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456" y="3310198"/>
                        <a:ext cx="5214937" cy="1014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2">
            <a:extLst>
              <a:ext uri="{FF2B5EF4-FFF2-40B4-BE49-F238E27FC236}">
                <a16:creationId xmlns:a16="http://schemas.microsoft.com/office/drawing/2014/main" id="{45DD803D-A2F1-40EA-ACAB-2813A56876F2}"/>
              </a:ext>
            </a:extLst>
          </p:cNvPr>
          <p:cNvSpPr txBox="1">
            <a:spLocks noChangeArrowheads="1"/>
          </p:cNvSpPr>
          <p:nvPr/>
        </p:nvSpPr>
        <p:spPr bwMode="auto">
          <a:xfrm>
            <a:off x="311551" y="3482350"/>
            <a:ext cx="2357437" cy="381000"/>
          </a:xfrm>
          <a:prstGeom prst="rect">
            <a:avLst/>
          </a:prstGeom>
          <a:noFill/>
          <a:ln w="9525">
            <a:noFill/>
            <a:miter lim="800000"/>
            <a:headEnd/>
            <a:tailEnd/>
          </a:ln>
        </p:spPr>
        <p:txBody>
          <a:bodyPr anchor="ctr"/>
          <a:lstStyle/>
          <a:p>
            <a:pPr eaLnBrk="1" hangingPunct="1">
              <a:defRPr/>
            </a:pPr>
            <a:r>
              <a:rPr lang="zh-CN" altLang="en-US" sz="2400" kern="0" dirty="0">
                <a:solidFill>
                  <a:srgbClr val="0000FF"/>
                </a:solidFill>
                <a:latin typeface="+mj-lt"/>
                <a:ea typeface="仿宋_GB2312" pitchFamily="49" charset="-122"/>
                <a:cs typeface="+mj-cs"/>
              </a:rPr>
              <a:t>并联谐振频率</a:t>
            </a:r>
          </a:p>
        </p:txBody>
      </p:sp>
      <p:sp>
        <p:nvSpPr>
          <p:cNvPr id="51211" name="Text Box 5">
            <a:extLst>
              <a:ext uri="{FF2B5EF4-FFF2-40B4-BE49-F238E27FC236}">
                <a16:creationId xmlns:a16="http://schemas.microsoft.com/office/drawing/2014/main" id="{E545A5EB-CFD3-43BC-8473-D83B31AF9B23}"/>
              </a:ext>
            </a:extLst>
          </p:cNvPr>
          <p:cNvSpPr txBox="1">
            <a:spLocks noChangeArrowheads="1"/>
          </p:cNvSpPr>
          <p:nvPr/>
        </p:nvSpPr>
        <p:spPr bwMode="auto">
          <a:xfrm>
            <a:off x="1035334" y="4765631"/>
            <a:ext cx="7286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例：</a:t>
            </a:r>
            <a:r>
              <a:rPr lang="en-US" altLang="zh-CN" sz="2400" dirty="0">
                <a:solidFill>
                  <a:srgbClr val="660066"/>
                </a:solidFill>
                <a:ea typeface="仿宋_GB2312" panose="02010609030101010101" pitchFamily="49" charset="-122"/>
              </a:rPr>
              <a:t>2.5MHz</a:t>
            </a:r>
            <a:r>
              <a:rPr lang="zh-CN" altLang="en-US" sz="2400" dirty="0">
                <a:solidFill>
                  <a:srgbClr val="660066"/>
                </a:solidFill>
                <a:ea typeface="仿宋_GB2312" panose="02010609030101010101" pitchFamily="49" charset="-122"/>
              </a:rPr>
              <a:t>石英晶体，</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0</a:t>
            </a:r>
            <a:r>
              <a:rPr lang="en-US" altLang="zh-CN" sz="2400" dirty="0">
                <a:solidFill>
                  <a:srgbClr val="660066"/>
                </a:solidFill>
                <a:ea typeface="仿宋_GB2312" panose="02010609030101010101" pitchFamily="49" charset="-122"/>
              </a:rPr>
              <a:t>=5pF</a:t>
            </a:r>
            <a:r>
              <a:rPr lang="zh-CN" altLang="en-US" sz="2400" dirty="0">
                <a:solidFill>
                  <a:srgbClr val="660066"/>
                </a:solidFill>
                <a:ea typeface="仿宋_GB2312" panose="02010609030101010101" pitchFamily="49" charset="-122"/>
              </a:rPr>
              <a:t>，</a:t>
            </a:r>
            <a:r>
              <a:rPr lang="en-US" altLang="zh-CN" sz="2400" i="1" dirty="0" err="1">
                <a:solidFill>
                  <a:srgbClr val="660066"/>
                </a:solidFill>
                <a:ea typeface="仿宋_GB2312" panose="02010609030101010101" pitchFamily="49" charset="-122"/>
              </a:rPr>
              <a:t>C</a:t>
            </a:r>
            <a:r>
              <a:rPr lang="en-US" altLang="zh-CN" sz="2400" baseline="-25000" dirty="0" err="1">
                <a:solidFill>
                  <a:srgbClr val="660066"/>
                </a:solidFill>
                <a:ea typeface="仿宋_GB2312" panose="02010609030101010101" pitchFamily="49" charset="-122"/>
              </a:rPr>
              <a:t>q</a:t>
            </a:r>
            <a:r>
              <a:rPr lang="en-US" altLang="zh-CN" sz="2400" dirty="0">
                <a:solidFill>
                  <a:srgbClr val="660066"/>
                </a:solidFill>
                <a:ea typeface="仿宋_GB2312" panose="02010609030101010101" pitchFamily="49" charset="-122"/>
              </a:rPr>
              <a:t>=2.1×10</a:t>
            </a:r>
            <a:r>
              <a:rPr lang="en-US" altLang="zh-CN" sz="2400" baseline="30000" dirty="0">
                <a:solidFill>
                  <a:srgbClr val="660066"/>
                </a:solidFill>
                <a:ea typeface="仿宋_GB2312" panose="02010609030101010101" pitchFamily="49" charset="-122"/>
                <a:sym typeface="Symbol" panose="05050102010706020507" pitchFamily="18" charset="2"/>
              </a:rPr>
              <a:t>4</a:t>
            </a:r>
            <a:r>
              <a:rPr lang="en-US" altLang="zh-CN" sz="2400" dirty="0">
                <a:solidFill>
                  <a:srgbClr val="660066"/>
                </a:solidFill>
                <a:ea typeface="仿宋_GB2312" panose="02010609030101010101" pitchFamily="49" charset="-122"/>
                <a:sym typeface="Symbol" panose="05050102010706020507" pitchFamily="18" charset="2"/>
              </a:rPr>
              <a:t>pF,  </a:t>
            </a:r>
          </a:p>
          <a:p>
            <a:pPr eaLnBrk="1" hangingPunct="1">
              <a:spcBef>
                <a:spcPct val="50000"/>
              </a:spcBef>
              <a:buFontTx/>
              <a:buNone/>
            </a:pPr>
            <a:r>
              <a:rPr lang="zh-CN" altLang="en-US" sz="2400" dirty="0">
                <a:solidFill>
                  <a:srgbClr val="660066"/>
                </a:solidFill>
                <a:ea typeface="仿宋_GB2312" panose="02010609030101010101" pitchFamily="49" charset="-122"/>
                <a:sym typeface="Symbol" panose="05050102010706020507" pitchFamily="18" charset="2"/>
              </a:rPr>
              <a:t>则接入系数</a:t>
            </a:r>
            <a:endParaRPr lang="zh-CN" altLang="en-US" sz="2400" dirty="0">
              <a:solidFill>
                <a:srgbClr val="660066"/>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51212" name="Object 12">
                <a:extLst>
                  <a:ext uri="{FF2B5EF4-FFF2-40B4-BE49-F238E27FC236}">
                    <a16:creationId xmlns:a16="http://schemas.microsoft.com/office/drawing/2014/main" id="{89CFCD64-626C-4D85-87BF-B76445981983}"/>
                  </a:ext>
                </a:extLst>
              </p:cNvPr>
              <p:cNvSpPr txBox="1"/>
              <p:nvPr/>
            </p:nvSpPr>
            <p:spPr bwMode="auto">
              <a:xfrm>
                <a:off x="2949573" y="5282782"/>
                <a:ext cx="4502151" cy="754334"/>
              </a:xfrm>
              <a:prstGeom prst="rect">
                <a:avLst/>
              </a:prstGeom>
              <a:solidFill>
                <a:schemeClr val="bg1"/>
              </a:solid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m:rPr>
                          <m:nor/>
                        </m:rPr>
                        <a:rPr lang="en-US" altLang="zh-CN" i="1" dirty="0" smtClean="0">
                          <a:solidFill>
                            <a:srgbClr val="C00000"/>
                          </a:solidFill>
                          <a:ea typeface="仿宋_GB2312" panose="02010609030101010101" pitchFamily="49" charset="-122"/>
                        </a:rPr>
                        <m:t>P</m:t>
                      </m:r>
                      <m:r>
                        <a:rPr lang="zh-CN" altLang="en-US" i="1">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r>
                            <m:rPr>
                              <m:nor/>
                            </m:rPr>
                            <a:rPr lang="en-US" altLang="zh-CN" i="1" dirty="0">
                              <a:solidFill>
                                <a:srgbClr val="C00000"/>
                              </a:solidFill>
                              <a:ea typeface="仿宋_GB2312" panose="02010609030101010101" pitchFamily="49" charset="-122"/>
                            </a:rPr>
                            <m:t>C</m:t>
                          </m:r>
                          <m:r>
                            <m:rPr>
                              <m:nor/>
                            </m:rPr>
                            <a:rPr lang="en-US" altLang="zh-CN" baseline="-25000" dirty="0">
                              <a:solidFill>
                                <a:srgbClr val="C00000"/>
                              </a:solidFill>
                              <a:ea typeface="仿宋_GB2312" panose="02010609030101010101" pitchFamily="49" charset="-122"/>
                            </a:rPr>
                            <m:t>q</m:t>
                          </m:r>
                        </m:num>
                        <m:den>
                          <m:r>
                            <m:rPr>
                              <m:nor/>
                            </m:rPr>
                            <a:rPr lang="en-US" altLang="zh-CN" i="1" dirty="0">
                              <a:solidFill>
                                <a:srgbClr val="C00000"/>
                              </a:solidFill>
                              <a:ea typeface="仿宋_GB2312" panose="02010609030101010101" pitchFamily="49" charset="-122"/>
                            </a:rPr>
                            <m:t>C</m:t>
                          </m:r>
                          <m:r>
                            <m:rPr>
                              <m:nor/>
                            </m:rPr>
                            <a:rPr lang="en-US" altLang="zh-CN" baseline="-25000" dirty="0">
                              <a:solidFill>
                                <a:srgbClr val="C00000"/>
                              </a:solidFill>
                              <a:ea typeface="仿宋_GB2312" panose="02010609030101010101" pitchFamily="49" charset="-122"/>
                            </a:rPr>
                            <m:t>0</m:t>
                          </m:r>
                          <m:r>
                            <m:rPr>
                              <m:nor/>
                            </m:rPr>
                            <a:rPr lang="en-US" altLang="zh-CN" dirty="0">
                              <a:solidFill>
                                <a:srgbClr val="C00000"/>
                              </a:solidFill>
                              <a:ea typeface="仿宋_GB2312" panose="02010609030101010101" pitchFamily="49" charset="-122"/>
                            </a:rPr>
                            <m:t>+</m:t>
                          </m:r>
                          <m:r>
                            <m:rPr>
                              <m:nor/>
                            </m:rPr>
                            <a:rPr lang="en-US" altLang="zh-CN" i="1" dirty="0">
                              <a:solidFill>
                                <a:srgbClr val="C00000"/>
                              </a:solidFill>
                              <a:ea typeface="仿宋_GB2312" panose="02010609030101010101" pitchFamily="49" charset="-122"/>
                            </a:rPr>
                            <m:t>C</m:t>
                          </m:r>
                          <m:r>
                            <m:rPr>
                              <m:nor/>
                            </m:rPr>
                            <a:rPr lang="en-US" altLang="zh-CN" baseline="-25000" dirty="0">
                              <a:solidFill>
                                <a:srgbClr val="C00000"/>
                              </a:solidFill>
                              <a:ea typeface="仿宋_GB2312" panose="02010609030101010101" pitchFamily="49" charset="-122"/>
                            </a:rPr>
                            <m:t>q</m:t>
                          </m:r>
                        </m:den>
                      </m:f>
                      <m:r>
                        <a:rPr lang="zh-CN" altLang="en-US" i="1">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r>
                            <m:rPr>
                              <m:nor/>
                            </m:rPr>
                            <a:rPr lang="en-US" altLang="zh-CN" dirty="0">
                              <a:solidFill>
                                <a:srgbClr val="C00000"/>
                              </a:solidFill>
                              <a:ea typeface="仿宋_GB2312" panose="02010609030101010101" pitchFamily="49" charset="-122"/>
                            </a:rPr>
                            <m:t>2.1</m:t>
                          </m:r>
                          <m:r>
                            <m:rPr>
                              <m:nor/>
                            </m:rPr>
                            <a:rPr lang="en-US" altLang="zh-CN" dirty="0">
                              <a:solidFill>
                                <a:srgbClr val="C00000"/>
                              </a:solidFill>
                              <a:ea typeface="仿宋_GB2312" panose="02010609030101010101" pitchFamily="49" charset="-122"/>
                              <a:sym typeface="Symbol" panose="05050102010706020507" pitchFamily="18" charset="2"/>
                            </a:rPr>
                            <m:t></m:t>
                          </m:r>
                          <m:r>
                            <m:rPr>
                              <m:nor/>
                            </m:rPr>
                            <a:rPr lang="en-US" altLang="zh-CN" dirty="0">
                              <a:solidFill>
                                <a:srgbClr val="C00000"/>
                              </a:solidFill>
                              <a:ea typeface="仿宋_GB2312" panose="02010609030101010101" pitchFamily="49" charset="-122"/>
                            </a:rPr>
                            <m:t>10</m:t>
                          </m:r>
                          <m:r>
                            <m:rPr>
                              <m:nor/>
                            </m:rPr>
                            <a:rPr lang="en-US" altLang="zh-CN" baseline="30000" dirty="0">
                              <a:solidFill>
                                <a:srgbClr val="C00000"/>
                              </a:solidFill>
                              <a:ea typeface="仿宋_GB2312" panose="02010609030101010101" pitchFamily="49" charset="-122"/>
                              <a:sym typeface="Symbol" panose="05050102010706020507" pitchFamily="18" charset="2"/>
                            </a:rPr>
                            <m:t>4</m:t>
                          </m:r>
                        </m:num>
                        <m:den>
                          <m:r>
                            <m:rPr>
                              <m:nor/>
                            </m:rPr>
                            <a:rPr lang="en-US" altLang="zh-CN" dirty="0">
                              <a:solidFill>
                                <a:srgbClr val="C00000"/>
                              </a:solidFill>
                              <a:ea typeface="仿宋_GB2312" panose="02010609030101010101" pitchFamily="49" charset="-122"/>
                            </a:rPr>
                            <m:t>5+2.1</m:t>
                          </m:r>
                          <m:r>
                            <m:rPr>
                              <m:nor/>
                            </m:rPr>
                            <a:rPr lang="en-US" altLang="zh-CN" dirty="0">
                              <a:solidFill>
                                <a:srgbClr val="C00000"/>
                              </a:solidFill>
                              <a:ea typeface="仿宋_GB2312" panose="02010609030101010101" pitchFamily="49" charset="-122"/>
                              <a:sym typeface="Symbol" panose="05050102010706020507" pitchFamily="18" charset="2"/>
                            </a:rPr>
                            <m:t></m:t>
                          </m:r>
                          <m:r>
                            <m:rPr>
                              <m:nor/>
                            </m:rPr>
                            <a:rPr lang="en-US" altLang="zh-CN" dirty="0">
                              <a:solidFill>
                                <a:srgbClr val="C00000"/>
                              </a:solidFill>
                              <a:ea typeface="仿宋_GB2312" panose="02010609030101010101" pitchFamily="49" charset="-122"/>
                            </a:rPr>
                            <m:t>10</m:t>
                          </m:r>
                          <m:r>
                            <m:rPr>
                              <m:nor/>
                            </m:rPr>
                            <a:rPr lang="en-US" altLang="zh-CN" baseline="30000" dirty="0">
                              <a:solidFill>
                                <a:srgbClr val="C00000"/>
                              </a:solidFill>
                              <a:ea typeface="仿宋_GB2312" panose="02010609030101010101" pitchFamily="49" charset="-122"/>
                              <a:sym typeface="Symbol" panose="05050102010706020507" pitchFamily="18" charset="2"/>
                            </a:rPr>
                            <m:t>4</m:t>
                          </m:r>
                        </m:den>
                      </m:f>
                      <m:r>
                        <a:rPr lang="zh-CN" altLang="en-US" i="1">
                          <a:solidFill>
                            <a:srgbClr val="C00000"/>
                          </a:solidFill>
                          <a:latin typeface="Cambria Math" panose="02040503050406030204" pitchFamily="18" charset="0"/>
                        </a:rPr>
                        <m:t>=</m:t>
                      </m:r>
                      <m:r>
                        <m:rPr>
                          <m:nor/>
                        </m:rPr>
                        <a:rPr lang="en-US" altLang="zh-CN" kern="0" dirty="0">
                          <a:solidFill>
                            <a:srgbClr val="C00000"/>
                          </a:solidFill>
                          <a:ea typeface="仿宋_GB2312" pitchFamily="49" charset="-122"/>
                        </a:rPr>
                        <m:t>4.19982</m:t>
                      </m:r>
                      <m:r>
                        <m:rPr>
                          <m:nor/>
                        </m:rPr>
                        <a:rPr lang="en-US" altLang="zh-CN" dirty="0">
                          <a:solidFill>
                            <a:srgbClr val="C00000"/>
                          </a:solidFill>
                          <a:ea typeface="仿宋_GB2312" panose="02010609030101010101" pitchFamily="49" charset="-122"/>
                          <a:sym typeface="Symbol" panose="05050102010706020507" pitchFamily="18" charset="2"/>
                        </a:rPr>
                        <m:t></m:t>
                      </m:r>
                      <m:r>
                        <m:rPr>
                          <m:nor/>
                        </m:rPr>
                        <a:rPr lang="en-US" altLang="zh-CN" dirty="0">
                          <a:solidFill>
                            <a:srgbClr val="C00000"/>
                          </a:solidFill>
                          <a:ea typeface="仿宋_GB2312" panose="02010609030101010101" pitchFamily="49" charset="-122"/>
                        </a:rPr>
                        <m:t>10</m:t>
                      </m:r>
                      <m:r>
                        <m:rPr>
                          <m:nor/>
                        </m:rPr>
                        <a:rPr lang="en-US" altLang="zh-CN" baseline="30000" dirty="0">
                          <a:solidFill>
                            <a:srgbClr val="C00000"/>
                          </a:solidFill>
                          <a:ea typeface="仿宋_GB2312" panose="02010609030101010101" pitchFamily="49" charset="-122"/>
                        </a:rPr>
                        <m:t>−5</m:t>
                      </m:r>
                    </m:oMath>
                  </m:oMathPara>
                </a14:m>
                <a:endParaRPr lang="zh-CN" altLang="en-US" dirty="0">
                  <a:solidFill>
                    <a:srgbClr val="C00000"/>
                  </a:solidFill>
                </a:endParaRPr>
              </a:p>
            </p:txBody>
          </p:sp>
        </mc:Choice>
        <mc:Fallback xmlns="">
          <p:sp>
            <p:nvSpPr>
              <p:cNvPr id="51212" name="Object 12">
                <a:extLst>
                  <a:ext uri="{FF2B5EF4-FFF2-40B4-BE49-F238E27FC236}">
                    <a16:creationId xmlns:a16="http://schemas.microsoft.com/office/drawing/2014/main" id="{89CFCD64-626C-4D85-87BF-B76445981983}"/>
                  </a:ext>
                </a:extLst>
              </p:cNvPr>
              <p:cNvSpPr txBox="1">
                <a:spLocks noRot="1" noChangeAspect="1" noMove="1" noResize="1" noEditPoints="1" noAdjustHandles="1" noChangeArrowheads="1" noChangeShapeType="1" noTextEdit="1"/>
              </p:cNvSpPr>
              <p:nvPr/>
            </p:nvSpPr>
            <p:spPr bwMode="auto">
              <a:xfrm>
                <a:off x="2949573" y="5282782"/>
                <a:ext cx="4502151" cy="754334"/>
              </a:xfrm>
              <a:prstGeom prst="rect">
                <a:avLst/>
              </a:prstGeom>
              <a:blipFill>
                <a:blip r:embed="rId9"/>
                <a:stretch>
                  <a:fillRect/>
                </a:stretch>
              </a:blipFill>
              <a:ln>
                <a:noFill/>
              </a:ln>
            </p:spPr>
            <p:txBody>
              <a:bodyPr/>
              <a:lstStyle/>
              <a:p>
                <a:r>
                  <a:rPr lang="zh-CN" altLang="en-US">
                    <a:noFill/>
                  </a:rPr>
                  <a:t> </a:t>
                </a:r>
              </a:p>
            </p:txBody>
          </p:sp>
        </mc:Fallback>
      </mc:AlternateContent>
      <p:sp>
        <p:nvSpPr>
          <p:cNvPr id="51213" name="Rectangle 6">
            <a:extLst>
              <a:ext uri="{FF2B5EF4-FFF2-40B4-BE49-F238E27FC236}">
                <a16:creationId xmlns:a16="http://schemas.microsoft.com/office/drawing/2014/main" id="{308BF904-1652-4E06-8922-5DA10A4F627A}"/>
              </a:ext>
            </a:extLst>
          </p:cNvPr>
          <p:cNvSpPr>
            <a:spLocks noChangeArrowheads="1"/>
          </p:cNvSpPr>
          <p:nvPr/>
        </p:nvSpPr>
        <p:spPr bwMode="auto">
          <a:xfrm>
            <a:off x="5956" y="6037116"/>
            <a:ext cx="29686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400" dirty="0">
                <a:solidFill>
                  <a:srgbClr val="660066"/>
                </a:solidFill>
                <a:ea typeface="仿宋_GB2312" panose="02010609030101010101" pitchFamily="49" charset="-122"/>
              </a:rPr>
              <a:t>计算两个谐振频率：</a:t>
            </a:r>
          </a:p>
        </p:txBody>
      </p:sp>
      <p:graphicFrame>
        <p:nvGraphicFramePr>
          <p:cNvPr id="51214" name="Object 14">
            <a:extLst>
              <a:ext uri="{FF2B5EF4-FFF2-40B4-BE49-F238E27FC236}">
                <a16:creationId xmlns:a16="http://schemas.microsoft.com/office/drawing/2014/main" id="{A6070393-BC7C-4C1F-8492-3CF715A2BD69}"/>
              </a:ext>
            </a:extLst>
          </p:cNvPr>
          <p:cNvGraphicFramePr>
            <a:graphicFrameLocks noChangeAspect="1"/>
          </p:cNvGraphicFramePr>
          <p:nvPr>
            <p:extLst>
              <p:ext uri="{D42A27DB-BD31-4B8C-83A1-F6EECF244321}">
                <p14:modId xmlns:p14="http://schemas.microsoft.com/office/powerpoint/2010/main" val="1185240122"/>
              </p:ext>
            </p:extLst>
          </p:nvPr>
        </p:nvGraphicFramePr>
        <p:xfrm>
          <a:off x="2711025" y="5922624"/>
          <a:ext cx="6109447" cy="678238"/>
        </p:xfrm>
        <a:graphic>
          <a:graphicData uri="http://schemas.openxmlformats.org/presentationml/2006/ole">
            <mc:AlternateContent xmlns:mc="http://schemas.openxmlformats.org/markup-compatibility/2006">
              <mc:Choice xmlns:v="urn:schemas-microsoft-com:vml" Requires="v">
                <p:oleObj spid="_x0000_s52036" name="Equation" r:id="rId10" imgW="4038748" imgH="381210" progId="Equation.DSMT4">
                  <p:embed/>
                </p:oleObj>
              </mc:Choice>
              <mc:Fallback>
                <p:oleObj name="Equation" r:id="rId10" imgW="4038748" imgH="381210" progId="Equation.DSMT4">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1025" y="5922624"/>
                        <a:ext cx="6109447" cy="678238"/>
                      </a:xfrm>
                      <a:prstGeom prst="rect">
                        <a:avLst/>
                      </a:prstGeom>
                      <a:solidFill>
                        <a:schemeClr val="bg1"/>
                      </a:solidFill>
                      <a:ln>
                        <a:noFill/>
                      </a:ln>
                    </p:spPr>
                  </p:pic>
                </p:oleObj>
              </mc:Fallback>
            </mc:AlternateContent>
          </a:graphicData>
        </a:graphic>
      </p:graphicFrame>
      <p:pic>
        <p:nvPicPr>
          <p:cNvPr id="15" name="图片 14">
            <a:extLst>
              <a:ext uri="{FF2B5EF4-FFF2-40B4-BE49-F238E27FC236}">
                <a16:creationId xmlns:a16="http://schemas.microsoft.com/office/drawing/2014/main" id="{0E4E327F-65A4-48E2-8780-E0F66D294B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9747" y="211878"/>
            <a:ext cx="1750327" cy="297025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4C372D1D-6DC5-42C7-8076-7D8F7ED351EE}"/>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4.6.1 </a:t>
            </a:r>
            <a:r>
              <a:rPr lang="zh-CN" altLang="en-US" sz="2800" b="1" dirty="0">
                <a:solidFill>
                  <a:srgbClr val="0000FF"/>
                </a:solidFill>
                <a:ea typeface="仿宋_GB2312" panose="02010609030101010101" pitchFamily="49" charset="-122"/>
              </a:rPr>
              <a:t>石英谐振器的性能和等效电路</a:t>
            </a:r>
          </a:p>
        </p:txBody>
      </p:sp>
      <p:graphicFrame>
        <p:nvGraphicFramePr>
          <p:cNvPr id="52227" name="Object 4">
            <a:extLst>
              <a:ext uri="{FF2B5EF4-FFF2-40B4-BE49-F238E27FC236}">
                <a16:creationId xmlns:a16="http://schemas.microsoft.com/office/drawing/2014/main" id="{F14BD128-BBFE-4B66-8581-F87B72040F35}"/>
              </a:ext>
            </a:extLst>
          </p:cNvPr>
          <p:cNvGraphicFramePr>
            <a:graphicFrameLocks noChangeAspect="1"/>
          </p:cNvGraphicFramePr>
          <p:nvPr/>
        </p:nvGraphicFramePr>
        <p:xfrm>
          <a:off x="241300" y="1758950"/>
          <a:ext cx="4616450" cy="1955800"/>
        </p:xfrm>
        <a:graphic>
          <a:graphicData uri="http://schemas.openxmlformats.org/presentationml/2006/ole">
            <mc:AlternateContent xmlns:mc="http://schemas.openxmlformats.org/markup-compatibility/2006">
              <mc:Choice xmlns:v="urn:schemas-microsoft-com:vml" Requires="v">
                <p:oleObj spid="_x0000_s52593" name="公式" r:id="rId3" imgW="2263214" imgH="914242" progId="Equation.3">
                  <p:embed/>
                </p:oleObj>
              </mc:Choice>
              <mc:Fallback>
                <p:oleObj name="公式" r:id="rId3" imgW="2263214" imgH="91424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0" y="1758950"/>
                        <a:ext cx="4616450" cy="1955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28" name="Text Box 6">
            <a:extLst>
              <a:ext uri="{FF2B5EF4-FFF2-40B4-BE49-F238E27FC236}">
                <a16:creationId xmlns:a16="http://schemas.microsoft.com/office/drawing/2014/main" id="{C300DD39-41A9-472E-9262-618F3A9D4BC1}"/>
              </a:ext>
            </a:extLst>
          </p:cNvPr>
          <p:cNvSpPr txBox="1">
            <a:spLocks noChangeArrowheads="1"/>
          </p:cNvSpPr>
          <p:nvPr/>
        </p:nvSpPr>
        <p:spPr bwMode="auto">
          <a:xfrm>
            <a:off x="0" y="698500"/>
            <a:ext cx="5329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C00000"/>
                </a:solidFill>
                <a:ea typeface="仿宋_GB2312" panose="02010609030101010101" pitchFamily="49" charset="-122"/>
              </a:rPr>
              <a:t>电抗特性：不计 </a:t>
            </a:r>
            <a:r>
              <a:rPr lang="en-US" altLang="zh-CN" sz="2400" i="1" dirty="0" err="1">
                <a:solidFill>
                  <a:srgbClr val="C00000"/>
                </a:solidFill>
                <a:ea typeface="仿宋_GB2312" panose="02010609030101010101" pitchFamily="49" charset="-122"/>
              </a:rPr>
              <a:t>r</a:t>
            </a:r>
            <a:r>
              <a:rPr lang="en-US" altLang="zh-CN" sz="2400" baseline="-25000" dirty="0" err="1">
                <a:solidFill>
                  <a:srgbClr val="C00000"/>
                </a:solidFill>
                <a:ea typeface="仿宋_GB2312" panose="02010609030101010101" pitchFamily="49" charset="-122"/>
              </a:rPr>
              <a:t>q</a:t>
            </a:r>
            <a:r>
              <a:rPr lang="en-US" altLang="zh-CN" sz="2400" dirty="0">
                <a:solidFill>
                  <a:srgbClr val="C00000"/>
                </a:solidFill>
                <a:ea typeface="仿宋_GB2312" panose="02010609030101010101" pitchFamily="49" charset="-122"/>
              </a:rPr>
              <a:t> ,</a:t>
            </a:r>
            <a:r>
              <a:rPr lang="zh-CN" altLang="en-US" sz="2400" dirty="0">
                <a:solidFill>
                  <a:srgbClr val="C00000"/>
                </a:solidFill>
                <a:ea typeface="仿宋_GB2312" panose="02010609030101010101" pitchFamily="49" charset="-122"/>
              </a:rPr>
              <a:t>则电路如右图：</a:t>
            </a:r>
            <a:endParaRPr lang="zh-CN" altLang="en-US" sz="2400" b="0" dirty="0">
              <a:solidFill>
                <a:srgbClr val="C00000"/>
              </a:solidFill>
              <a:ea typeface="仿宋_GB2312" panose="02010609030101010101" pitchFamily="49" charset="-122"/>
            </a:endParaRPr>
          </a:p>
        </p:txBody>
      </p:sp>
      <p:sp>
        <p:nvSpPr>
          <p:cNvPr id="52230" name="Text Box 8">
            <a:extLst>
              <a:ext uri="{FF2B5EF4-FFF2-40B4-BE49-F238E27FC236}">
                <a16:creationId xmlns:a16="http://schemas.microsoft.com/office/drawing/2014/main" id="{874A197B-1C37-474E-B19A-285A8CD2622D}"/>
              </a:ext>
            </a:extLst>
          </p:cNvPr>
          <p:cNvSpPr txBox="1">
            <a:spLocks noChangeArrowheads="1"/>
          </p:cNvSpPr>
          <p:nvPr/>
        </p:nvSpPr>
        <p:spPr bwMode="auto">
          <a:xfrm>
            <a:off x="285750" y="1270000"/>
            <a:ext cx="2519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等效电抗：</a:t>
            </a:r>
          </a:p>
        </p:txBody>
      </p:sp>
      <p:sp>
        <p:nvSpPr>
          <p:cNvPr id="52231" name="Text Box 16">
            <a:extLst>
              <a:ext uri="{FF2B5EF4-FFF2-40B4-BE49-F238E27FC236}">
                <a16:creationId xmlns:a16="http://schemas.microsoft.com/office/drawing/2014/main" id="{5C1777B6-E758-4CAE-8E8F-2EA33ABEB0FA}"/>
              </a:ext>
            </a:extLst>
          </p:cNvPr>
          <p:cNvSpPr txBox="1">
            <a:spLocks noChangeArrowheads="1"/>
          </p:cNvSpPr>
          <p:nvPr/>
        </p:nvSpPr>
        <p:spPr bwMode="auto">
          <a:xfrm>
            <a:off x="238125" y="3714750"/>
            <a:ext cx="7334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可见，</a:t>
            </a:r>
            <a:r>
              <a:rPr lang="zh-CN" altLang="en-US" sz="2400" dirty="0">
                <a:solidFill>
                  <a:srgbClr val="CC3300"/>
                </a:solidFill>
                <a:ea typeface="仿宋_GB2312" panose="02010609030101010101" pitchFamily="49" charset="-122"/>
              </a:rPr>
              <a:t>当 </a:t>
            </a:r>
            <a:r>
              <a:rPr lang="zh-CN" altLang="en-US" sz="2400" i="1" dirty="0">
                <a:solidFill>
                  <a:srgbClr val="CC3300"/>
                </a:solidFill>
                <a:ea typeface="仿宋_GB2312" panose="02010609030101010101" pitchFamily="49" charset="-122"/>
                <a:sym typeface="Symbol" panose="05050102010706020507" pitchFamily="18" charset="2"/>
              </a:rPr>
              <a:t> </a:t>
            </a:r>
            <a:r>
              <a:rPr lang="en-US" altLang="zh-CN" sz="2400" dirty="0">
                <a:solidFill>
                  <a:srgbClr val="CC3300"/>
                </a:solidFill>
                <a:ea typeface="仿宋_GB2312" panose="02010609030101010101" pitchFamily="49" charset="-122"/>
                <a:sym typeface="Symbol" panose="05050102010706020507" pitchFamily="18" charset="2"/>
              </a:rPr>
              <a:t>&gt; </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q</a:t>
            </a:r>
            <a:r>
              <a:rPr lang="zh-CN" altLang="en-US" sz="2400" dirty="0">
                <a:solidFill>
                  <a:srgbClr val="CC3300"/>
                </a:solidFill>
                <a:ea typeface="仿宋_GB2312" panose="02010609030101010101" pitchFamily="49" charset="-122"/>
                <a:sym typeface="Symbol" panose="05050102010706020507" pitchFamily="18" charset="2"/>
              </a:rPr>
              <a:t>时</a:t>
            </a:r>
            <a:r>
              <a:rPr lang="zh-CN" altLang="en-US" sz="2400" dirty="0">
                <a:solidFill>
                  <a:schemeClr val="bg1"/>
                </a:solidFill>
                <a:ea typeface="仿宋_GB2312" panose="02010609030101010101" pitchFamily="49" charset="-122"/>
                <a:sym typeface="Symbol" panose="05050102010706020507" pitchFamily="18" charset="2"/>
              </a:rPr>
              <a:t>，</a:t>
            </a:r>
            <a:r>
              <a:rPr lang="zh-CN" altLang="en-US" sz="2400" dirty="0">
                <a:solidFill>
                  <a:srgbClr val="660066"/>
                </a:solidFill>
                <a:ea typeface="仿宋_GB2312" panose="02010609030101010101" pitchFamily="49" charset="-122"/>
                <a:sym typeface="Symbol" panose="05050102010706020507" pitchFamily="18" charset="2"/>
              </a:rPr>
              <a:t> </a:t>
            </a:r>
            <a:r>
              <a:rPr lang="en-US" altLang="zh-CN" sz="2400" dirty="0" err="1">
                <a:solidFill>
                  <a:srgbClr val="660066"/>
                </a:solidFill>
                <a:ea typeface="仿宋_GB2312" panose="02010609030101010101" pitchFamily="49" charset="-122"/>
              </a:rPr>
              <a:t>j</a:t>
            </a:r>
            <a:r>
              <a:rPr lang="en-US" altLang="zh-CN" sz="2400" i="1" dirty="0" err="1">
                <a:solidFill>
                  <a:srgbClr val="660066"/>
                </a:solidFill>
                <a:ea typeface="仿宋_GB2312" panose="02010609030101010101" pitchFamily="49" charset="-122"/>
              </a:rPr>
              <a:t>X</a:t>
            </a:r>
            <a:r>
              <a:rPr lang="en-US" altLang="zh-CN" sz="2400" baseline="-25000" dirty="0" err="1">
                <a:solidFill>
                  <a:srgbClr val="660066"/>
                </a:solidFill>
                <a:ea typeface="仿宋_GB2312" panose="02010609030101010101" pitchFamily="49" charset="-122"/>
              </a:rPr>
              <a:t>e</a:t>
            </a:r>
            <a:r>
              <a:rPr lang="en-US" altLang="zh-CN" sz="2400" dirty="0">
                <a:solidFill>
                  <a:srgbClr val="660066"/>
                </a:solidFill>
                <a:ea typeface="仿宋_GB2312" panose="02010609030101010101" pitchFamily="49" charset="-122"/>
              </a:rPr>
              <a:t>&lt;0</a:t>
            </a:r>
            <a:r>
              <a:rPr lang="zh-CN" altLang="en-US" sz="2400" dirty="0">
                <a:solidFill>
                  <a:srgbClr val="660066"/>
                </a:solidFill>
                <a:ea typeface="仿宋_GB2312" panose="02010609030101010101" pitchFamily="49" charset="-122"/>
              </a:rPr>
              <a:t>呈容性；</a:t>
            </a:r>
            <a:endParaRPr lang="en-US" altLang="zh-CN" sz="2400" dirty="0">
              <a:solidFill>
                <a:srgbClr val="660066"/>
              </a:solidFill>
              <a:ea typeface="仿宋_GB2312" panose="02010609030101010101" pitchFamily="49" charset="-122"/>
            </a:endParaRPr>
          </a:p>
        </p:txBody>
      </p:sp>
      <p:sp>
        <p:nvSpPr>
          <p:cNvPr id="52232" name="Text Box 20">
            <a:extLst>
              <a:ext uri="{FF2B5EF4-FFF2-40B4-BE49-F238E27FC236}">
                <a16:creationId xmlns:a16="http://schemas.microsoft.com/office/drawing/2014/main" id="{1ED42F8A-98B2-4761-B542-F231047960AB}"/>
              </a:ext>
            </a:extLst>
          </p:cNvPr>
          <p:cNvSpPr txBox="1">
            <a:spLocks noChangeArrowheads="1"/>
          </p:cNvSpPr>
          <p:nvPr/>
        </p:nvSpPr>
        <p:spPr bwMode="auto">
          <a:xfrm>
            <a:off x="1143000" y="4143375"/>
            <a:ext cx="6143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ea typeface="仿宋_GB2312" panose="02010609030101010101" pitchFamily="49" charset="-122"/>
              </a:rPr>
              <a:t>当</a:t>
            </a:r>
            <a:r>
              <a:rPr lang="zh-CN" altLang="en-US" sz="2400" i="1" dirty="0">
                <a:solidFill>
                  <a:srgbClr val="CC3300"/>
                </a:solidFill>
                <a:ea typeface="仿宋_GB2312" panose="02010609030101010101" pitchFamily="49" charset="-122"/>
                <a:sym typeface="Symbol" panose="05050102010706020507" pitchFamily="18" charset="2"/>
              </a:rPr>
              <a:t> </a:t>
            </a:r>
            <a:r>
              <a:rPr lang="en-US" altLang="zh-CN" sz="2400" dirty="0">
                <a:solidFill>
                  <a:srgbClr val="CC3300"/>
                </a:solidFill>
                <a:ea typeface="仿宋_GB2312" panose="02010609030101010101" pitchFamily="49" charset="-122"/>
                <a:sym typeface="Symbol" panose="05050102010706020507" pitchFamily="18" charset="2"/>
              </a:rPr>
              <a:t>= </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q</a:t>
            </a:r>
            <a:r>
              <a:rPr lang="zh-CN" altLang="en-US" sz="2400" dirty="0">
                <a:solidFill>
                  <a:srgbClr val="CC3300"/>
                </a:solidFill>
                <a:ea typeface="仿宋_GB2312" panose="02010609030101010101" pitchFamily="49" charset="-122"/>
                <a:sym typeface="Symbol" panose="05050102010706020507" pitchFamily="18" charset="2"/>
              </a:rPr>
              <a:t>时</a:t>
            </a:r>
            <a:r>
              <a:rPr lang="zh-CN" altLang="en-US" sz="2400" dirty="0">
                <a:solidFill>
                  <a:schemeClr val="bg1"/>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Z</a:t>
            </a:r>
            <a:r>
              <a:rPr lang="en-US" altLang="zh-CN" sz="2400" baseline="-25000" dirty="0">
                <a:solidFill>
                  <a:srgbClr val="660066"/>
                </a:solidFill>
                <a:ea typeface="仿宋_GB2312" panose="02010609030101010101" pitchFamily="49" charset="-122"/>
                <a:sym typeface="Symbol" panose="05050102010706020507" pitchFamily="18" charset="2"/>
              </a:rPr>
              <a:t>e</a:t>
            </a:r>
            <a:r>
              <a:rPr lang="en-US" altLang="zh-CN" sz="2400" dirty="0">
                <a:solidFill>
                  <a:srgbClr val="660066"/>
                </a:solidFill>
                <a:ea typeface="仿宋_GB2312" panose="02010609030101010101" pitchFamily="49" charset="-122"/>
                <a:sym typeface="Symbol" panose="05050102010706020507" pitchFamily="18" charset="2"/>
              </a:rPr>
              <a:t>=0</a:t>
            </a:r>
            <a:r>
              <a:rPr lang="zh-CN" altLang="en-US" sz="2400" dirty="0">
                <a:solidFill>
                  <a:srgbClr val="660066"/>
                </a:solidFill>
                <a:ea typeface="仿宋_GB2312" panose="02010609030101010101" pitchFamily="49" charset="-122"/>
                <a:sym typeface="Symbol" panose="05050102010706020507" pitchFamily="18" charset="2"/>
              </a:rPr>
              <a:t>，</a:t>
            </a:r>
            <a:r>
              <a:rPr lang="en-US" altLang="zh-CN" sz="2400" i="1" dirty="0" err="1">
                <a:solidFill>
                  <a:srgbClr val="660066"/>
                </a:solidFill>
                <a:ea typeface="仿宋_GB2312" panose="02010609030101010101" pitchFamily="49" charset="-122"/>
                <a:sym typeface="Symbol" panose="05050102010706020507" pitchFamily="18" charset="2"/>
              </a:rPr>
              <a:t>L</a:t>
            </a:r>
            <a:r>
              <a:rPr lang="en-US" altLang="zh-CN" sz="2400" baseline="-25000" dirty="0" err="1">
                <a:solidFill>
                  <a:srgbClr val="660066"/>
                </a:solidFill>
                <a:ea typeface="仿宋_GB2312" panose="02010609030101010101" pitchFamily="49" charset="-122"/>
                <a:sym typeface="Symbol" panose="05050102010706020507" pitchFamily="18" charset="2"/>
              </a:rPr>
              <a:t>q</a:t>
            </a:r>
            <a:r>
              <a:rPr lang="zh-CN" altLang="en-US" sz="2400" dirty="0">
                <a:solidFill>
                  <a:srgbClr val="660066"/>
                </a:solidFill>
                <a:ea typeface="仿宋_GB2312" panose="02010609030101010101" pitchFamily="49" charset="-122"/>
                <a:sym typeface="Symbol" panose="05050102010706020507" pitchFamily="18" charset="2"/>
              </a:rPr>
              <a:t>，</a:t>
            </a:r>
            <a:r>
              <a:rPr lang="en-US" altLang="zh-CN" sz="2400" i="1" dirty="0" err="1">
                <a:solidFill>
                  <a:srgbClr val="660066"/>
                </a:solidFill>
                <a:ea typeface="仿宋_GB2312" panose="02010609030101010101" pitchFamily="49" charset="-122"/>
                <a:sym typeface="Symbol" panose="05050102010706020507" pitchFamily="18" charset="2"/>
              </a:rPr>
              <a:t>C</a:t>
            </a:r>
            <a:r>
              <a:rPr lang="en-US" altLang="zh-CN" sz="2400" baseline="-25000" dirty="0" err="1">
                <a:solidFill>
                  <a:srgbClr val="660066"/>
                </a:solidFill>
                <a:ea typeface="仿宋_GB2312" panose="02010609030101010101" pitchFamily="49" charset="-122"/>
                <a:sym typeface="Symbol" panose="05050102010706020507" pitchFamily="18" charset="2"/>
              </a:rPr>
              <a:t>q</a:t>
            </a:r>
            <a:r>
              <a:rPr lang="zh-CN" altLang="en-US" sz="2400" dirty="0">
                <a:solidFill>
                  <a:srgbClr val="660066"/>
                </a:solidFill>
                <a:ea typeface="仿宋_GB2312" panose="02010609030101010101" pitchFamily="49" charset="-122"/>
                <a:sym typeface="Symbol" panose="05050102010706020507" pitchFamily="18" charset="2"/>
              </a:rPr>
              <a:t>支路串联谐振；</a:t>
            </a:r>
            <a:endParaRPr lang="zh-CN" altLang="en-US" sz="2400" dirty="0">
              <a:solidFill>
                <a:srgbClr val="660066"/>
              </a:solidFill>
              <a:ea typeface="仿宋_GB2312" panose="02010609030101010101" pitchFamily="49" charset="-122"/>
            </a:endParaRPr>
          </a:p>
        </p:txBody>
      </p:sp>
      <p:sp>
        <p:nvSpPr>
          <p:cNvPr id="52233" name="Text Box 3">
            <a:extLst>
              <a:ext uri="{FF2B5EF4-FFF2-40B4-BE49-F238E27FC236}">
                <a16:creationId xmlns:a16="http://schemas.microsoft.com/office/drawing/2014/main" id="{029A9A91-7B47-45B7-AA99-62ECDA4C121C}"/>
              </a:ext>
            </a:extLst>
          </p:cNvPr>
          <p:cNvSpPr txBox="1">
            <a:spLocks noChangeArrowheads="1"/>
          </p:cNvSpPr>
          <p:nvPr/>
        </p:nvSpPr>
        <p:spPr bwMode="auto">
          <a:xfrm>
            <a:off x="1152525" y="4572000"/>
            <a:ext cx="5205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ea typeface="仿宋_GB2312" panose="02010609030101010101" pitchFamily="49" charset="-122"/>
              </a:rPr>
              <a:t>当 </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q </a:t>
            </a:r>
            <a:r>
              <a:rPr lang="en-US" altLang="zh-CN" sz="2400" dirty="0">
                <a:solidFill>
                  <a:srgbClr val="CC3300"/>
                </a:solidFill>
                <a:ea typeface="仿宋_GB2312" panose="02010609030101010101" pitchFamily="49" charset="-122"/>
                <a:sym typeface="Symbol" panose="05050102010706020507" pitchFamily="18" charset="2"/>
              </a:rPr>
              <a:t>&lt; </a:t>
            </a:r>
            <a:r>
              <a:rPr lang="en-US" altLang="zh-CN" sz="2400" i="1" dirty="0">
                <a:solidFill>
                  <a:srgbClr val="CC3300"/>
                </a:solidFill>
                <a:ea typeface="仿宋_GB2312" panose="02010609030101010101" pitchFamily="49" charset="-122"/>
                <a:sym typeface="Symbol" panose="05050102010706020507" pitchFamily="18" charset="2"/>
              </a:rPr>
              <a:t></a:t>
            </a:r>
            <a:r>
              <a:rPr lang="en-US" altLang="zh-CN" sz="2400" dirty="0">
                <a:solidFill>
                  <a:srgbClr val="CC3300"/>
                </a:solidFill>
                <a:ea typeface="仿宋_GB2312" panose="02010609030101010101" pitchFamily="49" charset="-122"/>
                <a:sym typeface="Symbol" panose="05050102010706020507" pitchFamily="18" charset="2"/>
              </a:rPr>
              <a:t> &lt; </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p</a:t>
            </a:r>
            <a:r>
              <a:rPr lang="zh-CN" altLang="en-US" sz="2400" dirty="0">
                <a:solidFill>
                  <a:srgbClr val="CC3300"/>
                </a:solidFill>
                <a:ea typeface="仿宋_GB2312" panose="02010609030101010101" pitchFamily="49" charset="-122"/>
              </a:rPr>
              <a:t>时</a:t>
            </a:r>
            <a:r>
              <a:rPr lang="zh-CN" altLang="en-US" sz="2400" dirty="0">
                <a:solidFill>
                  <a:schemeClr val="bg1"/>
                </a:solidFill>
                <a:ea typeface="仿宋_GB2312" panose="02010609030101010101" pitchFamily="49" charset="-122"/>
              </a:rPr>
              <a:t>，</a:t>
            </a:r>
            <a:r>
              <a:rPr lang="en-US" altLang="zh-CN" sz="2400" dirty="0" err="1">
                <a:solidFill>
                  <a:srgbClr val="660066"/>
                </a:solidFill>
                <a:ea typeface="仿宋_GB2312" panose="02010609030101010101" pitchFamily="49" charset="-122"/>
              </a:rPr>
              <a:t>j</a:t>
            </a:r>
            <a:r>
              <a:rPr lang="en-US" altLang="zh-CN" sz="2400" i="1" dirty="0" err="1">
                <a:solidFill>
                  <a:srgbClr val="660066"/>
                </a:solidFill>
                <a:ea typeface="仿宋_GB2312" panose="02010609030101010101" pitchFamily="49" charset="-122"/>
              </a:rPr>
              <a:t>X</a:t>
            </a:r>
            <a:r>
              <a:rPr lang="en-US" altLang="zh-CN" sz="2400" baseline="-25000" dirty="0" err="1">
                <a:solidFill>
                  <a:srgbClr val="660066"/>
                </a:solidFill>
                <a:ea typeface="仿宋_GB2312" panose="02010609030101010101" pitchFamily="49" charset="-122"/>
              </a:rPr>
              <a:t>e</a:t>
            </a:r>
            <a:r>
              <a:rPr lang="en-US" altLang="zh-CN" sz="2400" dirty="0">
                <a:solidFill>
                  <a:srgbClr val="660066"/>
                </a:solidFill>
                <a:ea typeface="仿宋_GB2312" panose="02010609030101010101" pitchFamily="49" charset="-122"/>
              </a:rPr>
              <a:t>&gt;0</a:t>
            </a:r>
            <a:r>
              <a:rPr lang="zh-CN" altLang="en-US" sz="2400" dirty="0">
                <a:solidFill>
                  <a:srgbClr val="660066"/>
                </a:solidFill>
                <a:ea typeface="仿宋_GB2312" panose="02010609030101010101" pitchFamily="49" charset="-122"/>
              </a:rPr>
              <a:t>呈感性，</a:t>
            </a:r>
            <a:endParaRPr lang="en-US" altLang="zh-CN" sz="2400" dirty="0">
              <a:solidFill>
                <a:srgbClr val="660066"/>
              </a:solidFill>
              <a:ea typeface="仿宋_GB2312" panose="02010609030101010101" pitchFamily="49" charset="-122"/>
            </a:endParaRPr>
          </a:p>
          <a:p>
            <a:pPr eaLnBrk="1" hangingPunct="1">
              <a:spcBef>
                <a:spcPct val="50000"/>
              </a:spcBef>
              <a:buFontTx/>
              <a:buNone/>
            </a:pPr>
            <a:r>
              <a:rPr lang="zh-CN" altLang="en-US" sz="2400" dirty="0">
                <a:solidFill>
                  <a:schemeClr val="bg1"/>
                </a:solidFill>
                <a:ea typeface="仿宋_GB2312" panose="02010609030101010101" pitchFamily="49" charset="-122"/>
              </a:rPr>
              <a:t>    </a:t>
            </a:r>
            <a:r>
              <a:rPr lang="zh-CN" altLang="en-US" sz="2400" dirty="0">
                <a:solidFill>
                  <a:srgbClr val="660066"/>
                </a:solidFill>
                <a:ea typeface="仿宋_GB2312" panose="02010609030101010101" pitchFamily="49" charset="-122"/>
              </a:rPr>
              <a:t>等效电感为： </a:t>
            </a:r>
            <a:endParaRPr lang="en-US" altLang="zh-CN" sz="2400" dirty="0">
              <a:solidFill>
                <a:srgbClr val="660066"/>
              </a:solidFill>
              <a:ea typeface="仿宋_GB2312" panose="02010609030101010101" pitchFamily="49" charset="-122"/>
            </a:endParaRPr>
          </a:p>
        </p:txBody>
      </p:sp>
      <p:graphicFrame>
        <p:nvGraphicFramePr>
          <p:cNvPr id="52234" name="Object 6">
            <a:extLst>
              <a:ext uri="{FF2B5EF4-FFF2-40B4-BE49-F238E27FC236}">
                <a16:creationId xmlns:a16="http://schemas.microsoft.com/office/drawing/2014/main" id="{BC8A8B32-B8BC-4DC9-8D72-A4A97CBFC683}"/>
              </a:ext>
            </a:extLst>
          </p:cNvPr>
          <p:cNvGraphicFramePr>
            <a:graphicFrameLocks noChangeAspect="1"/>
          </p:cNvGraphicFramePr>
          <p:nvPr/>
        </p:nvGraphicFramePr>
        <p:xfrm>
          <a:off x="3352800" y="5010150"/>
          <a:ext cx="2862263" cy="1011238"/>
        </p:xfrm>
        <a:graphic>
          <a:graphicData uri="http://schemas.openxmlformats.org/presentationml/2006/ole">
            <mc:AlternateContent xmlns:mc="http://schemas.openxmlformats.org/markup-compatibility/2006">
              <mc:Choice xmlns:v="urn:schemas-microsoft-com:vml" Requires="v">
                <p:oleObj spid="_x0000_s52594" name="公式" r:id="rId5" imgW="1356508" imgH="434182" progId="Equation.3">
                  <p:embed/>
                </p:oleObj>
              </mc:Choice>
              <mc:Fallback>
                <p:oleObj name="公式" r:id="rId5" imgW="1356508" imgH="434182"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5010150"/>
                        <a:ext cx="2862263" cy="1011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5" name="Text Box 7">
            <a:extLst>
              <a:ext uri="{FF2B5EF4-FFF2-40B4-BE49-F238E27FC236}">
                <a16:creationId xmlns:a16="http://schemas.microsoft.com/office/drawing/2014/main" id="{A93F4429-CFCB-401D-9DB7-91B0F8C2BB6D}"/>
              </a:ext>
            </a:extLst>
          </p:cNvPr>
          <p:cNvSpPr txBox="1">
            <a:spLocks noChangeArrowheads="1"/>
          </p:cNvSpPr>
          <p:nvPr/>
        </p:nvSpPr>
        <p:spPr bwMode="auto">
          <a:xfrm>
            <a:off x="6261100" y="5143500"/>
            <a:ext cx="2668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电感量随</a:t>
            </a:r>
            <a:r>
              <a:rPr lang="en-US" altLang="zh-CN" sz="2400" i="1" dirty="0">
                <a:solidFill>
                  <a:srgbClr val="660066"/>
                </a:solidFill>
                <a:ea typeface="仿宋_GB2312" panose="02010609030101010101" pitchFamily="49" charset="-122"/>
                <a:sym typeface="Symbol" panose="05050102010706020507" pitchFamily="18" charset="2"/>
              </a:rPr>
              <a:t></a:t>
            </a:r>
            <a:r>
              <a:rPr lang="zh-CN" altLang="en-US" sz="2400" dirty="0">
                <a:solidFill>
                  <a:srgbClr val="660066"/>
                </a:solidFill>
                <a:ea typeface="仿宋_GB2312" panose="02010609030101010101" pitchFamily="49" charset="-122"/>
              </a:rPr>
              <a:t>而变化</a:t>
            </a:r>
            <a:r>
              <a:rPr lang="en-US" altLang="zh-CN" sz="2400" dirty="0">
                <a:solidFill>
                  <a:srgbClr val="660066"/>
                </a:solidFill>
                <a:ea typeface="仿宋_GB2312" panose="02010609030101010101" pitchFamily="49" charset="-122"/>
              </a:rPr>
              <a:t>.</a:t>
            </a:r>
          </a:p>
        </p:txBody>
      </p:sp>
      <p:sp>
        <p:nvSpPr>
          <p:cNvPr id="52236" name="Text Box 8">
            <a:extLst>
              <a:ext uri="{FF2B5EF4-FFF2-40B4-BE49-F238E27FC236}">
                <a16:creationId xmlns:a16="http://schemas.microsoft.com/office/drawing/2014/main" id="{0313E561-C042-4C87-AF63-FA5B35FC1822}"/>
              </a:ext>
            </a:extLst>
          </p:cNvPr>
          <p:cNvSpPr txBox="1">
            <a:spLocks noChangeArrowheads="1"/>
          </p:cNvSpPr>
          <p:nvPr/>
        </p:nvSpPr>
        <p:spPr bwMode="auto">
          <a:xfrm>
            <a:off x="1034277" y="6045200"/>
            <a:ext cx="6418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当 </a:t>
            </a:r>
            <a:r>
              <a:rPr lang="zh-CN" altLang="en-US" sz="2400" i="1" dirty="0">
                <a:solidFill>
                  <a:srgbClr val="660066"/>
                </a:solidFill>
                <a:ea typeface="仿宋_GB2312" panose="02010609030101010101" pitchFamily="49" charset="-122"/>
                <a:sym typeface="Symbol" panose="05050102010706020507" pitchFamily="18" charset="2"/>
              </a:rPr>
              <a:t> </a:t>
            </a:r>
            <a:r>
              <a:rPr lang="en-US" altLang="zh-CN" sz="2400" dirty="0">
                <a:solidFill>
                  <a:srgbClr val="660066"/>
                </a:solidFill>
                <a:ea typeface="仿宋_GB2312" panose="02010609030101010101" pitchFamily="49" charset="-122"/>
                <a:sym typeface="Symbol" panose="05050102010706020507" pitchFamily="18" charset="2"/>
              </a:rPr>
              <a:t>= </a:t>
            </a:r>
            <a:r>
              <a:rPr lang="zh-CN" altLang="en-US"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p</a:t>
            </a:r>
            <a:r>
              <a:rPr lang="en-US" altLang="zh-CN" sz="2400" dirty="0">
                <a:solidFill>
                  <a:srgbClr val="660066"/>
                </a:solidFill>
                <a:ea typeface="仿宋_GB2312" panose="02010609030101010101" pitchFamily="49" charset="-122"/>
                <a:sym typeface="Symbol" panose="05050102010706020507" pitchFamily="18" charset="2"/>
              </a:rPr>
              <a:t> </a:t>
            </a:r>
            <a:r>
              <a:rPr lang="zh-CN" altLang="en-US" sz="2400" dirty="0">
                <a:solidFill>
                  <a:srgbClr val="660066"/>
                </a:solidFill>
                <a:ea typeface="仿宋_GB2312" panose="02010609030101010101" pitchFamily="49" charset="-122"/>
                <a:sym typeface="Symbol" panose="05050102010706020507" pitchFamily="18" charset="2"/>
              </a:rPr>
              <a:t>时，</a:t>
            </a:r>
            <a:r>
              <a:rPr lang="en-US" altLang="zh-CN" sz="2400" i="1" dirty="0">
                <a:solidFill>
                  <a:srgbClr val="660066"/>
                </a:solidFill>
                <a:ea typeface="仿宋_GB2312" panose="02010609030101010101" pitchFamily="49" charset="-122"/>
                <a:sym typeface="Symbol" panose="05050102010706020507" pitchFamily="18" charset="2"/>
              </a:rPr>
              <a:t>Z</a:t>
            </a:r>
            <a:r>
              <a:rPr lang="en-US" altLang="zh-CN" sz="2400" baseline="-25000" dirty="0">
                <a:solidFill>
                  <a:srgbClr val="660066"/>
                </a:solidFill>
                <a:ea typeface="仿宋_GB2312" panose="02010609030101010101" pitchFamily="49" charset="-122"/>
                <a:sym typeface="Symbol" panose="05050102010706020507" pitchFamily="18" charset="2"/>
              </a:rPr>
              <a:t>e</a:t>
            </a:r>
            <a:r>
              <a:rPr lang="en-US" altLang="zh-CN" sz="2400" dirty="0">
                <a:solidFill>
                  <a:srgbClr val="660066"/>
                </a:solidFill>
                <a:ea typeface="仿宋_GB2312" panose="02010609030101010101" pitchFamily="49" charset="-122"/>
                <a:sym typeface="Symbol" panose="05050102010706020507" pitchFamily="18" charset="2"/>
              </a:rPr>
              <a:t></a:t>
            </a:r>
            <a:r>
              <a:rPr lang="zh-CN" altLang="en-US"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C</a:t>
            </a:r>
            <a:r>
              <a:rPr lang="en-US" altLang="zh-CN" sz="2400" baseline="-25000" dirty="0">
                <a:solidFill>
                  <a:srgbClr val="660066"/>
                </a:solidFill>
                <a:ea typeface="仿宋_GB2312" panose="02010609030101010101" pitchFamily="49" charset="-122"/>
                <a:sym typeface="Symbol" panose="05050102010706020507" pitchFamily="18" charset="2"/>
              </a:rPr>
              <a:t>0</a:t>
            </a:r>
            <a:r>
              <a:rPr lang="zh-CN" altLang="en-US" sz="2400" dirty="0">
                <a:solidFill>
                  <a:srgbClr val="660066"/>
                </a:solidFill>
                <a:ea typeface="仿宋_GB2312" panose="02010609030101010101" pitchFamily="49" charset="-122"/>
                <a:sym typeface="Symbol" panose="05050102010706020507" pitchFamily="18" charset="2"/>
              </a:rPr>
              <a:t>，</a:t>
            </a:r>
            <a:r>
              <a:rPr lang="en-US" altLang="zh-CN" sz="2400" i="1" dirty="0" err="1">
                <a:solidFill>
                  <a:srgbClr val="660066"/>
                </a:solidFill>
                <a:ea typeface="仿宋_GB2312" panose="02010609030101010101" pitchFamily="49" charset="-122"/>
                <a:sym typeface="Symbol" panose="05050102010706020507" pitchFamily="18" charset="2"/>
              </a:rPr>
              <a:t>L</a:t>
            </a:r>
            <a:r>
              <a:rPr lang="en-US" altLang="zh-CN" sz="2400" baseline="-25000" dirty="0" err="1">
                <a:solidFill>
                  <a:srgbClr val="660066"/>
                </a:solidFill>
                <a:ea typeface="仿宋_GB2312" panose="02010609030101010101" pitchFamily="49" charset="-122"/>
                <a:sym typeface="Symbol" panose="05050102010706020507" pitchFamily="18" charset="2"/>
              </a:rPr>
              <a:t>q</a:t>
            </a:r>
            <a:r>
              <a:rPr lang="zh-CN" altLang="en-US" sz="2400" dirty="0">
                <a:solidFill>
                  <a:srgbClr val="660066"/>
                </a:solidFill>
                <a:ea typeface="仿宋_GB2312" panose="02010609030101010101" pitchFamily="49" charset="-122"/>
                <a:sym typeface="Symbol" panose="05050102010706020507" pitchFamily="18" charset="2"/>
              </a:rPr>
              <a:t>，</a:t>
            </a:r>
            <a:r>
              <a:rPr lang="en-US" altLang="zh-CN" sz="2400" i="1" dirty="0" err="1">
                <a:solidFill>
                  <a:srgbClr val="660066"/>
                </a:solidFill>
                <a:ea typeface="仿宋_GB2312" panose="02010609030101010101" pitchFamily="49" charset="-122"/>
                <a:sym typeface="Symbol" panose="05050102010706020507" pitchFamily="18" charset="2"/>
              </a:rPr>
              <a:t>C</a:t>
            </a:r>
            <a:r>
              <a:rPr lang="en-US" altLang="zh-CN" sz="2400" baseline="-25000" dirty="0" err="1">
                <a:solidFill>
                  <a:srgbClr val="660066"/>
                </a:solidFill>
                <a:ea typeface="仿宋_GB2312" panose="02010609030101010101" pitchFamily="49" charset="-122"/>
                <a:sym typeface="Symbol" panose="05050102010706020507" pitchFamily="18" charset="2"/>
              </a:rPr>
              <a:t>q</a:t>
            </a:r>
            <a:r>
              <a:rPr lang="zh-CN" altLang="en-US" sz="2400" dirty="0">
                <a:solidFill>
                  <a:srgbClr val="660066"/>
                </a:solidFill>
                <a:ea typeface="仿宋_GB2312" panose="02010609030101010101" pitchFamily="49" charset="-122"/>
                <a:sym typeface="Symbol" panose="05050102010706020507" pitchFamily="18" charset="2"/>
              </a:rPr>
              <a:t>并联谐振；</a:t>
            </a:r>
            <a:endParaRPr lang="zh-CN" altLang="en-US" sz="2400" dirty="0">
              <a:solidFill>
                <a:srgbClr val="660066"/>
              </a:solidFill>
              <a:ea typeface="仿宋_GB2312" panose="02010609030101010101" pitchFamily="49" charset="-122"/>
            </a:endParaRPr>
          </a:p>
        </p:txBody>
      </p:sp>
      <p:pic>
        <p:nvPicPr>
          <p:cNvPr id="3" name="图片 2">
            <a:extLst>
              <a:ext uri="{FF2B5EF4-FFF2-40B4-BE49-F238E27FC236}">
                <a16:creationId xmlns:a16="http://schemas.microsoft.com/office/drawing/2014/main" id="{D71CD7CC-3AC6-4FB4-B14A-E736EDD68D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5063" y="199870"/>
            <a:ext cx="1911300" cy="3243418"/>
          </a:xfrm>
          <a:prstGeom prst="rect">
            <a:avLst/>
          </a:prstGeom>
        </p:spPr>
      </p:pic>
      <p:sp>
        <p:nvSpPr>
          <p:cNvPr id="15" name="Text Box 8">
            <a:extLst>
              <a:ext uri="{FF2B5EF4-FFF2-40B4-BE49-F238E27FC236}">
                <a16:creationId xmlns:a16="http://schemas.microsoft.com/office/drawing/2014/main" id="{6E829231-A055-4C0D-9605-95BEB37D0461}"/>
              </a:ext>
            </a:extLst>
          </p:cNvPr>
          <p:cNvSpPr txBox="1">
            <a:spLocks noChangeArrowheads="1"/>
          </p:cNvSpPr>
          <p:nvPr/>
        </p:nvSpPr>
        <p:spPr bwMode="auto">
          <a:xfrm>
            <a:off x="5033923" y="1346706"/>
            <a:ext cx="15288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dirty="0" err="1">
                <a:solidFill>
                  <a:srgbClr val="660066"/>
                </a:solidFill>
                <a:ea typeface="仿宋_GB2312" panose="02010609030101010101" pitchFamily="49" charset="-122"/>
              </a:rPr>
              <a:t>j</a:t>
            </a:r>
            <a:r>
              <a:rPr lang="en-US" altLang="zh-CN" i="1" dirty="0" err="1">
                <a:solidFill>
                  <a:srgbClr val="660066"/>
                </a:solidFill>
                <a:ea typeface="仿宋_GB2312" panose="02010609030101010101" pitchFamily="49" charset="-122"/>
              </a:rPr>
              <a:t>X</a:t>
            </a:r>
            <a:r>
              <a:rPr lang="en-US" altLang="zh-CN" baseline="-25000" dirty="0" err="1">
                <a:solidFill>
                  <a:srgbClr val="660066"/>
                </a:solidFill>
                <a:ea typeface="仿宋_GB2312" panose="02010609030101010101" pitchFamily="49" charset="-122"/>
              </a:rPr>
              <a:t>e</a:t>
            </a:r>
            <a:r>
              <a:rPr lang="en-US" altLang="zh-CN" dirty="0">
                <a:solidFill>
                  <a:srgbClr val="660066"/>
                </a:solidFill>
                <a:ea typeface="仿宋_GB2312" panose="02010609030101010101" pitchFamily="49" charset="-122"/>
              </a:rPr>
              <a:t>  </a:t>
            </a:r>
            <a:r>
              <a:rPr lang="en-US" altLang="zh-CN" dirty="0">
                <a:solidFill>
                  <a:srgbClr val="660066"/>
                </a:solidFill>
                <a:ea typeface="仿宋_GB2312" panose="02010609030101010101" pitchFamily="49" charset="-122"/>
                <a:sym typeface="Symbol" panose="05050102010706020507" pitchFamily="18" charset="2"/>
              </a:rPr>
              <a:t></a:t>
            </a:r>
            <a:endParaRPr lang="zh-CN" altLang="en-US" dirty="0">
              <a:solidFill>
                <a:srgbClr val="660066"/>
              </a:solidFill>
              <a:ea typeface="仿宋_GB2312" panose="0201060903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53250" name="图片 3">
            <a:extLst>
              <a:ext uri="{FF2B5EF4-FFF2-40B4-BE49-F238E27FC236}">
                <a16:creationId xmlns:a16="http://schemas.microsoft.com/office/drawing/2014/main" id="{D504089B-42FD-4BC8-93AC-D1BF07896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638" y="4452938"/>
            <a:ext cx="27305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2">
            <a:extLst>
              <a:ext uri="{FF2B5EF4-FFF2-40B4-BE49-F238E27FC236}">
                <a16:creationId xmlns:a16="http://schemas.microsoft.com/office/drawing/2014/main" id="{B079C832-E5D2-4239-B2EF-8FB178DF3BE8}"/>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4.6.1 </a:t>
            </a:r>
            <a:r>
              <a:rPr lang="zh-CN" altLang="en-US" sz="2800" b="1" dirty="0">
                <a:solidFill>
                  <a:srgbClr val="0000FF"/>
                </a:solidFill>
                <a:ea typeface="仿宋_GB2312" panose="02010609030101010101" pitchFamily="49" charset="-122"/>
              </a:rPr>
              <a:t>石英谐振器的性能和等效电路</a:t>
            </a:r>
          </a:p>
        </p:txBody>
      </p:sp>
      <p:pic>
        <p:nvPicPr>
          <p:cNvPr id="53252" name="图片 8" descr="Image1.jpg">
            <a:extLst>
              <a:ext uri="{FF2B5EF4-FFF2-40B4-BE49-F238E27FC236}">
                <a16:creationId xmlns:a16="http://schemas.microsoft.com/office/drawing/2014/main" id="{11BA030B-53A0-4E8E-9194-B2F51CC108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620713"/>
            <a:ext cx="526097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AutoShape 11">
            <a:extLst>
              <a:ext uri="{FF2B5EF4-FFF2-40B4-BE49-F238E27FC236}">
                <a16:creationId xmlns:a16="http://schemas.microsoft.com/office/drawing/2014/main" id="{A9798CC0-5ADD-4A9C-A90E-88384754BCD3}"/>
              </a:ext>
            </a:extLst>
          </p:cNvPr>
          <p:cNvSpPr>
            <a:spLocks noChangeArrowheads="1"/>
          </p:cNvSpPr>
          <p:nvPr/>
        </p:nvSpPr>
        <p:spPr bwMode="auto">
          <a:xfrm>
            <a:off x="5540375" y="573088"/>
            <a:ext cx="3571875" cy="5976937"/>
          </a:xfrm>
          <a:prstGeom prst="wedgeRectCallout">
            <a:avLst>
              <a:gd name="adj1" fmla="val -154653"/>
              <a:gd name="adj2" fmla="val -22454"/>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chemeClr val="bg1"/>
                </a:solidFill>
                <a:ea typeface="仿宋_GB2312" panose="02010609030101010101" pitchFamily="49" charset="-122"/>
              </a:rPr>
              <a:t>     </a:t>
            </a:r>
            <a:r>
              <a:rPr lang="zh-CN" altLang="en-US" sz="2000" dirty="0">
                <a:solidFill>
                  <a:srgbClr val="002060"/>
                </a:solidFill>
                <a:ea typeface="仿宋_GB2312" panose="02010609030101010101" pitchFamily="49" charset="-122"/>
              </a:rPr>
              <a:t> 由于</a:t>
            </a:r>
            <a:r>
              <a:rPr lang="en-US" altLang="zh-CN" sz="2000" i="1" dirty="0" err="1">
                <a:solidFill>
                  <a:srgbClr val="002060"/>
                </a:solidFill>
                <a:ea typeface="仿宋_GB2312" panose="02010609030101010101" pitchFamily="49" charset="-122"/>
              </a:rPr>
              <a:t>f</a:t>
            </a:r>
            <a:r>
              <a:rPr lang="en-US" altLang="zh-CN" sz="2000" baseline="-25000" dirty="0" err="1">
                <a:solidFill>
                  <a:srgbClr val="002060"/>
                </a:solidFill>
                <a:ea typeface="仿宋_GB2312" panose="02010609030101010101" pitchFamily="49" charset="-122"/>
              </a:rPr>
              <a:t>q</a:t>
            </a:r>
            <a:r>
              <a:rPr lang="en-US" altLang="zh-CN" sz="2000" dirty="0">
                <a:solidFill>
                  <a:srgbClr val="002060"/>
                </a:solidFill>
                <a:ea typeface="仿宋_GB2312" panose="02010609030101010101" pitchFamily="49" charset="-122"/>
              </a:rPr>
              <a:t> </a:t>
            </a:r>
            <a:r>
              <a:rPr lang="zh-CN" altLang="en-US" sz="2000" dirty="0">
                <a:solidFill>
                  <a:srgbClr val="002060"/>
                </a:solidFill>
                <a:ea typeface="仿宋_GB2312" panose="02010609030101010101" pitchFamily="49" charset="-122"/>
              </a:rPr>
              <a:t>和</a:t>
            </a:r>
            <a:r>
              <a:rPr lang="en-US" altLang="zh-CN" sz="2000" i="1" dirty="0" err="1">
                <a:solidFill>
                  <a:srgbClr val="002060"/>
                </a:solidFill>
                <a:ea typeface="仿宋_GB2312" panose="02010609030101010101" pitchFamily="49" charset="-122"/>
              </a:rPr>
              <a:t>f</a:t>
            </a:r>
            <a:r>
              <a:rPr lang="en-US" altLang="zh-CN" sz="2000" baseline="-25000" dirty="0" err="1">
                <a:solidFill>
                  <a:srgbClr val="002060"/>
                </a:solidFill>
                <a:ea typeface="仿宋_GB2312" panose="02010609030101010101" pitchFamily="49" charset="-122"/>
              </a:rPr>
              <a:t>p</a:t>
            </a:r>
            <a:r>
              <a:rPr lang="zh-CN" altLang="en-US" sz="2000" dirty="0">
                <a:solidFill>
                  <a:srgbClr val="002060"/>
                </a:solidFill>
                <a:ea typeface="仿宋_GB2312" panose="02010609030101010101" pitchFamily="49" charset="-122"/>
              </a:rPr>
              <a:t>间隔小，呈感性， 电抗曲线陡峭，工作在这段频率上，有利于稳频（斜率大，稳频）。</a:t>
            </a:r>
            <a:endParaRPr lang="en-US" altLang="zh-CN" sz="2000" dirty="0">
              <a:solidFill>
                <a:srgbClr val="002060"/>
              </a:solidFill>
              <a:ea typeface="仿宋_GB2312" panose="02010609030101010101" pitchFamily="49" charset="-122"/>
            </a:endParaRPr>
          </a:p>
          <a:p>
            <a:pPr eaLnBrk="1" hangingPunct="1">
              <a:spcBef>
                <a:spcPct val="0"/>
              </a:spcBef>
              <a:buFontTx/>
              <a:buNone/>
            </a:pPr>
            <a:r>
              <a:rPr lang="zh-CN" altLang="en-US" sz="2400" dirty="0">
                <a:solidFill>
                  <a:srgbClr val="CC3300"/>
                </a:solidFill>
                <a:ea typeface="仿宋_GB2312" panose="02010609030101010101" pitchFamily="49" charset="-122"/>
              </a:rPr>
              <a:t>故作为振荡器，晶体一定要工作在串联谐振频率和并联谐振频率之间</a:t>
            </a:r>
          </a:p>
          <a:p>
            <a:pPr eaLnBrk="1" hangingPunct="1">
              <a:spcBef>
                <a:spcPct val="0"/>
              </a:spcBef>
              <a:buFontTx/>
              <a:buNone/>
            </a:pPr>
            <a:r>
              <a:rPr lang="zh-CN" altLang="en-US" sz="2000" dirty="0">
                <a:solidFill>
                  <a:schemeClr val="bg1"/>
                </a:solidFill>
                <a:ea typeface="仿宋_GB2312" panose="02010609030101010101" pitchFamily="49" charset="-122"/>
              </a:rPr>
              <a:t>       </a:t>
            </a:r>
            <a:r>
              <a:rPr lang="zh-CN" altLang="en-US" sz="2000" dirty="0">
                <a:solidFill>
                  <a:srgbClr val="002060"/>
                </a:solidFill>
                <a:ea typeface="仿宋_GB2312" panose="02010609030101010101" pitchFamily="49" charset="-122"/>
              </a:rPr>
              <a:t>由于</a:t>
            </a:r>
            <a:r>
              <a:rPr lang="en-US" altLang="zh-CN" sz="2000" i="1" dirty="0">
                <a:solidFill>
                  <a:srgbClr val="002060"/>
                </a:solidFill>
                <a:ea typeface="仿宋_GB2312" panose="02010609030101010101" pitchFamily="49" charset="-122"/>
              </a:rPr>
              <a:t>L</a:t>
            </a:r>
            <a:r>
              <a:rPr lang="en-US" altLang="zh-CN" sz="2000" baseline="-25000" dirty="0">
                <a:solidFill>
                  <a:srgbClr val="002060"/>
                </a:solidFill>
                <a:ea typeface="仿宋_GB2312" panose="02010609030101010101" pitchFamily="49" charset="-122"/>
              </a:rPr>
              <a:t>e</a:t>
            </a:r>
            <a:r>
              <a:rPr lang="en-US" altLang="zh-CN" sz="2000" dirty="0">
                <a:solidFill>
                  <a:srgbClr val="002060"/>
                </a:solidFill>
                <a:ea typeface="仿宋_GB2312" panose="02010609030101010101" pitchFamily="49" charset="-122"/>
              </a:rPr>
              <a:t> </a:t>
            </a:r>
            <a:r>
              <a:rPr lang="zh-CN" altLang="en-US" sz="2000" dirty="0">
                <a:solidFill>
                  <a:srgbClr val="002060"/>
                </a:solidFill>
                <a:ea typeface="仿宋_GB2312" panose="02010609030101010101" pitchFamily="49" charset="-122"/>
              </a:rPr>
              <a:t>是频率</a:t>
            </a:r>
            <a:r>
              <a:rPr lang="en-US" altLang="zh-CN" sz="2000" i="1" dirty="0">
                <a:solidFill>
                  <a:srgbClr val="002060"/>
                </a:solidFill>
                <a:ea typeface="仿宋_GB2312" panose="02010609030101010101" pitchFamily="49" charset="-122"/>
              </a:rPr>
              <a:t>ω</a:t>
            </a:r>
            <a:r>
              <a:rPr lang="zh-CN" altLang="en-US" sz="2000" dirty="0">
                <a:solidFill>
                  <a:srgbClr val="002060"/>
                </a:solidFill>
                <a:ea typeface="仿宋_GB2312" panose="02010609030101010101" pitchFamily="49" charset="-122"/>
              </a:rPr>
              <a:t>的函数，</a:t>
            </a:r>
            <a:r>
              <a:rPr lang="en-US" altLang="zh-CN" sz="2000" i="1" dirty="0">
                <a:solidFill>
                  <a:srgbClr val="002060"/>
                </a:solidFill>
                <a:ea typeface="仿宋_GB2312" panose="02010609030101010101" pitchFamily="49" charset="-122"/>
              </a:rPr>
              <a:t>ω</a:t>
            </a:r>
            <a:r>
              <a:rPr lang="en-US" altLang="zh-CN" sz="2000" dirty="0">
                <a:solidFill>
                  <a:srgbClr val="002060"/>
                </a:solidFill>
                <a:ea typeface="仿宋_GB2312" panose="02010609030101010101" pitchFamily="49" charset="-122"/>
              </a:rPr>
              <a:t> </a:t>
            </a:r>
            <a:r>
              <a:rPr lang="zh-CN" altLang="en-US" sz="2000" dirty="0">
                <a:solidFill>
                  <a:srgbClr val="002060"/>
                </a:solidFill>
                <a:ea typeface="仿宋_GB2312" panose="02010609030101010101" pitchFamily="49" charset="-122"/>
              </a:rPr>
              <a:t>上升，使 </a:t>
            </a:r>
            <a:r>
              <a:rPr lang="en-US" altLang="zh-CN" sz="2000" i="1" dirty="0">
                <a:solidFill>
                  <a:srgbClr val="002060"/>
                </a:solidFill>
                <a:ea typeface="仿宋_GB2312" panose="02010609030101010101" pitchFamily="49" charset="-122"/>
              </a:rPr>
              <a:t>L</a:t>
            </a:r>
            <a:r>
              <a:rPr lang="en-US" altLang="zh-CN" sz="2000" baseline="-25000" dirty="0">
                <a:solidFill>
                  <a:srgbClr val="002060"/>
                </a:solidFill>
                <a:ea typeface="仿宋_GB2312" panose="02010609030101010101" pitchFamily="49" charset="-122"/>
              </a:rPr>
              <a:t>e</a:t>
            </a:r>
            <a:r>
              <a:rPr lang="zh-CN" altLang="en-US" sz="2000" dirty="0">
                <a:solidFill>
                  <a:srgbClr val="002060"/>
                </a:solidFill>
                <a:ea typeface="仿宋_GB2312" panose="02010609030101010101" pitchFamily="49" charset="-122"/>
              </a:rPr>
              <a:t>上升，又使</a:t>
            </a:r>
            <a:r>
              <a:rPr lang="en-US" altLang="zh-CN" sz="2000" i="1" dirty="0">
                <a:solidFill>
                  <a:srgbClr val="002060"/>
                </a:solidFill>
                <a:ea typeface="仿宋_GB2312" panose="02010609030101010101" pitchFamily="49" charset="-122"/>
              </a:rPr>
              <a:t>ω</a:t>
            </a:r>
            <a:r>
              <a:rPr lang="zh-CN" altLang="en-US" sz="2000" dirty="0">
                <a:solidFill>
                  <a:srgbClr val="002060"/>
                </a:solidFill>
                <a:ea typeface="仿宋_GB2312" panose="02010609030101010101" pitchFamily="49" charset="-122"/>
              </a:rPr>
              <a:t>下降 。</a:t>
            </a:r>
          </a:p>
          <a:p>
            <a:pPr eaLnBrk="1" hangingPunct="1">
              <a:spcBef>
                <a:spcPct val="0"/>
              </a:spcBef>
              <a:buFontTx/>
              <a:buNone/>
            </a:pPr>
            <a:r>
              <a:rPr lang="zh-CN" altLang="en-US" sz="2000" dirty="0">
                <a:solidFill>
                  <a:schemeClr val="bg1"/>
                </a:solidFill>
                <a:ea typeface="仿宋_GB2312" panose="02010609030101010101" pitchFamily="49" charset="-122"/>
              </a:rPr>
              <a:t>      </a:t>
            </a:r>
            <a:endParaRPr lang="en-US" altLang="zh-CN" sz="2000" dirty="0">
              <a:solidFill>
                <a:schemeClr val="bg1"/>
              </a:solidFill>
              <a:ea typeface="仿宋_GB2312" panose="02010609030101010101" pitchFamily="49" charset="-122"/>
            </a:endParaRPr>
          </a:p>
          <a:p>
            <a:pPr eaLnBrk="1" hangingPunct="1">
              <a:spcBef>
                <a:spcPct val="0"/>
              </a:spcBef>
              <a:buFontTx/>
              <a:buNone/>
            </a:pPr>
            <a:r>
              <a:rPr lang="en-US" altLang="zh-CN" sz="2000" dirty="0">
                <a:solidFill>
                  <a:schemeClr val="bg1"/>
                </a:solidFill>
                <a:ea typeface="仿宋_GB2312" panose="02010609030101010101" pitchFamily="49" charset="-122"/>
              </a:rPr>
              <a:t>     </a:t>
            </a:r>
            <a:r>
              <a:rPr lang="zh-CN" altLang="en-US" sz="2000" dirty="0">
                <a:solidFill>
                  <a:schemeClr val="bg1"/>
                </a:solidFill>
                <a:ea typeface="仿宋_GB2312" panose="02010609030101010101" pitchFamily="49" charset="-122"/>
              </a:rPr>
              <a:t> </a:t>
            </a:r>
            <a:r>
              <a:rPr lang="zh-CN" altLang="en-US" sz="2000" dirty="0">
                <a:solidFill>
                  <a:srgbClr val="CC3300"/>
                </a:solidFill>
                <a:ea typeface="仿宋_GB2312" panose="02010609030101010101" pitchFamily="49" charset="-122"/>
              </a:rPr>
              <a:t>容性区不宜使用：</a:t>
            </a:r>
            <a:r>
              <a:rPr lang="zh-CN" altLang="en-US" sz="2000" dirty="0">
                <a:solidFill>
                  <a:srgbClr val="002060"/>
                </a:solidFill>
                <a:ea typeface="仿宋_GB2312" panose="02010609030101010101" pitchFamily="49" charset="-122"/>
              </a:rPr>
              <a:t>电抗曲线斜率小，稳频能力差；压电效应失效，静态电容还是存在的，但稳频能力已经没有了。</a:t>
            </a:r>
            <a:endParaRPr lang="en-US" altLang="zh-CN" sz="2000" dirty="0">
              <a:solidFill>
                <a:srgbClr val="002060"/>
              </a:solidFill>
              <a:ea typeface="仿宋_GB2312" panose="02010609030101010101" pitchFamily="49" charset="-122"/>
            </a:endParaRPr>
          </a:p>
          <a:p>
            <a:pPr eaLnBrk="1" hangingPunct="1">
              <a:spcBef>
                <a:spcPct val="0"/>
              </a:spcBef>
              <a:buFontTx/>
              <a:buNone/>
            </a:pPr>
            <a:r>
              <a:rPr lang="zh-CN" altLang="en-US" sz="2400" dirty="0">
                <a:solidFill>
                  <a:srgbClr val="CC3300"/>
                </a:solidFill>
                <a:ea typeface="仿宋_GB2312" panose="02010609030101010101" pitchFamily="49" charset="-122"/>
              </a:rPr>
              <a:t>最最重要的是：容性区中的晶体不是电感，无法实现谐振、选频。</a:t>
            </a:r>
          </a:p>
        </p:txBody>
      </p:sp>
      <p:sp>
        <p:nvSpPr>
          <p:cNvPr id="53254" name="椭圆 4">
            <a:extLst>
              <a:ext uri="{FF2B5EF4-FFF2-40B4-BE49-F238E27FC236}">
                <a16:creationId xmlns:a16="http://schemas.microsoft.com/office/drawing/2014/main" id="{4B25B685-A8A2-4339-A53D-0634E9594198}"/>
              </a:ext>
            </a:extLst>
          </p:cNvPr>
          <p:cNvSpPr>
            <a:spLocks noChangeArrowheads="1"/>
          </p:cNvSpPr>
          <p:nvPr/>
        </p:nvSpPr>
        <p:spPr bwMode="auto">
          <a:xfrm>
            <a:off x="2262188" y="895350"/>
            <a:ext cx="3143250" cy="785813"/>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宋体" panose="02010600030101010101" pitchFamily="2" charset="-122"/>
            </a:endParaRPr>
          </a:p>
        </p:txBody>
      </p:sp>
      <p:sp>
        <p:nvSpPr>
          <p:cNvPr id="53255" name="矩形 1">
            <a:extLst>
              <a:ext uri="{FF2B5EF4-FFF2-40B4-BE49-F238E27FC236}">
                <a16:creationId xmlns:a16="http://schemas.microsoft.com/office/drawing/2014/main" id="{B7BD4E66-E05D-44A0-A70A-FCEB5D3F0F93}"/>
              </a:ext>
            </a:extLst>
          </p:cNvPr>
          <p:cNvSpPr>
            <a:spLocks noChangeArrowheads="1"/>
          </p:cNvSpPr>
          <p:nvPr/>
        </p:nvSpPr>
        <p:spPr bwMode="auto">
          <a:xfrm>
            <a:off x="2731225" y="3344053"/>
            <a:ext cx="25875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defRPr/>
            </a:pP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P122 </a:t>
            </a:r>
            <a:r>
              <a:rPr lang="en-US" altLang="zh-CN" sz="2400" dirty="0">
                <a:solidFill>
                  <a:srgbClr val="FF0000"/>
                </a:solidFill>
                <a:ea typeface="仿宋_GB2312" panose="02010609030101010101" pitchFamily="49" charset="-122"/>
              </a:rPr>
              <a:t>P125</a:t>
            </a:r>
            <a:r>
              <a:rPr lang="zh-CN" altLang="en-US" sz="2400" dirty="0">
                <a:solidFill>
                  <a:srgbClr val="FF0000"/>
                </a:solidFill>
                <a:ea typeface="仿宋_GB2312" panose="02010609030101010101" pitchFamily="49" charset="-122"/>
              </a:rPr>
              <a:t>  图</a:t>
            </a:r>
            <a:r>
              <a:rPr lang="en-US" altLang="zh-CN" sz="2400" dirty="0">
                <a:solidFill>
                  <a:srgbClr val="FF0000"/>
                </a:solidFill>
                <a:ea typeface="仿宋_GB2312" panose="02010609030101010101" pitchFamily="49" charset="-122"/>
              </a:rPr>
              <a:t>5-20</a:t>
            </a:r>
          </a:p>
          <a:p>
            <a:pPr>
              <a:spcBef>
                <a:spcPct val="0"/>
              </a:spcBef>
              <a:buFontTx/>
              <a:buNone/>
              <a:defRPr/>
            </a:pPr>
            <a:r>
              <a:rPr lang="zh-CN" altLang="en-US" sz="2400" dirty="0">
                <a:solidFill>
                  <a:srgbClr val="FF0000"/>
                </a:solidFill>
                <a:ea typeface="仿宋_GB2312" panose="02010609030101010101" pitchFamily="49" charset="-122"/>
              </a:rPr>
              <a:t> </a:t>
            </a:r>
            <a:r>
              <a:rPr lang="en-US" altLang="zh-CN" sz="2400" dirty="0">
                <a:solidFill>
                  <a:schemeClr val="accent6"/>
                </a:solidFill>
                <a:ea typeface="仿宋_GB2312" panose="02010609030101010101" pitchFamily="49" charset="-122"/>
              </a:rPr>
              <a:t>P132 </a:t>
            </a:r>
            <a:r>
              <a:rPr lang="zh-CN" altLang="en-US" sz="2400" dirty="0">
                <a:solidFill>
                  <a:schemeClr val="accent6"/>
                </a:solidFill>
                <a:ea typeface="仿宋_GB2312" panose="02010609030101010101" pitchFamily="49" charset="-122"/>
              </a:rPr>
              <a:t>图</a:t>
            </a:r>
            <a:r>
              <a:rPr lang="en-US" altLang="zh-CN" sz="2400" dirty="0">
                <a:solidFill>
                  <a:schemeClr val="accent6"/>
                </a:solidFill>
                <a:ea typeface="仿宋_GB2312" panose="02010609030101010101" pitchFamily="49" charset="-122"/>
              </a:rPr>
              <a:t>5-21</a:t>
            </a:r>
            <a:endParaRPr lang="zh-CN" altLang="en-US" sz="2400" dirty="0">
              <a:solidFill>
                <a:schemeClr val="accent6"/>
              </a:solidFill>
            </a:endParaRPr>
          </a:p>
        </p:txBody>
      </p:sp>
      <p:sp>
        <p:nvSpPr>
          <p:cNvPr id="53256" name="矩形 7">
            <a:extLst>
              <a:ext uri="{FF2B5EF4-FFF2-40B4-BE49-F238E27FC236}">
                <a16:creationId xmlns:a16="http://schemas.microsoft.com/office/drawing/2014/main" id="{E3DAFA78-D1F2-49C8-97BC-8106D6EAE8C5}"/>
              </a:ext>
            </a:extLst>
          </p:cNvPr>
          <p:cNvSpPr>
            <a:spLocks noChangeArrowheads="1"/>
          </p:cNvSpPr>
          <p:nvPr/>
        </p:nvSpPr>
        <p:spPr bwMode="auto">
          <a:xfrm>
            <a:off x="3600353" y="4221088"/>
            <a:ext cx="8493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defRPr/>
            </a:pP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P122 </a:t>
            </a:r>
            <a:r>
              <a:rPr lang="en-US" altLang="zh-CN" sz="2400" dirty="0">
                <a:solidFill>
                  <a:srgbClr val="FF0000"/>
                </a:solidFill>
                <a:ea typeface="仿宋_GB2312" panose="02010609030101010101" pitchFamily="49" charset="-122"/>
              </a:rPr>
              <a:t>P125</a:t>
            </a:r>
            <a:r>
              <a:rPr lang="zh-CN" altLang="en-US" sz="2400" dirty="0">
                <a:solidFill>
                  <a:srgbClr val="FF0000"/>
                </a:solidFill>
                <a:ea typeface="仿宋_GB2312" panose="02010609030101010101" pitchFamily="49" charset="-122"/>
              </a:rPr>
              <a:t>   </a:t>
            </a:r>
            <a:endParaRPr lang="en-US" altLang="zh-CN" sz="2400" dirty="0">
              <a:solidFill>
                <a:srgbClr val="FF0000"/>
              </a:solidFill>
              <a:ea typeface="仿宋_GB2312" panose="02010609030101010101" pitchFamily="49" charset="-122"/>
            </a:endParaRPr>
          </a:p>
          <a:p>
            <a:pPr>
              <a:spcBef>
                <a:spcPct val="0"/>
              </a:spcBef>
              <a:buFontTx/>
              <a:buNone/>
              <a:defRPr/>
            </a:pPr>
            <a:r>
              <a:rPr lang="en-US" altLang="zh-CN" sz="2400" dirty="0">
                <a:solidFill>
                  <a:schemeClr val="accent6"/>
                </a:solidFill>
                <a:ea typeface="仿宋_GB2312" panose="02010609030101010101" pitchFamily="49" charset="-122"/>
              </a:rPr>
              <a:t>P132</a:t>
            </a:r>
            <a:r>
              <a:rPr lang="en-US" altLang="zh-CN" sz="2400" dirty="0">
                <a:solidFill>
                  <a:srgbClr val="FF0000"/>
                </a:solidFill>
                <a:ea typeface="仿宋_GB2312" panose="02010609030101010101" pitchFamily="49" charset="-122"/>
              </a:rPr>
              <a:t> </a:t>
            </a:r>
            <a:endParaRPr lang="zh-CN" altLang="en-US" sz="2400" dirty="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54274" name="图片 2">
            <a:extLst>
              <a:ext uri="{FF2B5EF4-FFF2-40B4-BE49-F238E27FC236}">
                <a16:creationId xmlns:a16="http://schemas.microsoft.com/office/drawing/2014/main" id="{08D202E8-E90D-4D19-9030-ACB4D0B0C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8" y="1863725"/>
            <a:ext cx="3705225"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2">
            <a:extLst>
              <a:ext uri="{FF2B5EF4-FFF2-40B4-BE49-F238E27FC236}">
                <a16:creationId xmlns:a16="http://schemas.microsoft.com/office/drawing/2014/main" id="{868CF940-C522-4189-9B85-9B39D28B6DC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4.6.2 </a:t>
            </a:r>
            <a:r>
              <a:rPr lang="zh-CN" altLang="en-US" sz="2800" b="1" dirty="0">
                <a:solidFill>
                  <a:srgbClr val="0000FF"/>
                </a:solidFill>
                <a:ea typeface="仿宋_GB2312" panose="02010609030101010101" pitchFamily="49" charset="-122"/>
              </a:rPr>
              <a:t>石英晶体振荡器</a:t>
            </a:r>
          </a:p>
        </p:txBody>
      </p:sp>
      <p:sp>
        <p:nvSpPr>
          <p:cNvPr id="54276" name="Rectangle 4">
            <a:extLst>
              <a:ext uri="{FF2B5EF4-FFF2-40B4-BE49-F238E27FC236}">
                <a16:creationId xmlns:a16="http://schemas.microsoft.com/office/drawing/2014/main" id="{22ED7088-A7F8-4F72-BB6F-47FB23FEC546}"/>
              </a:ext>
            </a:extLst>
          </p:cNvPr>
          <p:cNvSpPr>
            <a:spLocks noChangeArrowheads="1"/>
          </p:cNvSpPr>
          <p:nvPr/>
        </p:nvSpPr>
        <p:spPr bwMode="auto">
          <a:xfrm>
            <a:off x="179388" y="549275"/>
            <a:ext cx="74168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ea typeface="仿宋_GB2312" panose="02010609030101010101" pitchFamily="49" charset="-122"/>
              </a:rPr>
              <a:t>有两大类：串联谐振元件和并联谐振元件。</a:t>
            </a:r>
          </a:p>
        </p:txBody>
      </p:sp>
      <p:sp>
        <p:nvSpPr>
          <p:cNvPr id="54277" name="Rectangle 6">
            <a:extLst>
              <a:ext uri="{FF2B5EF4-FFF2-40B4-BE49-F238E27FC236}">
                <a16:creationId xmlns:a16="http://schemas.microsoft.com/office/drawing/2014/main" id="{98B704D8-0778-4820-8DDC-5824B3988AE5}"/>
              </a:ext>
            </a:extLst>
          </p:cNvPr>
          <p:cNvSpPr>
            <a:spLocks noChangeArrowheads="1"/>
          </p:cNvSpPr>
          <p:nvPr/>
        </p:nvSpPr>
        <p:spPr bwMode="auto">
          <a:xfrm>
            <a:off x="115888" y="928688"/>
            <a:ext cx="89646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0000FF"/>
                </a:solidFill>
                <a:ea typeface="仿宋_GB2312" panose="02010609030101010101" pitchFamily="49" charset="-122"/>
              </a:rPr>
              <a:t>(1)  </a:t>
            </a:r>
            <a:r>
              <a:rPr lang="zh-CN" altLang="en-US" sz="2400" dirty="0">
                <a:solidFill>
                  <a:srgbClr val="0000FF"/>
                </a:solidFill>
                <a:ea typeface="仿宋_GB2312" panose="02010609030101010101" pitchFamily="49" charset="-122"/>
              </a:rPr>
              <a:t>并联晶体振荡器      皮尔斯（</a:t>
            </a:r>
            <a:r>
              <a:rPr lang="en-US" altLang="zh-CN" sz="2400" dirty="0">
                <a:solidFill>
                  <a:srgbClr val="C00000"/>
                </a:solidFill>
              </a:rPr>
              <a:t>Pierce</a:t>
            </a:r>
            <a:r>
              <a:rPr lang="zh-CN" altLang="en-US" sz="2400" dirty="0">
                <a:solidFill>
                  <a:srgbClr val="0000FF"/>
                </a:solidFill>
              </a:rPr>
              <a:t>）</a:t>
            </a:r>
            <a:r>
              <a:rPr lang="en-US" altLang="zh-CN" sz="2400" dirty="0">
                <a:solidFill>
                  <a:srgbClr val="FF0000"/>
                </a:solidFill>
              </a:rPr>
              <a:t>P126</a:t>
            </a:r>
            <a:r>
              <a:rPr lang="en-US" altLang="zh-CN" sz="2400" dirty="0">
                <a:solidFill>
                  <a:srgbClr val="0000FF"/>
                </a:solidFill>
              </a:rPr>
              <a:t>    P132</a:t>
            </a:r>
            <a:endParaRPr lang="zh-CN" altLang="en-US" sz="2400" dirty="0">
              <a:solidFill>
                <a:srgbClr val="0000FF"/>
              </a:solidFill>
              <a:ea typeface="仿宋_GB2312" panose="02010609030101010101" pitchFamily="49" charset="-122"/>
            </a:endParaRPr>
          </a:p>
          <a:p>
            <a:pPr>
              <a:buFontTx/>
              <a:buNone/>
            </a:pPr>
            <a:r>
              <a:rPr lang="zh-CN" altLang="en-US" sz="2400" dirty="0">
                <a:solidFill>
                  <a:srgbClr val="0000FF"/>
                </a:solidFill>
                <a:ea typeface="仿宋_GB2312" panose="02010609030101010101" pitchFamily="49" charset="-122"/>
              </a:rPr>
              <a:t>    和一般</a:t>
            </a:r>
            <a:r>
              <a:rPr lang="en-US" altLang="zh-CN" sz="2400" i="1" dirty="0">
                <a:solidFill>
                  <a:srgbClr val="0000FF"/>
                </a:solidFill>
                <a:ea typeface="仿宋_GB2312" panose="02010609030101010101" pitchFamily="49" charset="-122"/>
              </a:rPr>
              <a:t>LC</a:t>
            </a:r>
            <a:r>
              <a:rPr lang="zh-CN" altLang="en-US" sz="2400" dirty="0">
                <a:solidFill>
                  <a:srgbClr val="0000FF"/>
                </a:solidFill>
                <a:ea typeface="仿宋_GB2312" panose="02010609030101010101" pitchFamily="49" charset="-122"/>
              </a:rPr>
              <a:t>振荡器相同，把晶体作为一个感性元件构成三端式。</a:t>
            </a:r>
          </a:p>
        </p:txBody>
      </p:sp>
      <p:pic>
        <p:nvPicPr>
          <p:cNvPr id="54278" name="图片 7" descr="Image2.jpg">
            <a:extLst>
              <a:ext uri="{FF2B5EF4-FFF2-40B4-BE49-F238E27FC236}">
                <a16:creationId xmlns:a16="http://schemas.microsoft.com/office/drawing/2014/main" id="{112BD263-1E3D-415C-AECA-D7D4DB86B8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0225" y="1760538"/>
            <a:ext cx="4429125"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图片 8" descr="Image1.jpg">
            <a:extLst>
              <a:ext uri="{FF2B5EF4-FFF2-40B4-BE49-F238E27FC236}">
                <a16:creationId xmlns:a16="http://schemas.microsoft.com/office/drawing/2014/main" id="{72C6BCFE-3038-4CCF-B182-41D96622BA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40163" y="4327525"/>
            <a:ext cx="27146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AutoShape 8">
            <a:extLst>
              <a:ext uri="{FF2B5EF4-FFF2-40B4-BE49-F238E27FC236}">
                <a16:creationId xmlns:a16="http://schemas.microsoft.com/office/drawing/2014/main" id="{DA4C9125-8AAA-4168-831A-E4CE31EDE042}"/>
              </a:ext>
            </a:extLst>
          </p:cNvPr>
          <p:cNvSpPr>
            <a:spLocks noChangeArrowheads="1"/>
          </p:cNvSpPr>
          <p:nvPr/>
        </p:nvSpPr>
        <p:spPr bwMode="auto">
          <a:xfrm>
            <a:off x="6680200" y="4652963"/>
            <a:ext cx="2087563" cy="1871662"/>
          </a:xfrm>
          <a:prstGeom prst="wedgeRectCallout">
            <a:avLst>
              <a:gd name="adj1" fmla="val -65023"/>
              <a:gd name="adj2" fmla="val 36931"/>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2060"/>
                </a:solidFill>
                <a:ea typeface="仿宋_GB2312" panose="02010609030101010101" pitchFamily="49" charset="-122"/>
              </a:rPr>
              <a:t> </a:t>
            </a:r>
            <a:r>
              <a:rPr lang="zh-CN" altLang="en-US" sz="2000" dirty="0">
                <a:solidFill>
                  <a:srgbClr val="002060"/>
                </a:solidFill>
                <a:ea typeface="仿宋_GB2312" panose="02010609030101010101" pitchFamily="49" charset="-122"/>
              </a:rPr>
              <a:t>由于密勒电路晶体管</a:t>
            </a:r>
            <a:r>
              <a:rPr lang="en-US" altLang="zh-CN" sz="2000" dirty="0">
                <a:solidFill>
                  <a:srgbClr val="002060"/>
                </a:solidFill>
                <a:ea typeface="仿宋_GB2312" panose="02010609030101010101" pitchFamily="49" charset="-122"/>
              </a:rPr>
              <a:t>be</a:t>
            </a:r>
            <a:r>
              <a:rPr lang="zh-CN" altLang="en-US" sz="2000" dirty="0">
                <a:solidFill>
                  <a:srgbClr val="002060"/>
                </a:solidFill>
                <a:ea typeface="仿宋_GB2312" panose="02010609030101010101" pitchFamily="49" charset="-122"/>
              </a:rPr>
              <a:t>间输入阻抗小，所以常用输入阻抗高的场效应管。</a:t>
            </a:r>
          </a:p>
        </p:txBody>
      </p:sp>
      <p:sp>
        <p:nvSpPr>
          <p:cNvPr id="54281" name="矩形 8">
            <a:extLst>
              <a:ext uri="{FF2B5EF4-FFF2-40B4-BE49-F238E27FC236}">
                <a16:creationId xmlns:a16="http://schemas.microsoft.com/office/drawing/2014/main" id="{6AFBEE90-7679-43DD-8BAF-B0952E4A6D7F}"/>
              </a:ext>
            </a:extLst>
          </p:cNvPr>
          <p:cNvSpPr>
            <a:spLocks noChangeArrowheads="1"/>
          </p:cNvSpPr>
          <p:nvPr/>
        </p:nvSpPr>
        <p:spPr bwMode="auto">
          <a:xfrm>
            <a:off x="2620963" y="3192463"/>
            <a:ext cx="911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solidFill>
                  <a:srgbClr val="FF0000"/>
                </a:solidFill>
                <a:ea typeface="仿宋_GB2312" panose="02010609030101010101" pitchFamily="49" charset="-122"/>
              </a:rPr>
              <a:t>P126</a:t>
            </a:r>
            <a:r>
              <a:rPr lang="zh-CN" altLang="en-US" sz="2400">
                <a:solidFill>
                  <a:srgbClr val="FF0000"/>
                </a:solidFill>
                <a:ea typeface="仿宋_GB2312" panose="02010609030101010101" pitchFamily="49" charset="-122"/>
              </a:rPr>
              <a:t> </a:t>
            </a:r>
            <a:endParaRPr lang="en-US" altLang="zh-CN" sz="2400">
              <a:solidFill>
                <a:srgbClr val="FF0000"/>
              </a:solidFill>
              <a:ea typeface="仿宋_GB2312" panose="02010609030101010101" pitchFamily="49" charset="-122"/>
            </a:endParaRPr>
          </a:p>
          <a:p>
            <a:pPr>
              <a:spcBef>
                <a:spcPct val="0"/>
              </a:spcBef>
              <a:buFontTx/>
              <a:buNone/>
            </a:pPr>
            <a:r>
              <a:rPr lang="en-US" altLang="zh-CN" sz="2400">
                <a:solidFill>
                  <a:schemeClr val="accent2"/>
                </a:solidFill>
                <a:ea typeface="仿宋_GB2312" panose="02010609030101010101" pitchFamily="49" charset="-122"/>
              </a:rPr>
              <a:t>P133</a:t>
            </a:r>
            <a:endParaRPr lang="zh-CN" altLang="en-US" sz="240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14C572F-ABC6-4817-9926-BC03B819EBD1}"/>
              </a:ext>
            </a:extLst>
          </p:cNvPr>
          <p:cNvSpPr>
            <a:spLocks noGrp="1" noChangeArrowheads="1"/>
          </p:cNvSpPr>
          <p:nvPr>
            <p:ph type="title" idx="4294967295"/>
          </p:nvPr>
        </p:nvSpPr>
        <p:spPr>
          <a:xfrm>
            <a:off x="228600" y="228600"/>
            <a:ext cx="7727776" cy="381000"/>
          </a:xfrm>
        </p:spPr>
        <p:txBody>
          <a:bodyPr/>
          <a:lstStyle/>
          <a:p>
            <a:pPr algn="l" eaLnBrk="1" hangingPunct="1"/>
            <a:r>
              <a:rPr lang="en-US" altLang="zh-CN" sz="3200" b="1" dirty="0">
                <a:solidFill>
                  <a:srgbClr val="0000FF"/>
                </a:solidFill>
                <a:ea typeface="仿宋_GB2312" panose="02010609030101010101" pitchFamily="49" charset="-122"/>
              </a:rPr>
              <a:t>4.2  </a:t>
            </a:r>
            <a:r>
              <a:rPr lang="zh-CN" altLang="en-US" sz="3200" b="1" dirty="0">
                <a:solidFill>
                  <a:srgbClr val="0000FF"/>
                </a:solidFill>
                <a:ea typeface="仿宋_GB2312" panose="02010609030101010101" pitchFamily="49" charset="-122"/>
              </a:rPr>
              <a:t>振荡起振的条件 </a:t>
            </a:r>
            <a:r>
              <a:rPr lang="en-US" altLang="zh-CN" sz="3200" b="1" dirty="0">
                <a:solidFill>
                  <a:srgbClr val="00B050"/>
                </a:solidFill>
                <a:ea typeface="仿宋_GB2312" panose="02010609030101010101" pitchFamily="49" charset="-122"/>
              </a:rPr>
              <a:t>P106</a:t>
            </a:r>
            <a:r>
              <a:rPr lang="zh-CN" altLang="en-US" sz="3200" b="1" dirty="0">
                <a:solidFill>
                  <a:srgbClr val="0000FF"/>
                </a:solidFill>
                <a:ea typeface="仿宋_GB2312" panose="02010609030101010101" pitchFamily="49" charset="-122"/>
              </a:rPr>
              <a:t> </a:t>
            </a:r>
            <a:r>
              <a:rPr lang="zh-CN" altLang="en-US" sz="3200" b="1" dirty="0">
                <a:solidFill>
                  <a:srgbClr val="FF0000"/>
                </a:solidFill>
                <a:ea typeface="仿宋_GB2312" panose="02010609030101010101" pitchFamily="49" charset="-122"/>
              </a:rPr>
              <a:t> </a:t>
            </a:r>
            <a:r>
              <a:rPr lang="en-US" altLang="zh-CN" sz="3200" b="1" dirty="0">
                <a:solidFill>
                  <a:srgbClr val="FF0000"/>
                </a:solidFill>
                <a:ea typeface="仿宋_GB2312" panose="02010609030101010101" pitchFamily="49" charset="-122"/>
              </a:rPr>
              <a:t>P110 </a:t>
            </a:r>
            <a:r>
              <a:rPr lang="en-US" altLang="zh-CN" sz="3200" b="1" dirty="0">
                <a:solidFill>
                  <a:srgbClr val="0000FF"/>
                </a:solidFill>
                <a:ea typeface="仿宋_GB2312" panose="02010609030101010101" pitchFamily="49" charset="-122"/>
              </a:rPr>
              <a:t>     P116</a:t>
            </a:r>
            <a:endParaRPr lang="zh-CN" altLang="en-US" sz="3200" b="1" dirty="0">
              <a:solidFill>
                <a:srgbClr val="0000FF"/>
              </a:solidFill>
              <a:ea typeface="仿宋_GB2312" panose="02010609030101010101" pitchFamily="49" charset="-122"/>
            </a:endParaRPr>
          </a:p>
        </p:txBody>
      </p:sp>
      <p:graphicFrame>
        <p:nvGraphicFramePr>
          <p:cNvPr id="8195" name="Object 4">
            <a:extLst>
              <a:ext uri="{FF2B5EF4-FFF2-40B4-BE49-F238E27FC236}">
                <a16:creationId xmlns:a16="http://schemas.microsoft.com/office/drawing/2014/main" id="{3B22252F-B8C2-44F3-AF2A-2C17C861C53B}"/>
              </a:ext>
            </a:extLst>
          </p:cNvPr>
          <p:cNvGraphicFramePr>
            <a:graphicFrameLocks noChangeAspect="1"/>
          </p:cNvGraphicFramePr>
          <p:nvPr>
            <p:extLst>
              <p:ext uri="{D42A27DB-BD31-4B8C-83A1-F6EECF244321}">
                <p14:modId xmlns:p14="http://schemas.microsoft.com/office/powerpoint/2010/main" val="65486060"/>
              </p:ext>
            </p:extLst>
          </p:nvPr>
        </p:nvGraphicFramePr>
        <p:xfrm>
          <a:off x="4319588" y="1752600"/>
          <a:ext cx="2316162" cy="915988"/>
        </p:xfrm>
        <a:graphic>
          <a:graphicData uri="http://schemas.openxmlformats.org/presentationml/2006/ole">
            <mc:AlternateContent xmlns:mc="http://schemas.openxmlformats.org/markup-compatibility/2006">
              <mc:Choice xmlns:v="urn:schemas-microsoft-com:vml" Requires="v">
                <p:oleObj spid="_x0000_s8556" name="Equation" r:id="rId3" imgW="1188898" imgH="426615" progId="Equation.DSMT4">
                  <p:embed/>
                </p:oleObj>
              </mc:Choice>
              <mc:Fallback>
                <p:oleObj name="Equation" r:id="rId3" imgW="1188898" imgH="42661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588" y="1752600"/>
                        <a:ext cx="2316162" cy="915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6" name="Text Box 5">
            <a:extLst>
              <a:ext uri="{FF2B5EF4-FFF2-40B4-BE49-F238E27FC236}">
                <a16:creationId xmlns:a16="http://schemas.microsoft.com/office/drawing/2014/main" id="{9EF03C2B-BD5B-4904-B984-50E62B30F967}"/>
              </a:ext>
            </a:extLst>
          </p:cNvPr>
          <p:cNvSpPr txBox="1">
            <a:spLocks noChangeArrowheads="1"/>
          </p:cNvSpPr>
          <p:nvPr/>
        </p:nvSpPr>
        <p:spPr bwMode="auto">
          <a:xfrm>
            <a:off x="0" y="640556"/>
            <a:ext cx="86439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CC3300"/>
                </a:solidFill>
                <a:ea typeface="仿宋_GB2312" panose="02010609030101010101" pitchFamily="49" charset="-122"/>
              </a:rPr>
              <a:t>      </a:t>
            </a:r>
            <a:r>
              <a:rPr lang="zh-CN" altLang="en-US" sz="2400" dirty="0">
                <a:solidFill>
                  <a:srgbClr val="000000"/>
                </a:solidFill>
                <a:ea typeface="仿宋_GB2312" panose="02010609030101010101" pitchFamily="49" charset="-122"/>
              </a:rPr>
              <a:t>这里我们认为</a:t>
            </a:r>
            <a:r>
              <a:rPr lang="en-US" altLang="zh-CN" sz="2400" i="1" dirty="0">
                <a:solidFill>
                  <a:srgbClr val="000000"/>
                </a:solidFill>
                <a:ea typeface="仿宋_GB2312" panose="02010609030101010101" pitchFamily="49" charset="-122"/>
              </a:rPr>
              <a:t>A</a:t>
            </a:r>
            <a:r>
              <a:rPr lang="en-US" altLang="zh-CN" sz="2400" baseline="-25000" dirty="0">
                <a:solidFill>
                  <a:srgbClr val="000000"/>
                </a:solidFill>
                <a:ea typeface="仿宋_GB2312" panose="02010609030101010101" pitchFamily="49" charset="-122"/>
              </a:rPr>
              <a:t>0</a:t>
            </a:r>
            <a:r>
              <a:rPr lang="zh-CN" altLang="en-US" sz="2400" dirty="0">
                <a:solidFill>
                  <a:srgbClr val="000000"/>
                </a:solidFill>
                <a:ea typeface="仿宋_GB2312" panose="02010609030101010101" pitchFamily="49" charset="-122"/>
              </a:rPr>
              <a:t> 是在</a:t>
            </a:r>
            <a:r>
              <a:rPr lang="zh-CN" altLang="en-US" sz="2400" dirty="0">
                <a:solidFill>
                  <a:srgbClr val="CC3300"/>
                </a:solidFill>
                <a:ea typeface="仿宋_GB2312" panose="02010609030101010101" pitchFamily="49" charset="-122"/>
              </a:rPr>
              <a:t>线性放大小信号</a:t>
            </a:r>
            <a:r>
              <a:rPr lang="zh-CN" altLang="en-US" sz="2400" dirty="0">
                <a:solidFill>
                  <a:srgbClr val="000000"/>
                </a:solidFill>
                <a:ea typeface="仿宋_GB2312" panose="02010609030101010101" pitchFamily="49" charset="-122"/>
              </a:rPr>
              <a:t>状态的电压增益，是一个常数。当幅度不断增大，放大器进入非线性状态，这时晶体管可以看成是一个非线性器件。为了反映晶体管的这种特性，引入一个平均电压放大倍数</a:t>
            </a:r>
            <a:r>
              <a:rPr lang="en-US" altLang="zh-CN" sz="2400" i="1" dirty="0">
                <a:solidFill>
                  <a:srgbClr val="000000"/>
                </a:solidFill>
                <a:ea typeface="仿宋_GB2312" panose="02010609030101010101" pitchFamily="49" charset="-122"/>
              </a:rPr>
              <a:t>A</a:t>
            </a:r>
            <a:r>
              <a:rPr lang="zh-CN" altLang="en-US" sz="2400" dirty="0">
                <a:solidFill>
                  <a:srgbClr val="000000"/>
                </a:solidFill>
                <a:ea typeface="仿宋_GB2312" panose="02010609030101010101" pitchFamily="49" charset="-122"/>
              </a:rPr>
              <a:t>：</a:t>
            </a:r>
            <a:endParaRPr lang="zh-CN" altLang="en-US" sz="2400" b="0" dirty="0">
              <a:solidFill>
                <a:srgbClr val="000000"/>
              </a:solidFill>
              <a:ea typeface="仿宋_GB2312" panose="02010609030101010101" pitchFamily="49" charset="-122"/>
            </a:endParaRPr>
          </a:p>
        </p:txBody>
      </p:sp>
      <p:graphicFrame>
        <p:nvGraphicFramePr>
          <p:cNvPr id="8197" name="Object 7">
            <a:extLst>
              <a:ext uri="{FF2B5EF4-FFF2-40B4-BE49-F238E27FC236}">
                <a16:creationId xmlns:a16="http://schemas.microsoft.com/office/drawing/2014/main" id="{048221F5-09C4-4AAC-8CB9-CE540688E849}"/>
              </a:ext>
            </a:extLst>
          </p:cNvPr>
          <p:cNvGraphicFramePr>
            <a:graphicFrameLocks noChangeAspect="1"/>
          </p:cNvGraphicFramePr>
          <p:nvPr/>
        </p:nvGraphicFramePr>
        <p:xfrm>
          <a:off x="2947988" y="4708525"/>
          <a:ext cx="114300" cy="215900"/>
        </p:xfrm>
        <a:graphic>
          <a:graphicData uri="http://schemas.openxmlformats.org/presentationml/2006/ole">
            <mc:AlternateContent xmlns:mc="http://schemas.openxmlformats.org/markup-compatibility/2006">
              <mc:Choice xmlns:v="urn:schemas-microsoft-com:vml" Requires="v">
                <p:oleObj spid="_x0000_s8557" name="公式" r:id="rId5" imgW="114151" imgH="215619" progId="Equation.3">
                  <p:embed/>
                </p:oleObj>
              </mc:Choice>
              <mc:Fallback>
                <p:oleObj name="公式" r:id="rId5" imgW="114151" imgH="215619"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7988" y="4708525"/>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8" name="Text Box 9">
            <a:extLst>
              <a:ext uri="{FF2B5EF4-FFF2-40B4-BE49-F238E27FC236}">
                <a16:creationId xmlns:a16="http://schemas.microsoft.com/office/drawing/2014/main" id="{4383CCBE-A5EC-4ED7-90FD-0E67A71B32A8}"/>
              </a:ext>
            </a:extLst>
          </p:cNvPr>
          <p:cNvSpPr txBox="1">
            <a:spLocks noChangeArrowheads="1"/>
          </p:cNvSpPr>
          <p:nvPr/>
        </p:nvSpPr>
        <p:spPr bwMode="auto">
          <a:xfrm>
            <a:off x="179388" y="2643188"/>
            <a:ext cx="8678862"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而：</a:t>
            </a:r>
            <a:r>
              <a:rPr lang="en-US" altLang="zh-CN" sz="2400" i="1" dirty="0">
                <a:solidFill>
                  <a:srgbClr val="660066"/>
                </a:solidFill>
                <a:ea typeface="仿宋_GB2312" panose="02010609030101010101" pitchFamily="49" charset="-122"/>
              </a:rPr>
              <a:t>I</a:t>
            </a:r>
            <a:r>
              <a:rPr lang="en-US" altLang="zh-CN" sz="2400" baseline="-25000" dirty="0">
                <a:solidFill>
                  <a:srgbClr val="660066"/>
                </a:solidFill>
                <a:ea typeface="仿宋_GB2312" panose="02010609030101010101" pitchFamily="49" charset="-122"/>
              </a:rPr>
              <a:t>c1</a:t>
            </a:r>
            <a:r>
              <a:rPr lang="en-US" altLang="zh-CN" sz="2400" dirty="0">
                <a:solidFill>
                  <a:srgbClr val="660066"/>
                </a:solidFill>
                <a:ea typeface="仿宋_GB2312" panose="02010609030101010101" pitchFamily="49" charset="-122"/>
              </a:rPr>
              <a:t>=</a:t>
            </a:r>
            <a:r>
              <a:rPr lang="en-US" altLang="zh-CN" sz="2400" i="1" dirty="0" err="1">
                <a:solidFill>
                  <a:srgbClr val="660066"/>
                </a:solidFill>
                <a:ea typeface="仿宋_GB2312" panose="02010609030101010101" pitchFamily="49" charset="-122"/>
              </a:rPr>
              <a:t>I</a:t>
            </a:r>
            <a:r>
              <a:rPr lang="en-US" altLang="zh-CN" sz="2400" baseline="-25000" dirty="0" err="1">
                <a:solidFill>
                  <a:srgbClr val="660066"/>
                </a:solidFill>
                <a:ea typeface="仿宋_GB2312" panose="02010609030101010101" pitchFamily="49" charset="-122"/>
              </a:rPr>
              <a:t>cM</a:t>
            </a:r>
            <a:r>
              <a:rPr lang="en-US" altLang="zh-CN" sz="2400" dirty="0">
                <a:solidFill>
                  <a:srgbClr val="660066"/>
                </a:solidFill>
                <a:ea typeface="仿宋_GB2312" panose="02010609030101010101" pitchFamily="49" charset="-122"/>
              </a:rPr>
              <a:t> </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1</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err="1">
                <a:solidFill>
                  <a:srgbClr val="660066"/>
                </a:solidFill>
                <a:ea typeface="仿宋_GB2312" panose="02010609030101010101" pitchFamily="49" charset="-122"/>
                <a:sym typeface="Symbol" panose="05050102010706020507" pitchFamily="18" charset="2"/>
              </a:rPr>
              <a:t>g</a:t>
            </a:r>
            <a:r>
              <a:rPr lang="en-US" altLang="zh-CN" sz="2400" baseline="-25000" dirty="0" err="1">
                <a:solidFill>
                  <a:srgbClr val="660066"/>
                </a:solidFill>
                <a:ea typeface="仿宋_GB2312" panose="02010609030101010101" pitchFamily="49" charset="-122"/>
                <a:sym typeface="Symbol" panose="05050102010706020507" pitchFamily="18" charset="2"/>
              </a:rPr>
              <a:t>c</a:t>
            </a:r>
            <a:r>
              <a:rPr lang="en-US" altLang="zh-CN" sz="2400" i="1" dirty="0" err="1">
                <a:solidFill>
                  <a:srgbClr val="660066"/>
                </a:solidFill>
                <a:ea typeface="仿宋_GB2312" panose="02010609030101010101" pitchFamily="49" charset="-122"/>
                <a:sym typeface="Symbol" panose="05050102010706020507" pitchFamily="18" charset="2"/>
              </a:rPr>
              <a:t>V</a:t>
            </a:r>
            <a:r>
              <a:rPr lang="en-US" altLang="zh-CN" sz="2400" baseline="-25000" dirty="0" err="1">
                <a:solidFill>
                  <a:srgbClr val="660066"/>
                </a:solidFill>
                <a:ea typeface="仿宋_GB2312" panose="02010609030101010101" pitchFamily="49" charset="-122"/>
                <a:sym typeface="Symbol" panose="05050102010706020507" pitchFamily="18" charset="2"/>
              </a:rPr>
              <a:t>i</a:t>
            </a:r>
            <a:r>
              <a:rPr lang="en-US" altLang="zh-CN" sz="2400" dirty="0">
                <a:solidFill>
                  <a:srgbClr val="660066"/>
                </a:solidFill>
                <a:ea typeface="仿宋_GB2312" panose="02010609030101010101" pitchFamily="49" charset="-122"/>
                <a:sym typeface="Symbol" panose="05050102010706020507" pitchFamily="18" charset="2"/>
              </a:rPr>
              <a:t>(1cos</a:t>
            </a:r>
            <a:r>
              <a:rPr lang="en-US" altLang="zh-CN" sz="2400" i="1" dirty="0">
                <a:solidFill>
                  <a:srgbClr val="660066"/>
                </a:solidFill>
                <a:ea typeface="仿宋_GB2312" panose="02010609030101010101" pitchFamily="49" charset="-122"/>
                <a:sym typeface="Symbol" panose="05050102010706020507" pitchFamily="18" charset="2"/>
              </a:rPr>
              <a:t> </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 </a:t>
            </a:r>
            <a:r>
              <a:rPr lang="en-US" altLang="zh-CN" sz="2400" baseline="-25000" dirty="0">
                <a:solidFill>
                  <a:srgbClr val="660066"/>
                </a:solidFill>
                <a:ea typeface="仿宋_GB2312" panose="02010609030101010101" pitchFamily="49" charset="-122"/>
                <a:sym typeface="Symbol" panose="05050102010706020507" pitchFamily="18" charset="2"/>
              </a:rPr>
              <a:t>1</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sym typeface="Symbol" panose="05050102010706020507" pitchFamily="18" charset="2"/>
              </a:rPr>
              <a:t>)</a:t>
            </a:r>
          </a:p>
          <a:p>
            <a:pPr eaLnBrk="1" hangingPunct="1">
              <a:spcBef>
                <a:spcPct val="50000"/>
              </a:spcBef>
              <a:buFontTx/>
              <a:buNone/>
            </a:pPr>
            <a:r>
              <a:rPr lang="en-US" altLang="zh-CN" sz="2400" dirty="0">
                <a:solidFill>
                  <a:srgbClr val="660066"/>
                </a:solidFill>
                <a:ea typeface="仿宋_GB2312" panose="02010609030101010101" pitchFamily="49" charset="-122"/>
                <a:sym typeface="Symbol" panose="05050102010706020507" pitchFamily="18" charset="2"/>
              </a:rPr>
              <a:t>       </a:t>
            </a:r>
            <a:r>
              <a:rPr lang="zh-CN" altLang="en-US" sz="2400" dirty="0">
                <a:solidFill>
                  <a:srgbClr val="660066"/>
                </a:solidFill>
                <a:ea typeface="仿宋_GB2312" panose="02010609030101010101" pitchFamily="49" charset="-122"/>
                <a:sym typeface="Symbol" panose="05050102010706020507" pitchFamily="18" charset="2"/>
              </a:rPr>
              <a:t>所以放大倍数</a:t>
            </a:r>
            <a:r>
              <a:rPr lang="en-US" altLang="zh-CN" sz="2400" i="1" dirty="0">
                <a:solidFill>
                  <a:srgbClr val="660066"/>
                </a:solidFill>
                <a:ea typeface="仿宋_GB2312" panose="02010609030101010101" pitchFamily="49" charset="-122"/>
                <a:sym typeface="Symbol" panose="05050102010706020507" pitchFamily="18" charset="2"/>
              </a:rPr>
              <a:t>A</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 </a:t>
            </a:r>
            <a:r>
              <a:rPr lang="en-US" altLang="zh-CN" sz="2400" i="1" dirty="0" err="1">
                <a:solidFill>
                  <a:srgbClr val="660066"/>
                </a:solidFill>
                <a:ea typeface="仿宋_GB2312" panose="02010609030101010101" pitchFamily="49" charset="-122"/>
                <a:sym typeface="Symbol" panose="05050102010706020507" pitchFamily="18" charset="2"/>
              </a:rPr>
              <a:t>g</a:t>
            </a:r>
            <a:r>
              <a:rPr lang="en-US" altLang="zh-CN" sz="2400" baseline="-25000" dirty="0" err="1">
                <a:solidFill>
                  <a:srgbClr val="660066"/>
                </a:solidFill>
                <a:ea typeface="仿宋_GB2312" panose="02010609030101010101" pitchFamily="49" charset="-122"/>
                <a:sym typeface="Symbol" panose="05050102010706020507" pitchFamily="18" charset="2"/>
              </a:rPr>
              <a:t>c</a:t>
            </a:r>
            <a:r>
              <a:rPr lang="en-US" altLang="zh-CN" sz="2400" i="1" dirty="0" err="1">
                <a:solidFill>
                  <a:srgbClr val="660066"/>
                </a:solidFill>
                <a:ea typeface="仿宋_GB2312" panose="02010609030101010101" pitchFamily="49" charset="-122"/>
                <a:sym typeface="Symbol" panose="05050102010706020507" pitchFamily="18" charset="2"/>
              </a:rPr>
              <a:t>R</a:t>
            </a:r>
            <a:r>
              <a:rPr lang="en-US" altLang="zh-CN" sz="2400" baseline="-25000" dirty="0" err="1">
                <a:solidFill>
                  <a:srgbClr val="660066"/>
                </a:solidFill>
                <a:ea typeface="仿宋_GB2312" panose="02010609030101010101" pitchFamily="49" charset="-122"/>
                <a:sym typeface="Symbol" panose="05050102010706020507" pitchFamily="18" charset="2"/>
              </a:rPr>
              <a:t>P</a:t>
            </a:r>
            <a:r>
              <a:rPr lang="en-US" altLang="zh-CN" sz="2400" dirty="0">
                <a:solidFill>
                  <a:srgbClr val="660066"/>
                </a:solidFill>
                <a:ea typeface="仿宋_GB2312" panose="02010609030101010101" pitchFamily="49" charset="-122"/>
                <a:sym typeface="Symbol" panose="05050102010706020507" pitchFamily="18" charset="2"/>
              </a:rPr>
              <a:t>(1cos</a:t>
            </a:r>
            <a:r>
              <a:rPr lang="en-US" altLang="zh-CN" sz="2400" i="1" dirty="0">
                <a:solidFill>
                  <a:srgbClr val="660066"/>
                </a:solidFill>
                <a:ea typeface="仿宋_GB2312" panose="02010609030101010101" pitchFamily="49" charset="-122"/>
                <a:sym typeface="Symbol" panose="05050102010706020507" pitchFamily="18" charset="2"/>
              </a:rPr>
              <a:t> </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 </a:t>
            </a:r>
            <a:r>
              <a:rPr lang="en-US" altLang="zh-CN" sz="2400" baseline="-25000" dirty="0">
                <a:solidFill>
                  <a:srgbClr val="660066"/>
                </a:solidFill>
                <a:ea typeface="仿宋_GB2312" panose="02010609030101010101" pitchFamily="49" charset="-122"/>
                <a:sym typeface="Symbol" panose="05050102010706020507" pitchFamily="18" charset="2"/>
              </a:rPr>
              <a:t>1</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a:t>
            </a:r>
            <a:r>
              <a:rPr lang="en-US" altLang="zh-CN" sz="2400" baseline="-25000" dirty="0">
                <a:solidFill>
                  <a:srgbClr val="660066"/>
                </a:solidFill>
                <a:ea typeface="仿宋_GB2312" panose="02010609030101010101" pitchFamily="49" charset="-122"/>
                <a:sym typeface="Symbol" panose="05050102010706020507" pitchFamily="18" charset="2"/>
              </a:rPr>
              <a:t>0</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1</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sym typeface="Symbol" panose="05050102010706020507" pitchFamily="18" charset="2"/>
              </a:rPr>
              <a:t>)</a:t>
            </a:r>
          </a:p>
          <a:p>
            <a:pPr eaLnBrk="1" hangingPunct="1">
              <a:spcBef>
                <a:spcPct val="50000"/>
              </a:spcBef>
              <a:buFontTx/>
              <a:buNone/>
            </a:pPr>
            <a:r>
              <a:rPr lang="en-US" altLang="zh-CN" sz="2400" dirty="0">
                <a:solidFill>
                  <a:srgbClr val="660066"/>
                </a:solidFill>
                <a:ea typeface="仿宋_GB2312" panose="02010609030101010101" pitchFamily="49" charset="-122"/>
                <a:sym typeface="Symbol" panose="05050102010706020507" pitchFamily="18" charset="2"/>
              </a:rPr>
              <a:t>      </a:t>
            </a:r>
            <a:r>
              <a:rPr lang="zh-CN" altLang="en-US" sz="2400" dirty="0">
                <a:solidFill>
                  <a:srgbClr val="660066"/>
                </a:solidFill>
                <a:ea typeface="仿宋_GB2312" panose="02010609030101010101" pitchFamily="49" charset="-122"/>
                <a:sym typeface="Symbol" panose="05050102010706020507" pitchFamily="18" charset="2"/>
              </a:rPr>
              <a:t>其中</a:t>
            </a:r>
            <a:r>
              <a:rPr lang="en-US" altLang="zh-CN" sz="2400" dirty="0">
                <a:solidFill>
                  <a:srgbClr val="660066"/>
                </a:solidFill>
                <a:ea typeface="仿宋_GB2312" panose="02010609030101010101" pitchFamily="49" charset="-122"/>
                <a:sym typeface="Symbol" panose="05050102010706020507" pitchFamily="18" charset="2"/>
              </a:rPr>
              <a:t>, </a:t>
            </a:r>
            <a:r>
              <a:rPr lang="en-US" altLang="zh-CN" sz="2400" i="1" dirty="0">
                <a:solidFill>
                  <a:srgbClr val="660066"/>
                </a:solidFill>
                <a:ea typeface="仿宋_GB2312" panose="02010609030101010101" pitchFamily="49" charset="-122"/>
                <a:sym typeface="Symbol" panose="05050102010706020507" pitchFamily="18" charset="2"/>
              </a:rPr>
              <a:t>A</a:t>
            </a:r>
            <a:r>
              <a:rPr lang="en-US" altLang="zh-CN" sz="2400" baseline="-25000" dirty="0">
                <a:solidFill>
                  <a:srgbClr val="660066"/>
                </a:solidFill>
                <a:ea typeface="仿宋_GB2312" panose="02010609030101010101" pitchFamily="49" charset="-122"/>
                <a:sym typeface="Symbol" panose="05050102010706020507" pitchFamily="18" charset="2"/>
              </a:rPr>
              <a:t>0 </a:t>
            </a:r>
            <a:r>
              <a:rPr lang="en-US" altLang="zh-CN" sz="2400" dirty="0">
                <a:solidFill>
                  <a:srgbClr val="660066"/>
                </a:solidFill>
                <a:ea typeface="仿宋_GB2312" panose="02010609030101010101" pitchFamily="49" charset="-122"/>
                <a:sym typeface="Symbol" panose="05050102010706020507" pitchFamily="18" charset="2"/>
              </a:rPr>
              <a:t>= </a:t>
            </a:r>
            <a:r>
              <a:rPr lang="en-US" altLang="zh-CN" sz="2400" i="1" dirty="0" err="1">
                <a:solidFill>
                  <a:srgbClr val="660066"/>
                </a:solidFill>
                <a:ea typeface="仿宋_GB2312" panose="02010609030101010101" pitchFamily="49" charset="-122"/>
                <a:sym typeface="Symbol" panose="05050102010706020507" pitchFamily="18" charset="2"/>
              </a:rPr>
              <a:t>g</a:t>
            </a:r>
            <a:r>
              <a:rPr lang="en-US" altLang="zh-CN" sz="2400" baseline="-25000" dirty="0" err="1">
                <a:solidFill>
                  <a:srgbClr val="660066"/>
                </a:solidFill>
                <a:ea typeface="仿宋_GB2312" panose="02010609030101010101" pitchFamily="49" charset="-122"/>
                <a:sym typeface="Symbol" panose="05050102010706020507" pitchFamily="18" charset="2"/>
              </a:rPr>
              <a:t>c</a:t>
            </a:r>
            <a:r>
              <a:rPr lang="en-US" altLang="zh-CN" sz="2400" i="1" dirty="0" err="1">
                <a:solidFill>
                  <a:srgbClr val="660066"/>
                </a:solidFill>
                <a:ea typeface="仿宋_GB2312" panose="02010609030101010101" pitchFamily="49" charset="-122"/>
                <a:sym typeface="Symbol" panose="05050102010706020507" pitchFamily="18" charset="2"/>
              </a:rPr>
              <a:t>R</a:t>
            </a:r>
            <a:r>
              <a:rPr lang="en-US" altLang="zh-CN" sz="2400" baseline="-25000" dirty="0" err="1">
                <a:solidFill>
                  <a:srgbClr val="660066"/>
                </a:solidFill>
                <a:ea typeface="仿宋_GB2312" panose="02010609030101010101" pitchFamily="49" charset="-122"/>
                <a:sym typeface="Symbol" panose="05050102010706020507" pitchFamily="18" charset="2"/>
              </a:rPr>
              <a:t>P</a:t>
            </a:r>
            <a:r>
              <a:rPr lang="en-US" altLang="zh-CN" sz="2400" dirty="0">
                <a:solidFill>
                  <a:srgbClr val="660066"/>
                </a:solidFill>
                <a:ea typeface="仿宋_GB2312" panose="02010609030101010101" pitchFamily="49" charset="-122"/>
                <a:sym typeface="Symbol" panose="05050102010706020507" pitchFamily="18" charset="2"/>
              </a:rPr>
              <a:t> </a:t>
            </a:r>
            <a:r>
              <a:rPr lang="zh-CN" altLang="en-US" sz="2400" dirty="0">
                <a:solidFill>
                  <a:srgbClr val="660066"/>
                </a:solidFill>
                <a:ea typeface="仿宋_GB2312" panose="02010609030101010101" pitchFamily="49" charset="-122"/>
                <a:sym typeface="Symbol" panose="05050102010706020507" pitchFamily="18" charset="2"/>
              </a:rPr>
              <a:t>为小信号线性电压放大倍数（增益）。</a:t>
            </a:r>
            <a:endParaRPr lang="en-US" altLang="zh-CN" sz="2400" dirty="0">
              <a:solidFill>
                <a:srgbClr val="660066"/>
              </a:solidFill>
              <a:ea typeface="仿宋_GB2312" panose="02010609030101010101" pitchFamily="49" charset="-122"/>
              <a:sym typeface="Symbol" panose="05050102010706020507" pitchFamily="18" charset="2"/>
            </a:endParaRPr>
          </a:p>
          <a:p>
            <a:pPr eaLnBrk="1" hangingPunct="1">
              <a:spcBef>
                <a:spcPct val="50000"/>
              </a:spcBef>
              <a:buFontTx/>
              <a:buNone/>
            </a:pPr>
            <a:r>
              <a:rPr lang="en-US" altLang="zh-CN" sz="2400" dirty="0">
                <a:solidFill>
                  <a:srgbClr val="660066"/>
                </a:solidFill>
                <a:ea typeface="仿宋_GB2312" panose="02010609030101010101" pitchFamily="49" charset="-122"/>
                <a:sym typeface="Symbol" panose="05050102010706020507" pitchFamily="18" charset="2"/>
              </a:rPr>
              <a:t>                    </a:t>
            </a:r>
            <a:r>
              <a:rPr lang="en-US" altLang="zh-CN" sz="2400" dirty="0">
                <a:solidFill>
                  <a:srgbClr val="0000FF"/>
                </a:solidFill>
                <a:ea typeface="仿宋_GB2312" panose="02010609030101010101" pitchFamily="49" charset="-122"/>
                <a:sym typeface="Symbol" panose="05050102010706020507" pitchFamily="18" charset="2"/>
              </a:rPr>
              <a:t> </a:t>
            </a:r>
            <a:r>
              <a:rPr lang="zh-CN" altLang="en-US" sz="2000" dirty="0">
                <a:solidFill>
                  <a:srgbClr val="0000FF"/>
                </a:solidFill>
                <a:ea typeface="仿宋_GB2312" panose="02010609030101010101" pitchFamily="49" charset="-122"/>
                <a:sym typeface="Symbol" panose="05050102010706020507" pitchFamily="18" charset="2"/>
              </a:rPr>
              <a:t>（</a:t>
            </a:r>
            <a:r>
              <a:rPr lang="en-US" altLang="zh-CN" sz="2000" i="1" dirty="0" err="1">
                <a:solidFill>
                  <a:srgbClr val="0000FF"/>
                </a:solidFill>
                <a:ea typeface="仿宋_GB2312" panose="02010609030101010101" pitchFamily="49" charset="-122"/>
                <a:sym typeface="Symbol" panose="05050102010706020507" pitchFamily="18" charset="2"/>
              </a:rPr>
              <a:t>g</a:t>
            </a:r>
            <a:r>
              <a:rPr lang="en-US" altLang="zh-CN" sz="2000" baseline="-25000" dirty="0" err="1">
                <a:solidFill>
                  <a:srgbClr val="0000FF"/>
                </a:solidFill>
                <a:ea typeface="仿宋_GB2312" panose="02010609030101010101" pitchFamily="49" charset="-122"/>
                <a:sym typeface="Symbol" panose="05050102010706020507" pitchFamily="18" charset="2"/>
              </a:rPr>
              <a:t>c</a:t>
            </a:r>
            <a:r>
              <a:rPr lang="zh-CN" altLang="en-US" sz="2000" dirty="0">
                <a:solidFill>
                  <a:srgbClr val="0000FF"/>
                </a:solidFill>
                <a:ea typeface="仿宋_GB2312" panose="02010609030101010101" pitchFamily="49" charset="-122"/>
                <a:sym typeface="Symbol" panose="05050102010706020507" pitchFamily="18" charset="2"/>
              </a:rPr>
              <a:t>转移特性曲线斜率  ）</a:t>
            </a:r>
            <a:endParaRPr lang="en-US" altLang="zh-CN" sz="2000" dirty="0">
              <a:solidFill>
                <a:srgbClr val="0000FF"/>
              </a:solidFill>
              <a:ea typeface="仿宋_GB2312" panose="02010609030101010101" pitchFamily="49" charset="-122"/>
              <a:sym typeface="Symbol" panose="05050102010706020507" pitchFamily="18" charset="2"/>
            </a:endParaRPr>
          </a:p>
          <a:p>
            <a:pPr eaLnBrk="1" hangingPunct="1">
              <a:spcBef>
                <a:spcPct val="50000"/>
              </a:spcBef>
              <a:buFontTx/>
              <a:buNone/>
            </a:pPr>
            <a:r>
              <a:rPr lang="en-US" altLang="zh-CN" sz="2400" dirty="0">
                <a:solidFill>
                  <a:srgbClr val="660066"/>
                </a:solidFill>
                <a:ea typeface="仿宋_GB2312" panose="02010609030101010101" pitchFamily="49" charset="-122"/>
                <a:sym typeface="Symbol" panose="05050102010706020507" pitchFamily="18" charset="2"/>
              </a:rPr>
              <a:t>      </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1</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sym typeface="Symbol" panose="05050102010706020507" pitchFamily="18" charset="2"/>
              </a:rPr>
              <a:t>) =(1cos</a:t>
            </a:r>
            <a:r>
              <a:rPr lang="en-US" altLang="zh-CN" sz="2400" i="1" dirty="0">
                <a:solidFill>
                  <a:srgbClr val="660066"/>
                </a:solidFill>
                <a:ea typeface="仿宋_GB2312" panose="02010609030101010101" pitchFamily="49" charset="-122"/>
                <a:sym typeface="Symbol" panose="05050102010706020507" pitchFamily="18" charset="2"/>
              </a:rPr>
              <a:t> </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1</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sym typeface="Symbol" panose="05050102010706020507" pitchFamily="18" charset="2"/>
              </a:rPr>
              <a:t>)          </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1</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sym typeface="Symbol" panose="05050102010706020507" pitchFamily="18" charset="2"/>
              </a:rPr>
              <a:t>)</a:t>
            </a:r>
            <a:r>
              <a:rPr lang="zh-CN" altLang="en-US" sz="2400" dirty="0">
                <a:solidFill>
                  <a:srgbClr val="660066"/>
                </a:solidFill>
                <a:ea typeface="仿宋_GB2312" panose="02010609030101010101" pitchFamily="49" charset="-122"/>
                <a:sym typeface="Symbol" panose="05050102010706020507" pitchFamily="18" charset="2"/>
              </a:rPr>
              <a:t>为余弦脉冲电流</a:t>
            </a:r>
            <a:r>
              <a:rPr lang="en-US" altLang="zh-CN" sz="2400" i="1" dirty="0">
                <a:solidFill>
                  <a:srgbClr val="660066"/>
                </a:solidFill>
                <a:ea typeface="仿宋_GB2312" panose="02010609030101010101" pitchFamily="49" charset="-122"/>
                <a:sym typeface="Symbol" panose="05050102010706020507" pitchFamily="18" charset="2"/>
              </a:rPr>
              <a:t> </a:t>
            </a:r>
            <a:r>
              <a:rPr lang="zh-CN" altLang="en-US" sz="2400" dirty="0">
                <a:solidFill>
                  <a:srgbClr val="660066"/>
                </a:solidFill>
                <a:ea typeface="仿宋_GB2312" panose="02010609030101010101" pitchFamily="49" charset="-122"/>
                <a:sym typeface="Symbol" panose="05050102010706020507" pitchFamily="18" charset="2"/>
              </a:rPr>
              <a:t>分解系数</a:t>
            </a:r>
            <a:endParaRPr lang="en-US" altLang="zh-CN" sz="2400" dirty="0">
              <a:solidFill>
                <a:srgbClr val="660066"/>
              </a:solidFill>
              <a:ea typeface="仿宋_GB2312" panose="02010609030101010101" pitchFamily="49" charset="-122"/>
              <a:sym typeface="Symbol" panose="05050102010706020507" pitchFamily="18" charset="2"/>
            </a:endParaRPr>
          </a:p>
          <a:p>
            <a:pPr eaLnBrk="1" hangingPunct="1">
              <a:spcBef>
                <a:spcPct val="50000"/>
              </a:spcBef>
              <a:buFontTx/>
              <a:buNone/>
            </a:pPr>
            <a:r>
              <a:rPr lang="en-US" altLang="zh-CN" sz="2400" dirty="0">
                <a:solidFill>
                  <a:srgbClr val="660066"/>
                </a:solidFill>
                <a:ea typeface="仿宋_GB2312" panose="02010609030101010101" pitchFamily="49" charset="-122"/>
                <a:sym typeface="Symbol" panose="05050102010706020507" pitchFamily="18" charset="2"/>
              </a:rPr>
              <a:t>       </a:t>
            </a:r>
            <a:r>
              <a:rPr lang="zh-CN" altLang="en-US" sz="2400" dirty="0">
                <a:solidFill>
                  <a:srgbClr val="660066"/>
                </a:solidFill>
                <a:ea typeface="仿宋_GB2312" panose="02010609030101010101" pitchFamily="49" charset="-122"/>
                <a:sym typeface="Symbol" panose="05050102010706020507" pitchFamily="18" charset="2"/>
              </a:rPr>
              <a:t>因为</a:t>
            </a:r>
            <a:r>
              <a:rPr lang="en-US" altLang="zh-CN" sz="2400" i="1" dirty="0">
                <a:solidFill>
                  <a:srgbClr val="660066"/>
                </a:solidFill>
                <a:ea typeface="仿宋_GB2312" panose="02010609030101010101" pitchFamily="49" charset="-122"/>
                <a:sym typeface="Symbol" panose="05050102010706020507" pitchFamily="18" charset="2"/>
              </a:rPr>
              <a:t> </a:t>
            </a:r>
            <a:r>
              <a:rPr lang="en-US" altLang="zh-CN" sz="2400" dirty="0">
                <a:solidFill>
                  <a:srgbClr val="660066"/>
                </a:solidFill>
                <a:ea typeface="仿宋_GB2312" panose="02010609030101010101" pitchFamily="49" charset="-122"/>
                <a:sym typeface="Symbol" panose="05050102010706020507" pitchFamily="18" charset="2"/>
              </a:rPr>
              <a:t>&lt;90   ,  </a:t>
            </a:r>
            <a:r>
              <a:rPr lang="zh-CN" altLang="en-US" sz="2400" dirty="0">
                <a:solidFill>
                  <a:srgbClr val="660066"/>
                </a:solidFill>
                <a:ea typeface="仿宋_GB2312" panose="02010609030101010101" pitchFamily="49" charset="-122"/>
                <a:sym typeface="Symbol" panose="05050102010706020507" pitchFamily="18" charset="2"/>
              </a:rPr>
              <a:t>所以</a:t>
            </a:r>
            <a:r>
              <a:rPr lang="en-US" altLang="zh-CN" sz="2400" dirty="0">
                <a:solidFill>
                  <a:srgbClr val="660066"/>
                </a:solidFill>
                <a:ea typeface="仿宋_GB2312" panose="02010609030101010101" pitchFamily="49" charset="-122"/>
                <a:sym typeface="Symbol" panose="05050102010706020507" pitchFamily="18" charset="2"/>
              </a:rPr>
              <a:t> </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baseline="-25000" dirty="0">
                <a:solidFill>
                  <a:srgbClr val="660066"/>
                </a:solidFill>
                <a:ea typeface="仿宋_GB2312" panose="02010609030101010101" pitchFamily="49" charset="-122"/>
                <a:sym typeface="Symbol" panose="05050102010706020507" pitchFamily="18" charset="2"/>
              </a:rPr>
              <a:t>1</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a:t>
            </a:r>
            <a:r>
              <a:rPr lang="en-US" altLang="zh-CN" sz="2400" dirty="0">
                <a:solidFill>
                  <a:srgbClr val="660066"/>
                </a:solidFill>
                <a:ea typeface="仿宋_GB2312" panose="02010609030101010101" pitchFamily="49" charset="-122"/>
                <a:sym typeface="Symbol" panose="05050102010706020507" pitchFamily="18" charset="2"/>
              </a:rPr>
              <a:t>) &lt;1, </a:t>
            </a:r>
            <a:r>
              <a:rPr lang="zh-CN" altLang="en-US" sz="2400" dirty="0">
                <a:solidFill>
                  <a:srgbClr val="660066"/>
                </a:solidFill>
                <a:ea typeface="仿宋_GB2312" panose="02010609030101010101" pitchFamily="49" charset="-122"/>
                <a:sym typeface="Symbol" panose="05050102010706020507" pitchFamily="18" charset="2"/>
              </a:rPr>
              <a:t>则  </a:t>
            </a:r>
            <a:r>
              <a:rPr lang="en-US" altLang="zh-CN" sz="2400" i="1" dirty="0">
                <a:solidFill>
                  <a:srgbClr val="660066"/>
                </a:solidFill>
                <a:ea typeface="仿宋_GB2312" panose="02010609030101010101" pitchFamily="49" charset="-122"/>
                <a:sym typeface="Symbol" panose="05050102010706020507" pitchFamily="18" charset="2"/>
              </a:rPr>
              <a:t>A </a:t>
            </a:r>
            <a:r>
              <a:rPr lang="en-US" altLang="zh-CN" sz="2400" dirty="0">
                <a:solidFill>
                  <a:srgbClr val="660066"/>
                </a:solidFill>
                <a:ea typeface="仿宋_GB2312" panose="02010609030101010101" pitchFamily="49" charset="-122"/>
                <a:sym typeface="Symbol" panose="05050102010706020507" pitchFamily="18" charset="2"/>
              </a:rPr>
              <a:t>&lt; </a:t>
            </a:r>
            <a:r>
              <a:rPr lang="en-US" altLang="zh-CN" sz="2400" i="1" dirty="0">
                <a:solidFill>
                  <a:srgbClr val="660066"/>
                </a:solidFill>
                <a:ea typeface="仿宋_GB2312" panose="02010609030101010101" pitchFamily="49" charset="-122"/>
                <a:sym typeface="Symbol" panose="05050102010706020507" pitchFamily="18" charset="2"/>
              </a:rPr>
              <a:t>A</a:t>
            </a:r>
            <a:r>
              <a:rPr lang="en-US" altLang="zh-CN" sz="2400" baseline="-25000" dirty="0">
                <a:solidFill>
                  <a:srgbClr val="660066"/>
                </a:solidFill>
                <a:ea typeface="仿宋_GB2312" panose="02010609030101010101" pitchFamily="49" charset="-122"/>
                <a:sym typeface="Symbol" panose="05050102010706020507" pitchFamily="18" charset="2"/>
              </a:rPr>
              <a:t>0</a:t>
            </a:r>
            <a:r>
              <a:rPr lang="en-US" altLang="zh-CN" sz="2400" dirty="0">
                <a:solidFill>
                  <a:srgbClr val="660066"/>
                </a:solidFill>
                <a:ea typeface="仿宋_GB2312" panose="02010609030101010101" pitchFamily="49" charset="-122"/>
                <a:sym typeface="Symbol" panose="05050102010706020507" pitchFamily="18" charset="2"/>
              </a:rPr>
              <a:t> </a:t>
            </a:r>
            <a:endParaRPr lang="zh-CN" altLang="en-US" sz="2400" dirty="0">
              <a:solidFill>
                <a:srgbClr val="660066"/>
              </a:solidFill>
              <a:ea typeface="仿宋_GB2312" panose="02010609030101010101" pitchFamily="49" charset="-122"/>
            </a:endParaRPr>
          </a:p>
        </p:txBody>
      </p:sp>
      <p:sp>
        <p:nvSpPr>
          <p:cNvPr id="8199" name="Text Box 10">
            <a:extLst>
              <a:ext uri="{FF2B5EF4-FFF2-40B4-BE49-F238E27FC236}">
                <a16:creationId xmlns:a16="http://schemas.microsoft.com/office/drawing/2014/main" id="{69F9305D-99E8-4E80-9255-3E6A00970A41}"/>
              </a:ext>
            </a:extLst>
          </p:cNvPr>
          <p:cNvSpPr txBox="1">
            <a:spLocks noChangeArrowheads="1"/>
          </p:cNvSpPr>
          <p:nvPr/>
        </p:nvSpPr>
        <p:spPr bwMode="auto">
          <a:xfrm>
            <a:off x="285750" y="5856288"/>
            <a:ext cx="86280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ea typeface="仿宋_GB2312" panose="02010609030101010101" pitchFamily="49" charset="-122"/>
              </a:rPr>
              <a:t>       说明振荡器起振之后，平均电压放大倍数随振幅增大而减小。起振后，此式适用。</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F730527D-2E50-47C7-ABE4-124826A7F19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4.6.2 </a:t>
            </a:r>
            <a:r>
              <a:rPr lang="zh-CN" altLang="en-US" sz="2800" b="1" dirty="0">
                <a:solidFill>
                  <a:srgbClr val="0000FF"/>
                </a:solidFill>
                <a:ea typeface="仿宋_GB2312" panose="02010609030101010101" pitchFamily="49" charset="-122"/>
              </a:rPr>
              <a:t>石英晶体振荡器</a:t>
            </a:r>
          </a:p>
        </p:txBody>
      </p:sp>
      <p:sp>
        <p:nvSpPr>
          <p:cNvPr id="55299" name="Text Box 7">
            <a:extLst>
              <a:ext uri="{FF2B5EF4-FFF2-40B4-BE49-F238E27FC236}">
                <a16:creationId xmlns:a16="http://schemas.microsoft.com/office/drawing/2014/main" id="{F6032CBC-6AAF-4BE9-AEAC-3B8B43A0F4A9}"/>
              </a:ext>
            </a:extLst>
          </p:cNvPr>
          <p:cNvSpPr txBox="1">
            <a:spLocks noChangeArrowheads="1"/>
          </p:cNvSpPr>
          <p:nvPr/>
        </p:nvSpPr>
        <p:spPr bwMode="auto">
          <a:xfrm>
            <a:off x="107950" y="3351213"/>
            <a:ext cx="86407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000000"/>
                </a:solidFill>
                <a:ea typeface="仿宋_GB2312" panose="02010609030101010101" pitchFamily="49" charset="-122"/>
              </a:rPr>
              <a:t>①负载电容；是并联在石英谐振器两端的外电路电容，是由生产厂商给定的。产品说明书上都标有负载电容的数值，如</a:t>
            </a:r>
            <a:r>
              <a:rPr lang="en-US" altLang="zh-CN" sz="2000">
                <a:solidFill>
                  <a:srgbClr val="000000"/>
                </a:solidFill>
                <a:ea typeface="仿宋_GB2312" panose="02010609030101010101" pitchFamily="49" charset="-122"/>
              </a:rPr>
              <a:t>JA5</a:t>
            </a:r>
            <a:r>
              <a:rPr lang="zh-CN" altLang="en-US" sz="2000">
                <a:solidFill>
                  <a:srgbClr val="000000"/>
                </a:solidFill>
                <a:ea typeface="仿宋_GB2312" panose="02010609030101010101" pitchFamily="49" charset="-122"/>
              </a:rPr>
              <a:t>小型金属壳高频晶体的</a:t>
            </a:r>
            <a:r>
              <a:rPr lang="en-US" altLang="zh-CN" sz="2000" i="1">
                <a:solidFill>
                  <a:srgbClr val="000000"/>
                </a:solidFill>
                <a:ea typeface="仿宋_GB2312" panose="02010609030101010101" pitchFamily="49" charset="-122"/>
              </a:rPr>
              <a:t>C</a:t>
            </a:r>
            <a:r>
              <a:rPr lang="en-US" altLang="zh-CN" sz="2000" baseline="-25000">
                <a:solidFill>
                  <a:srgbClr val="000000"/>
                </a:solidFill>
                <a:ea typeface="仿宋_GB2312" panose="02010609030101010101" pitchFamily="49" charset="-122"/>
              </a:rPr>
              <a:t>L</a:t>
            </a:r>
            <a:r>
              <a:rPr lang="en-US" altLang="zh-CN" sz="2000">
                <a:solidFill>
                  <a:srgbClr val="000000"/>
                </a:solidFill>
                <a:ea typeface="仿宋_GB2312" panose="02010609030101010101" pitchFamily="49" charset="-122"/>
              </a:rPr>
              <a:t>=30pF ,</a:t>
            </a:r>
            <a:r>
              <a:rPr lang="zh-CN" altLang="en-US" sz="2000">
                <a:solidFill>
                  <a:srgbClr val="000000"/>
                </a:solidFill>
                <a:ea typeface="仿宋_GB2312" panose="02010609030101010101" pitchFamily="49" charset="-122"/>
              </a:rPr>
              <a:t>低频晶体的 </a:t>
            </a:r>
            <a:r>
              <a:rPr lang="en-US" altLang="zh-CN" sz="2000" i="1">
                <a:solidFill>
                  <a:srgbClr val="000000"/>
                </a:solidFill>
                <a:ea typeface="仿宋_GB2312" panose="02010609030101010101" pitchFamily="49" charset="-122"/>
              </a:rPr>
              <a:t>C</a:t>
            </a:r>
            <a:r>
              <a:rPr lang="en-US" altLang="zh-CN" sz="2000" baseline="-25000">
                <a:solidFill>
                  <a:srgbClr val="000000"/>
                </a:solidFill>
                <a:ea typeface="仿宋_GB2312" panose="02010609030101010101" pitchFamily="49" charset="-122"/>
              </a:rPr>
              <a:t>L</a:t>
            </a:r>
            <a:r>
              <a:rPr lang="en-US" altLang="zh-CN" sz="2000">
                <a:solidFill>
                  <a:srgbClr val="000000"/>
                </a:solidFill>
                <a:ea typeface="仿宋_GB2312" panose="02010609030101010101" pitchFamily="49" charset="-122"/>
              </a:rPr>
              <a:t>=100pF</a:t>
            </a:r>
            <a:r>
              <a:rPr lang="zh-CN" altLang="en-US" sz="2000">
                <a:solidFill>
                  <a:srgbClr val="000000"/>
                </a:solidFill>
                <a:ea typeface="仿宋_GB2312" panose="02010609030101010101" pitchFamily="49" charset="-122"/>
              </a:rPr>
              <a:t>（    晶体外电容的规范）</a:t>
            </a:r>
          </a:p>
        </p:txBody>
      </p:sp>
      <p:sp>
        <p:nvSpPr>
          <p:cNvPr id="55300" name="Text Box 9">
            <a:extLst>
              <a:ext uri="{FF2B5EF4-FFF2-40B4-BE49-F238E27FC236}">
                <a16:creationId xmlns:a16="http://schemas.microsoft.com/office/drawing/2014/main" id="{855C4128-6AE2-483D-BE50-E464616CB7C7}"/>
              </a:ext>
            </a:extLst>
          </p:cNvPr>
          <p:cNvSpPr txBox="1">
            <a:spLocks noChangeArrowheads="1"/>
          </p:cNvSpPr>
          <p:nvPr/>
        </p:nvSpPr>
        <p:spPr bwMode="auto">
          <a:xfrm>
            <a:off x="0" y="5076825"/>
            <a:ext cx="614362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00"/>
                </a:solidFill>
                <a:ea typeface="仿宋_GB2312" panose="02010609030101010101" pitchFamily="49" charset="-122"/>
              </a:rPr>
              <a:t>② </a:t>
            </a:r>
            <a:r>
              <a:rPr lang="en-US" altLang="zh-CN" sz="2000" i="1" dirty="0" err="1">
                <a:solidFill>
                  <a:srgbClr val="000000"/>
                </a:solidFill>
                <a:ea typeface="仿宋_GB2312" panose="02010609030101010101" pitchFamily="49" charset="-122"/>
              </a:rPr>
              <a:t>f</a:t>
            </a:r>
            <a:r>
              <a:rPr lang="en-US" altLang="zh-CN" sz="2000" baseline="-25000" dirty="0" err="1">
                <a:solidFill>
                  <a:srgbClr val="000000"/>
                </a:solidFill>
                <a:ea typeface="仿宋_GB2312" panose="02010609030101010101" pitchFamily="49" charset="-122"/>
              </a:rPr>
              <a:t>q</a:t>
            </a:r>
            <a:r>
              <a:rPr lang="zh-CN" altLang="en-US" sz="2000" dirty="0">
                <a:solidFill>
                  <a:srgbClr val="000000"/>
                </a:solidFill>
                <a:ea typeface="仿宋_GB2312" panose="02010609030101010101" pitchFamily="49" charset="-122"/>
              </a:rPr>
              <a:t>：石英谐振器的串联谐振频率；</a:t>
            </a:r>
          </a:p>
          <a:p>
            <a:pPr eaLnBrk="1" hangingPunct="1">
              <a:buFontTx/>
              <a:buNone/>
            </a:pPr>
            <a:r>
              <a:rPr lang="en-US" altLang="zh-CN" sz="2000" dirty="0">
                <a:solidFill>
                  <a:srgbClr val="000000"/>
                </a:solidFill>
                <a:ea typeface="仿宋_GB2312" panose="02010609030101010101" pitchFamily="49" charset="-122"/>
              </a:rPr>
              <a:t>     </a:t>
            </a:r>
            <a:r>
              <a:rPr lang="en-US" altLang="zh-CN" sz="2000" i="1" dirty="0" err="1">
                <a:solidFill>
                  <a:srgbClr val="000000"/>
                </a:solidFill>
                <a:ea typeface="仿宋_GB2312" panose="02010609030101010101" pitchFamily="49" charset="-122"/>
              </a:rPr>
              <a:t>f</a:t>
            </a:r>
            <a:r>
              <a:rPr lang="en-US" altLang="zh-CN" sz="2000" baseline="-25000" dirty="0" err="1">
                <a:solidFill>
                  <a:srgbClr val="000000"/>
                </a:solidFill>
                <a:ea typeface="仿宋_GB2312" panose="02010609030101010101" pitchFamily="49" charset="-122"/>
              </a:rPr>
              <a:t>p</a:t>
            </a:r>
            <a:r>
              <a:rPr lang="zh-CN" altLang="en-US" sz="2000" dirty="0">
                <a:solidFill>
                  <a:srgbClr val="000000"/>
                </a:solidFill>
                <a:ea typeface="仿宋_GB2312" panose="02010609030101010101" pitchFamily="49" charset="-122"/>
              </a:rPr>
              <a:t>：石英谐振器的并联谐振频率；</a:t>
            </a:r>
          </a:p>
          <a:p>
            <a:pPr eaLnBrk="1" hangingPunct="1">
              <a:buFontTx/>
              <a:buNone/>
            </a:pPr>
            <a:r>
              <a:rPr lang="en-US" altLang="zh-CN" sz="2000" dirty="0">
                <a:solidFill>
                  <a:srgbClr val="000000"/>
                </a:solidFill>
                <a:ea typeface="仿宋_GB2312" panose="02010609030101010101" pitchFamily="49" charset="-122"/>
              </a:rPr>
              <a:t>     </a:t>
            </a:r>
            <a:r>
              <a:rPr lang="en-US" altLang="zh-CN" sz="2000" i="1" dirty="0" err="1">
                <a:solidFill>
                  <a:srgbClr val="000000"/>
                </a:solidFill>
                <a:ea typeface="仿宋_GB2312" panose="02010609030101010101" pitchFamily="49" charset="-122"/>
              </a:rPr>
              <a:t>f</a:t>
            </a:r>
            <a:r>
              <a:rPr lang="en-US" altLang="zh-CN" sz="2000" baseline="-25000" dirty="0" err="1">
                <a:solidFill>
                  <a:srgbClr val="000000"/>
                </a:solidFill>
                <a:ea typeface="仿宋_GB2312" panose="02010609030101010101" pitchFamily="49" charset="-122"/>
              </a:rPr>
              <a:t>N</a:t>
            </a:r>
            <a:r>
              <a:rPr lang="en-US" altLang="zh-CN" sz="2000" dirty="0">
                <a:solidFill>
                  <a:srgbClr val="000000"/>
                </a:solidFill>
                <a:ea typeface="仿宋_GB2312" panose="02010609030101010101" pitchFamily="49" charset="-122"/>
              </a:rPr>
              <a:t> </a:t>
            </a:r>
            <a:r>
              <a:rPr lang="zh-CN" altLang="en-US" sz="2000" dirty="0">
                <a:solidFill>
                  <a:srgbClr val="000000"/>
                </a:solidFill>
                <a:ea typeface="仿宋_GB2312" panose="02010609030101010101" pitchFamily="49" charset="-122"/>
              </a:rPr>
              <a:t>：为考虑负载电容后，晶体振荡器的标称频率。</a:t>
            </a:r>
          </a:p>
        </p:txBody>
      </p:sp>
      <p:pic>
        <p:nvPicPr>
          <p:cNvPr id="55301" name="图片 7" descr="Image1.jpg">
            <a:extLst>
              <a:ext uri="{FF2B5EF4-FFF2-40B4-BE49-F238E27FC236}">
                <a16:creationId xmlns:a16="http://schemas.microsoft.com/office/drawing/2014/main" id="{032EDB92-9B13-4527-B0C3-823501FD93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184275"/>
            <a:ext cx="3714750"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图片 8" descr="Image2.jpg">
            <a:extLst>
              <a:ext uri="{FF2B5EF4-FFF2-40B4-BE49-F238E27FC236}">
                <a16:creationId xmlns:a16="http://schemas.microsoft.com/office/drawing/2014/main" id="{A1D842BE-99F2-4ABD-AED9-AD7A7A1976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15063" y="4429125"/>
            <a:ext cx="2695575"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Text Box 6">
            <a:extLst>
              <a:ext uri="{FF2B5EF4-FFF2-40B4-BE49-F238E27FC236}">
                <a16:creationId xmlns:a16="http://schemas.microsoft.com/office/drawing/2014/main" id="{43E1B27E-4B48-4F2A-A795-5A392DA31BB9}"/>
              </a:ext>
            </a:extLst>
          </p:cNvPr>
          <p:cNvSpPr txBox="1">
            <a:spLocks noChangeArrowheads="1"/>
          </p:cNvSpPr>
          <p:nvPr/>
        </p:nvSpPr>
        <p:spPr bwMode="auto">
          <a:xfrm>
            <a:off x="4786313" y="2849563"/>
            <a:ext cx="316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dirty="0">
                <a:solidFill>
                  <a:srgbClr val="660066"/>
                </a:solidFill>
                <a:ea typeface="仿宋_GB2312" panose="02010609030101010101" pitchFamily="49" charset="-122"/>
                <a:hlinkClick r:id="rId4" action="ppaction://hlinkfile">
                  <a:extLst>
                    <a:ext uri="{A12FA001-AC4F-418D-AE19-62706E023703}">
                      <ahyp:hlinkClr xmlns:ahyp="http://schemas.microsoft.com/office/drawing/2018/hyperlinkcolor" val="tx"/>
                    </a:ext>
                  </a:extLst>
                </a:hlinkClick>
              </a:rPr>
              <a:t>MCS-51   3-31</a:t>
            </a:r>
            <a:endParaRPr lang="zh-CN" altLang="en-US" sz="2400" b="0" dirty="0">
              <a:solidFill>
                <a:srgbClr val="660066"/>
              </a:solidFill>
              <a:ea typeface="仿宋_GB2312" panose="02010609030101010101" pitchFamily="49" charset="-122"/>
            </a:endParaRPr>
          </a:p>
        </p:txBody>
      </p:sp>
      <p:sp>
        <p:nvSpPr>
          <p:cNvPr id="55304" name="Text Box 6">
            <a:extLst>
              <a:ext uri="{FF2B5EF4-FFF2-40B4-BE49-F238E27FC236}">
                <a16:creationId xmlns:a16="http://schemas.microsoft.com/office/drawing/2014/main" id="{B7D9AF69-D736-4AFC-AF47-E7F0088ACF4B}"/>
              </a:ext>
            </a:extLst>
          </p:cNvPr>
          <p:cNvSpPr txBox="1">
            <a:spLocks noChangeArrowheads="1"/>
          </p:cNvSpPr>
          <p:nvPr/>
        </p:nvSpPr>
        <p:spPr bwMode="auto">
          <a:xfrm>
            <a:off x="4572000" y="1420813"/>
            <a:ext cx="4143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FF"/>
                </a:solidFill>
                <a:ea typeface="仿宋_GB2312" panose="02010609030101010101" pitchFamily="49" charset="-122"/>
              </a:rPr>
              <a:t>皮尔斯（</a:t>
            </a:r>
            <a:r>
              <a:rPr lang="en-US" altLang="zh-CN" sz="2400" dirty="0">
                <a:solidFill>
                  <a:srgbClr val="C00000"/>
                </a:solidFill>
              </a:rPr>
              <a:t>Pierce</a:t>
            </a:r>
            <a:r>
              <a:rPr lang="zh-CN" altLang="en-US" sz="2400" dirty="0">
                <a:solidFill>
                  <a:srgbClr val="0000FF"/>
                </a:solidFill>
              </a:rPr>
              <a:t>）</a:t>
            </a:r>
            <a:r>
              <a:rPr lang="zh-CN" altLang="en-US" sz="2400" dirty="0">
                <a:solidFill>
                  <a:srgbClr val="0000FF"/>
                </a:solidFill>
                <a:ea typeface="仿宋_GB2312" panose="02010609030101010101" pitchFamily="49" charset="-122"/>
              </a:rPr>
              <a:t>振荡电路是从</a:t>
            </a:r>
            <a:r>
              <a:rPr lang="en-US" altLang="zh-CN" sz="2400" dirty="0">
                <a:solidFill>
                  <a:srgbClr val="0000FF"/>
                </a:solidFill>
                <a:ea typeface="仿宋_GB2312" panose="02010609030101010101" pitchFamily="49" charset="-122"/>
              </a:rPr>
              <a:t>Colpitts </a:t>
            </a:r>
            <a:r>
              <a:rPr lang="zh-CN" altLang="en-US" sz="2400" dirty="0">
                <a:solidFill>
                  <a:srgbClr val="0000FF"/>
                </a:solidFill>
                <a:ea typeface="仿宋_GB2312" panose="02010609030101010101" pitchFamily="49" charset="-122"/>
              </a:rPr>
              <a:t>衍生过来的。</a:t>
            </a:r>
            <a:endParaRPr lang="en-US" altLang="zh-CN" sz="2400" dirty="0">
              <a:solidFill>
                <a:srgbClr val="0000FF"/>
              </a:solidFill>
              <a:ea typeface="仿宋_GB2312" panose="02010609030101010101" pitchFamily="49" charset="-122"/>
            </a:endParaRPr>
          </a:p>
          <a:p>
            <a:pPr eaLnBrk="1" hangingPunct="1">
              <a:spcBef>
                <a:spcPct val="0"/>
              </a:spcBef>
              <a:buFontTx/>
              <a:buNone/>
            </a:pPr>
            <a:r>
              <a:rPr lang="zh-CN" altLang="en-US" sz="2400" dirty="0">
                <a:solidFill>
                  <a:srgbClr val="0000FF"/>
                </a:solidFill>
                <a:ea typeface="仿宋_GB2312" panose="02010609030101010101" pitchFamily="49" charset="-122"/>
              </a:rPr>
              <a:t>适合晶体振荡电路。</a:t>
            </a:r>
            <a:endParaRPr lang="zh-CN" altLang="en-US" sz="2400" b="0" dirty="0">
              <a:solidFill>
                <a:srgbClr val="0000FF"/>
              </a:solidFill>
              <a:ea typeface="仿宋_GB2312" panose="02010609030101010101" pitchFamily="49" charset="-122"/>
            </a:endParaRPr>
          </a:p>
        </p:txBody>
      </p:sp>
      <p:sp>
        <p:nvSpPr>
          <p:cNvPr id="55305" name="Text Box 7">
            <a:extLst>
              <a:ext uri="{FF2B5EF4-FFF2-40B4-BE49-F238E27FC236}">
                <a16:creationId xmlns:a16="http://schemas.microsoft.com/office/drawing/2014/main" id="{80C98745-0341-4153-81E3-E9980DE33BF8}"/>
              </a:ext>
            </a:extLst>
          </p:cNvPr>
          <p:cNvSpPr txBox="1">
            <a:spLocks noChangeArrowheads="1"/>
          </p:cNvSpPr>
          <p:nvPr/>
        </p:nvSpPr>
        <p:spPr bwMode="auto">
          <a:xfrm>
            <a:off x="555625" y="4429125"/>
            <a:ext cx="5214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solidFill>
                  <a:srgbClr val="0000FF"/>
                </a:solidFill>
                <a:ea typeface="仿宋_GB2312" panose="02010609030101010101" pitchFamily="49" charset="-122"/>
              </a:rPr>
              <a:t>C</a:t>
            </a:r>
            <a:r>
              <a:rPr lang="en-US" altLang="zh-CN" sz="2400" baseline="-25000" dirty="0">
                <a:solidFill>
                  <a:srgbClr val="0000FF"/>
                </a:solidFill>
                <a:ea typeface="仿宋_GB2312" panose="02010609030101010101" pitchFamily="49" charset="-122"/>
              </a:rPr>
              <a:t>L</a:t>
            </a:r>
            <a:r>
              <a:rPr lang="en-US" altLang="zh-CN" sz="2400" dirty="0">
                <a:solidFill>
                  <a:srgbClr val="0000FF"/>
                </a:solidFill>
                <a:ea typeface="仿宋_GB2312" panose="02010609030101010101" pitchFamily="49" charset="-122"/>
              </a:rPr>
              <a:t> </a:t>
            </a:r>
            <a:r>
              <a:rPr lang="zh-CN" altLang="en-US" sz="2400" dirty="0">
                <a:solidFill>
                  <a:srgbClr val="0000FF"/>
                </a:solidFill>
                <a:ea typeface="仿宋_GB2312" panose="02010609030101010101" pitchFamily="49" charset="-122"/>
              </a:rPr>
              <a:t>即</a:t>
            </a:r>
            <a:r>
              <a:rPr lang="en-US" altLang="zh-CN" sz="2400" i="1" dirty="0">
                <a:solidFill>
                  <a:srgbClr val="0000FF"/>
                </a:solidFill>
                <a:ea typeface="仿宋_GB2312" panose="02010609030101010101" pitchFamily="49" charset="-122"/>
              </a:rPr>
              <a:t>C</a:t>
            </a:r>
            <a:r>
              <a:rPr lang="en-US" altLang="zh-CN" sz="2400" baseline="-25000" dirty="0">
                <a:solidFill>
                  <a:srgbClr val="0000FF"/>
                </a:solidFill>
                <a:ea typeface="仿宋_GB2312" panose="02010609030101010101" pitchFamily="49" charset="-122"/>
              </a:rPr>
              <a:t>1</a:t>
            </a:r>
            <a:r>
              <a:rPr lang="zh-CN" altLang="en-US" sz="2400" dirty="0">
                <a:solidFill>
                  <a:srgbClr val="0000FF"/>
                </a:solidFill>
                <a:ea typeface="仿宋_GB2312" panose="02010609030101010101" pitchFamily="49" charset="-122"/>
              </a:rPr>
              <a:t>和</a:t>
            </a:r>
            <a:r>
              <a:rPr lang="en-US" altLang="zh-CN" sz="2400" i="1" dirty="0">
                <a:solidFill>
                  <a:srgbClr val="0000FF"/>
                </a:solidFill>
                <a:ea typeface="仿宋_GB2312" panose="02010609030101010101" pitchFamily="49" charset="-122"/>
              </a:rPr>
              <a:t>C</a:t>
            </a:r>
            <a:r>
              <a:rPr lang="en-US" altLang="zh-CN" sz="2400" baseline="-25000" dirty="0">
                <a:solidFill>
                  <a:srgbClr val="0000FF"/>
                </a:solidFill>
                <a:ea typeface="仿宋_GB2312" panose="02010609030101010101" pitchFamily="49" charset="-122"/>
              </a:rPr>
              <a:t>2 </a:t>
            </a:r>
            <a:r>
              <a:rPr lang="zh-CN" altLang="en-US" sz="2400" dirty="0">
                <a:solidFill>
                  <a:srgbClr val="0000FF"/>
                </a:solidFill>
                <a:ea typeface="仿宋_GB2312" panose="02010609030101010101" pitchFamily="49" charset="-122"/>
              </a:rPr>
              <a:t>的串联值，称负载电容。</a:t>
            </a:r>
          </a:p>
        </p:txBody>
      </p:sp>
      <p:sp>
        <p:nvSpPr>
          <p:cNvPr id="55306" name="Rectangle 6">
            <a:extLst>
              <a:ext uri="{FF2B5EF4-FFF2-40B4-BE49-F238E27FC236}">
                <a16:creationId xmlns:a16="http://schemas.microsoft.com/office/drawing/2014/main" id="{BF2CA590-B42C-4CA9-8588-1F0C7D4A01BF}"/>
              </a:ext>
            </a:extLst>
          </p:cNvPr>
          <p:cNvSpPr>
            <a:spLocks noChangeArrowheads="1"/>
          </p:cNvSpPr>
          <p:nvPr/>
        </p:nvSpPr>
        <p:spPr bwMode="auto">
          <a:xfrm>
            <a:off x="141288" y="654050"/>
            <a:ext cx="8607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0000FF"/>
                </a:solidFill>
                <a:ea typeface="仿宋_GB2312" panose="02010609030101010101" pitchFamily="49" charset="-122"/>
              </a:rPr>
              <a:t>(1)  </a:t>
            </a:r>
            <a:r>
              <a:rPr lang="zh-CN" altLang="en-US" sz="2400" dirty="0">
                <a:solidFill>
                  <a:srgbClr val="0000FF"/>
                </a:solidFill>
                <a:ea typeface="仿宋_GB2312" panose="02010609030101010101" pitchFamily="49" charset="-122"/>
              </a:rPr>
              <a:t>并联晶体振荡器      皮尔斯（</a:t>
            </a:r>
            <a:r>
              <a:rPr lang="en-US" altLang="zh-CN" sz="2400" dirty="0">
                <a:solidFill>
                  <a:srgbClr val="0000FF"/>
                </a:solidFill>
              </a:rPr>
              <a:t>Pierce</a:t>
            </a:r>
            <a:r>
              <a:rPr lang="zh-CN" altLang="en-US" sz="2400" dirty="0">
                <a:solidFill>
                  <a:srgbClr val="0000FF"/>
                </a:solidFill>
              </a:rPr>
              <a:t>）</a:t>
            </a: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 P123  </a:t>
            </a:r>
            <a:r>
              <a:rPr lang="en-US" altLang="zh-CN" sz="2400" dirty="0">
                <a:solidFill>
                  <a:srgbClr val="FF0000"/>
                </a:solidFill>
              </a:rPr>
              <a:t>P126</a:t>
            </a:r>
            <a:r>
              <a:rPr lang="en-US" altLang="zh-CN" sz="2400" dirty="0">
                <a:solidFill>
                  <a:srgbClr val="0000FF"/>
                </a:solidFill>
              </a:rPr>
              <a:t>    P132</a:t>
            </a:r>
            <a:endParaRPr lang="zh-CN" altLang="en-US" sz="2400" dirty="0">
              <a:solidFill>
                <a:srgbClr val="0000FF"/>
              </a:solidFill>
              <a:ea typeface="仿宋_GB2312" panose="0201060903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815CC24E-EC4E-476B-BC9F-47438432E542}"/>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a:solidFill>
                  <a:srgbClr val="0000FF"/>
                </a:solidFill>
                <a:ea typeface="仿宋_GB2312" panose="02010609030101010101" pitchFamily="49" charset="-122"/>
              </a:rPr>
              <a:t>4.6.2 </a:t>
            </a:r>
            <a:r>
              <a:rPr lang="zh-CN" altLang="en-US" sz="2800" b="1">
                <a:solidFill>
                  <a:srgbClr val="0000FF"/>
                </a:solidFill>
                <a:ea typeface="仿宋_GB2312" panose="02010609030101010101" pitchFamily="49" charset="-122"/>
              </a:rPr>
              <a:t>石英晶体振荡器</a:t>
            </a:r>
          </a:p>
        </p:txBody>
      </p:sp>
      <p:graphicFrame>
        <p:nvGraphicFramePr>
          <p:cNvPr id="56323" name="Object 4">
            <a:extLst>
              <a:ext uri="{FF2B5EF4-FFF2-40B4-BE49-F238E27FC236}">
                <a16:creationId xmlns:a16="http://schemas.microsoft.com/office/drawing/2014/main" id="{25170A89-1F0B-418B-AF80-D456235F0EC0}"/>
              </a:ext>
            </a:extLst>
          </p:cNvPr>
          <p:cNvGraphicFramePr>
            <a:graphicFrameLocks noChangeAspect="1"/>
          </p:cNvGraphicFramePr>
          <p:nvPr/>
        </p:nvGraphicFramePr>
        <p:xfrm>
          <a:off x="1039813" y="2395538"/>
          <a:ext cx="2795587" cy="804862"/>
        </p:xfrm>
        <a:graphic>
          <a:graphicData uri="http://schemas.openxmlformats.org/presentationml/2006/ole">
            <mc:AlternateContent xmlns:mc="http://schemas.openxmlformats.org/markup-compatibility/2006">
              <mc:Choice xmlns:v="urn:schemas-microsoft-com:vml" Requires="v">
                <p:oleObj spid="_x0000_s56696" name="Equation" r:id="rId3" imgW="1425162" imgH="358035" progId="Equation.DSMT4">
                  <p:embed/>
                </p:oleObj>
              </mc:Choice>
              <mc:Fallback>
                <p:oleObj name="Equation" r:id="rId3" imgW="1425162" imgH="35803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813" y="2395538"/>
                        <a:ext cx="2795587" cy="804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4" name="Text Box 6">
            <a:extLst>
              <a:ext uri="{FF2B5EF4-FFF2-40B4-BE49-F238E27FC236}">
                <a16:creationId xmlns:a16="http://schemas.microsoft.com/office/drawing/2014/main" id="{B37C5858-8484-4888-B82F-9060D3D853E5}"/>
              </a:ext>
            </a:extLst>
          </p:cNvPr>
          <p:cNvSpPr txBox="1">
            <a:spLocks noChangeArrowheads="1"/>
          </p:cNvSpPr>
          <p:nvPr/>
        </p:nvSpPr>
        <p:spPr bwMode="auto">
          <a:xfrm>
            <a:off x="106363" y="765175"/>
            <a:ext cx="39608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FF"/>
                </a:solidFill>
                <a:ea typeface="仿宋_GB2312" panose="02010609030101010101" pitchFamily="49" charset="-122"/>
              </a:rPr>
              <a:t>③晶体串联微调电容</a:t>
            </a:r>
            <a:r>
              <a:rPr lang="en-US" altLang="zh-CN" sz="2400" i="1" dirty="0">
                <a:solidFill>
                  <a:srgbClr val="0000FF"/>
                </a:solidFill>
                <a:ea typeface="仿宋_GB2312" panose="02010609030101010101" pitchFamily="49" charset="-122"/>
              </a:rPr>
              <a:t>C</a:t>
            </a:r>
            <a:r>
              <a:rPr lang="en-US" altLang="zh-CN" sz="2400" baseline="-25000" dirty="0">
                <a:solidFill>
                  <a:srgbClr val="0000FF"/>
                </a:solidFill>
                <a:ea typeface="仿宋_GB2312" panose="02010609030101010101" pitchFamily="49" charset="-122"/>
              </a:rPr>
              <a:t>t</a:t>
            </a:r>
            <a:r>
              <a:rPr lang="en-US" altLang="zh-CN" sz="2800" dirty="0">
                <a:solidFill>
                  <a:srgbClr val="0000FF"/>
                </a:solidFill>
                <a:ea typeface="仿宋_GB2312" panose="02010609030101010101" pitchFamily="49" charset="-122"/>
              </a:rPr>
              <a:t> </a:t>
            </a:r>
            <a:r>
              <a:rPr lang="zh-CN" altLang="en-US" sz="2400" dirty="0">
                <a:solidFill>
                  <a:srgbClr val="0000FF"/>
                </a:solidFill>
                <a:ea typeface="仿宋_GB2312" panose="02010609030101010101" pitchFamily="49" charset="-122"/>
              </a:rPr>
              <a:t>：</a:t>
            </a:r>
          </a:p>
        </p:txBody>
      </p:sp>
      <p:sp>
        <p:nvSpPr>
          <p:cNvPr id="56325" name="Text Box 8">
            <a:extLst>
              <a:ext uri="{FF2B5EF4-FFF2-40B4-BE49-F238E27FC236}">
                <a16:creationId xmlns:a16="http://schemas.microsoft.com/office/drawing/2014/main" id="{17B86D2A-0747-4CC4-8CAF-42D09A22CBF2}"/>
              </a:ext>
            </a:extLst>
          </p:cNvPr>
          <p:cNvSpPr txBox="1">
            <a:spLocks noChangeArrowheads="1"/>
          </p:cNvSpPr>
          <p:nvPr/>
        </p:nvSpPr>
        <p:spPr bwMode="auto">
          <a:xfrm>
            <a:off x="395288" y="2286000"/>
            <a:ext cx="1008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chemeClr val="bg1"/>
                </a:solidFill>
                <a:ea typeface="仿宋_GB2312" panose="02010609030101010101" pitchFamily="49" charset="-122"/>
              </a:rPr>
              <a:t>由</a:t>
            </a:r>
            <a:r>
              <a:rPr lang="zh-CN" altLang="en-US" sz="2800" b="0">
                <a:solidFill>
                  <a:schemeClr val="bg1"/>
                </a:solidFill>
                <a:ea typeface="仿宋_GB2312" panose="02010609030101010101" pitchFamily="49" charset="-122"/>
              </a:rPr>
              <a:t>：</a:t>
            </a:r>
          </a:p>
        </p:txBody>
      </p:sp>
      <p:sp>
        <p:nvSpPr>
          <p:cNvPr id="56326" name="Text Box 9">
            <a:extLst>
              <a:ext uri="{FF2B5EF4-FFF2-40B4-BE49-F238E27FC236}">
                <a16:creationId xmlns:a16="http://schemas.microsoft.com/office/drawing/2014/main" id="{0EA80F83-C4B9-4300-99F2-62549F3043DE}"/>
              </a:ext>
            </a:extLst>
          </p:cNvPr>
          <p:cNvSpPr txBox="1">
            <a:spLocks noChangeArrowheads="1"/>
          </p:cNvSpPr>
          <p:nvPr/>
        </p:nvSpPr>
        <p:spPr bwMode="auto">
          <a:xfrm>
            <a:off x="7416800" y="3933825"/>
            <a:ext cx="611188"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800" b="0">
              <a:solidFill>
                <a:schemeClr val="bg1"/>
              </a:solidFill>
              <a:ea typeface="仿宋_GB2312" panose="02010609030101010101" pitchFamily="49" charset="-122"/>
            </a:endParaRPr>
          </a:p>
        </p:txBody>
      </p:sp>
      <p:sp>
        <p:nvSpPr>
          <p:cNvPr id="56327" name="Text Box 10">
            <a:extLst>
              <a:ext uri="{FF2B5EF4-FFF2-40B4-BE49-F238E27FC236}">
                <a16:creationId xmlns:a16="http://schemas.microsoft.com/office/drawing/2014/main" id="{976C395F-4EF8-4A0E-A70F-0CE00A44BBD0}"/>
              </a:ext>
            </a:extLst>
          </p:cNvPr>
          <p:cNvSpPr txBox="1">
            <a:spLocks noChangeArrowheads="1"/>
          </p:cNvSpPr>
          <p:nvPr/>
        </p:nvSpPr>
        <p:spPr bwMode="auto">
          <a:xfrm>
            <a:off x="179388" y="3227388"/>
            <a:ext cx="8569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CC3300"/>
                </a:solidFill>
                <a:ea typeface="仿宋_GB2312" panose="02010609030101010101" pitchFamily="49" charset="-122"/>
              </a:rPr>
              <a:t>∴调节</a:t>
            </a:r>
            <a:r>
              <a:rPr lang="en-US" altLang="zh-CN" sz="2000" i="1">
                <a:solidFill>
                  <a:srgbClr val="CC3300"/>
                </a:solidFill>
                <a:ea typeface="仿宋_GB2312" panose="02010609030101010101" pitchFamily="49" charset="-122"/>
              </a:rPr>
              <a:t>C</a:t>
            </a:r>
            <a:r>
              <a:rPr lang="en-US" altLang="zh-CN" sz="2000" baseline="-25000">
                <a:solidFill>
                  <a:srgbClr val="CC3300"/>
                </a:solidFill>
                <a:ea typeface="仿宋_GB2312" panose="02010609030101010101" pitchFamily="49" charset="-122"/>
              </a:rPr>
              <a:t>t </a:t>
            </a:r>
            <a:r>
              <a:rPr lang="zh-CN" altLang="en-US" sz="2000">
                <a:solidFill>
                  <a:srgbClr val="CC3300"/>
                </a:solidFill>
                <a:ea typeface="仿宋_GB2312" panose="02010609030101010101" pitchFamily="49" charset="-122"/>
              </a:rPr>
              <a:t>，可以调节</a:t>
            </a:r>
            <a:r>
              <a:rPr lang="en-US" altLang="zh-CN" sz="2000" i="1">
                <a:solidFill>
                  <a:srgbClr val="CC3300"/>
                </a:solidFill>
                <a:ea typeface="仿宋_GB2312" panose="02010609030101010101" pitchFamily="49" charset="-122"/>
              </a:rPr>
              <a:t>C</a:t>
            </a:r>
            <a:r>
              <a:rPr lang="en-US" altLang="zh-CN" sz="2000" baseline="-25000">
                <a:solidFill>
                  <a:srgbClr val="CC3300"/>
                </a:solidFill>
                <a:ea typeface="仿宋_GB2312" panose="02010609030101010101" pitchFamily="49" charset="-122"/>
              </a:rPr>
              <a:t>L</a:t>
            </a:r>
            <a:r>
              <a:rPr lang="en-US" altLang="zh-CN" sz="2000">
                <a:solidFill>
                  <a:srgbClr val="CC3300"/>
                </a:solidFill>
                <a:ea typeface="仿宋_GB2312" panose="02010609030101010101" pitchFamily="49" charset="-122"/>
              </a:rPr>
              <a:t> </a:t>
            </a:r>
            <a:r>
              <a:rPr lang="zh-CN" altLang="en-US" sz="2000">
                <a:solidFill>
                  <a:srgbClr val="CC3300"/>
                </a:solidFill>
                <a:ea typeface="仿宋_GB2312" panose="02010609030101010101" pitchFamily="49" charset="-122"/>
              </a:rPr>
              <a:t>。 </a:t>
            </a:r>
            <a:r>
              <a:rPr lang="en-US" altLang="zh-CN" sz="2000" i="1">
                <a:solidFill>
                  <a:srgbClr val="CC3300"/>
                </a:solidFill>
                <a:ea typeface="仿宋_GB2312" panose="02010609030101010101" pitchFamily="49" charset="-122"/>
              </a:rPr>
              <a:t>C</a:t>
            </a:r>
            <a:r>
              <a:rPr lang="en-US" altLang="zh-CN" sz="2000" baseline="-25000">
                <a:solidFill>
                  <a:srgbClr val="CC3300"/>
                </a:solidFill>
                <a:ea typeface="仿宋_GB2312" panose="02010609030101010101" pitchFamily="49" charset="-122"/>
              </a:rPr>
              <a:t>t</a:t>
            </a:r>
            <a:r>
              <a:rPr lang="en-US" altLang="zh-CN" sz="2000">
                <a:solidFill>
                  <a:srgbClr val="CC3300"/>
                </a:solidFill>
                <a:ea typeface="仿宋_GB2312" panose="02010609030101010101" pitchFamily="49" charset="-122"/>
              </a:rPr>
              <a:t> </a:t>
            </a:r>
            <a:r>
              <a:rPr lang="zh-CN" altLang="en-US" sz="2000">
                <a:solidFill>
                  <a:srgbClr val="CC3300"/>
                </a:solidFill>
                <a:ea typeface="仿宋_GB2312" panose="02010609030101010101" pitchFamily="49" charset="-122"/>
              </a:rPr>
              <a:t>减小了晶体管和石英晶体之间的耦合，有利于提高稳定度。</a:t>
            </a:r>
          </a:p>
        </p:txBody>
      </p:sp>
      <p:sp>
        <p:nvSpPr>
          <p:cNvPr id="56328" name="Text Box 11">
            <a:extLst>
              <a:ext uri="{FF2B5EF4-FFF2-40B4-BE49-F238E27FC236}">
                <a16:creationId xmlns:a16="http://schemas.microsoft.com/office/drawing/2014/main" id="{87D6C88B-1FAC-4E0D-9116-D1B1056F170D}"/>
              </a:ext>
            </a:extLst>
          </p:cNvPr>
          <p:cNvSpPr txBox="1">
            <a:spLocks noChangeArrowheads="1"/>
          </p:cNvSpPr>
          <p:nvPr/>
        </p:nvSpPr>
        <p:spPr bwMode="auto">
          <a:xfrm>
            <a:off x="0" y="3875088"/>
            <a:ext cx="3384550" cy="50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FontTx/>
              <a:buNone/>
            </a:pPr>
            <a:r>
              <a:rPr lang="zh-CN" altLang="en-US" sz="2400">
                <a:solidFill>
                  <a:srgbClr val="0000FF"/>
                </a:solidFill>
                <a:ea typeface="仿宋_GB2312" panose="02010609030101010101" pitchFamily="49" charset="-122"/>
              </a:rPr>
              <a:t>④ </a:t>
            </a:r>
            <a:r>
              <a:rPr lang="en-US" altLang="zh-CN" sz="2400" i="1">
                <a:solidFill>
                  <a:srgbClr val="0000FF"/>
                </a:solidFill>
                <a:ea typeface="仿宋_GB2312" panose="02010609030101010101" pitchFamily="49" charset="-122"/>
              </a:rPr>
              <a:t>C</a:t>
            </a:r>
            <a:r>
              <a:rPr lang="en-US" altLang="zh-CN" sz="2400" b="0" baseline="-25000">
                <a:solidFill>
                  <a:srgbClr val="0000FF"/>
                </a:solidFill>
                <a:ea typeface="仿宋_GB2312" panose="02010609030101010101" pitchFamily="49" charset="-122"/>
              </a:rPr>
              <a:t>1</a:t>
            </a:r>
            <a:r>
              <a:rPr lang="zh-CN" altLang="en-US" sz="2400">
                <a:solidFill>
                  <a:srgbClr val="0000FF"/>
                </a:solidFill>
                <a:ea typeface="仿宋_GB2312" panose="02010609030101010101" pitchFamily="49" charset="-122"/>
              </a:rPr>
              <a:t>和</a:t>
            </a:r>
            <a:r>
              <a:rPr lang="en-US" altLang="zh-CN" sz="2400" i="1">
                <a:solidFill>
                  <a:srgbClr val="0000FF"/>
                </a:solidFill>
                <a:ea typeface="仿宋_GB2312" panose="02010609030101010101" pitchFamily="49" charset="-122"/>
              </a:rPr>
              <a:t>C</a:t>
            </a:r>
            <a:r>
              <a:rPr lang="en-US" altLang="zh-CN" sz="2400" baseline="-25000">
                <a:solidFill>
                  <a:srgbClr val="0000FF"/>
                </a:solidFill>
                <a:ea typeface="仿宋_GB2312" panose="02010609030101010101" pitchFamily="49" charset="-122"/>
              </a:rPr>
              <a:t>2</a:t>
            </a:r>
            <a:r>
              <a:rPr lang="zh-CN" altLang="en-US" sz="2400">
                <a:solidFill>
                  <a:srgbClr val="0000FF"/>
                </a:solidFill>
                <a:ea typeface="仿宋_GB2312" panose="02010609030101010101" pitchFamily="49" charset="-122"/>
              </a:rPr>
              <a:t>的选择</a:t>
            </a:r>
            <a:r>
              <a:rPr lang="en-US" altLang="zh-CN" sz="2400">
                <a:solidFill>
                  <a:srgbClr val="0000FF"/>
                </a:solidFill>
                <a:ea typeface="仿宋_GB2312" panose="02010609030101010101" pitchFamily="49" charset="-122"/>
              </a:rPr>
              <a:t>:              </a:t>
            </a:r>
            <a:endParaRPr lang="zh-CN" altLang="en-US" sz="2400">
              <a:solidFill>
                <a:srgbClr val="0000FF"/>
              </a:solidFill>
              <a:ea typeface="仿宋_GB2312" panose="02010609030101010101" pitchFamily="49" charset="-122"/>
            </a:endParaRPr>
          </a:p>
        </p:txBody>
      </p:sp>
      <p:graphicFrame>
        <p:nvGraphicFramePr>
          <p:cNvPr id="56329" name="Object 12">
            <a:extLst>
              <a:ext uri="{FF2B5EF4-FFF2-40B4-BE49-F238E27FC236}">
                <a16:creationId xmlns:a16="http://schemas.microsoft.com/office/drawing/2014/main" id="{987F1DF7-291E-4132-B9C3-E2E14BA1A359}"/>
              </a:ext>
            </a:extLst>
          </p:cNvPr>
          <p:cNvGraphicFramePr>
            <a:graphicFrameLocks noChangeAspect="1"/>
          </p:cNvGraphicFramePr>
          <p:nvPr/>
        </p:nvGraphicFramePr>
        <p:xfrm>
          <a:off x="2292350" y="4879975"/>
          <a:ext cx="3690938" cy="498475"/>
        </p:xfrm>
        <a:graphic>
          <a:graphicData uri="http://schemas.openxmlformats.org/presentationml/2006/ole">
            <mc:AlternateContent xmlns:mc="http://schemas.openxmlformats.org/markup-compatibility/2006">
              <mc:Choice xmlns:v="urn:schemas-microsoft-com:vml" Requires="v">
                <p:oleObj spid="_x0000_s56697" name="Equation" r:id="rId5" imgW="1813412" imgH="175470" progId="Equation.DSMT4">
                  <p:embed/>
                </p:oleObj>
              </mc:Choice>
              <mc:Fallback>
                <p:oleObj name="Equation" r:id="rId5" imgW="1813412" imgH="17547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2350" y="4879975"/>
                        <a:ext cx="3690938" cy="498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30" name="Text Box 13">
            <a:extLst>
              <a:ext uri="{FF2B5EF4-FFF2-40B4-BE49-F238E27FC236}">
                <a16:creationId xmlns:a16="http://schemas.microsoft.com/office/drawing/2014/main" id="{E98F1DFB-F1A5-4725-A31E-F43E9972854C}"/>
              </a:ext>
            </a:extLst>
          </p:cNvPr>
          <p:cNvSpPr txBox="1">
            <a:spLocks noChangeArrowheads="1"/>
          </p:cNvSpPr>
          <p:nvPr/>
        </p:nvSpPr>
        <p:spPr bwMode="auto">
          <a:xfrm>
            <a:off x="323850" y="4303713"/>
            <a:ext cx="8569325" cy="43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FontTx/>
              <a:buNone/>
            </a:pPr>
            <a:r>
              <a:rPr lang="en-US" altLang="zh-CN" sz="2000">
                <a:solidFill>
                  <a:srgbClr val="CC3300"/>
                </a:solidFill>
                <a:ea typeface="仿宋_GB2312" panose="02010609030101010101" pitchFamily="49" charset="-122"/>
              </a:rPr>
              <a:t>C</a:t>
            </a:r>
            <a:r>
              <a:rPr lang="en-US" altLang="zh-CN" sz="2000" b="0" baseline="-25000">
                <a:solidFill>
                  <a:srgbClr val="CC3300"/>
                </a:solidFill>
                <a:ea typeface="仿宋_GB2312" panose="02010609030101010101" pitchFamily="49" charset="-122"/>
              </a:rPr>
              <a:t>1</a:t>
            </a:r>
            <a:r>
              <a:rPr lang="zh-CN" altLang="en-US" sz="2000">
                <a:solidFill>
                  <a:srgbClr val="CC3300"/>
                </a:solidFill>
                <a:ea typeface="仿宋_GB2312" panose="02010609030101010101" pitchFamily="49" charset="-122"/>
              </a:rPr>
              <a:t>和</a:t>
            </a:r>
            <a:r>
              <a:rPr lang="en-US" altLang="zh-CN" sz="2000">
                <a:solidFill>
                  <a:srgbClr val="CC3300"/>
                </a:solidFill>
                <a:ea typeface="仿宋_GB2312" panose="02010609030101010101" pitchFamily="49" charset="-122"/>
              </a:rPr>
              <a:t>C</a:t>
            </a:r>
            <a:r>
              <a:rPr lang="en-US" altLang="zh-CN" sz="2000" baseline="-25000">
                <a:solidFill>
                  <a:srgbClr val="CC3300"/>
                </a:solidFill>
                <a:ea typeface="仿宋_GB2312" panose="02010609030101010101" pitchFamily="49" charset="-122"/>
              </a:rPr>
              <a:t>2</a:t>
            </a:r>
            <a:r>
              <a:rPr lang="en-US" altLang="zh-CN" sz="2000">
                <a:solidFill>
                  <a:srgbClr val="CC3300"/>
                </a:solidFill>
                <a:ea typeface="仿宋_GB2312" panose="02010609030101010101" pitchFamily="49" charset="-122"/>
              </a:rPr>
              <a:t> </a:t>
            </a:r>
            <a:r>
              <a:rPr lang="zh-CN" altLang="en-US" sz="2000">
                <a:solidFill>
                  <a:srgbClr val="CC3300"/>
                </a:solidFill>
                <a:ea typeface="仿宋_GB2312" panose="02010609030101010101" pitchFamily="49" charset="-122"/>
              </a:rPr>
              <a:t>选大些，高次谐波易滤掉，波形好。但由皮尔斯振荡器的起振条件</a:t>
            </a:r>
            <a:r>
              <a:rPr lang="en-US" altLang="zh-CN" sz="2000">
                <a:solidFill>
                  <a:srgbClr val="CC3300"/>
                </a:solidFill>
                <a:ea typeface="仿宋_GB2312" panose="02010609030101010101" pitchFamily="49" charset="-122"/>
              </a:rPr>
              <a:t>:</a:t>
            </a:r>
            <a:endParaRPr lang="zh-CN" altLang="en-US" sz="2000">
              <a:solidFill>
                <a:srgbClr val="CC3300"/>
              </a:solidFill>
              <a:ea typeface="仿宋_GB2312" panose="02010609030101010101" pitchFamily="49" charset="-122"/>
            </a:endParaRPr>
          </a:p>
        </p:txBody>
      </p:sp>
      <p:sp>
        <p:nvSpPr>
          <p:cNvPr id="56331" name="Text Box 14">
            <a:extLst>
              <a:ext uri="{FF2B5EF4-FFF2-40B4-BE49-F238E27FC236}">
                <a16:creationId xmlns:a16="http://schemas.microsoft.com/office/drawing/2014/main" id="{E22A4947-62D4-470B-8EAA-F12B54020133}"/>
              </a:ext>
            </a:extLst>
          </p:cNvPr>
          <p:cNvSpPr txBox="1">
            <a:spLocks noChangeArrowheads="1"/>
          </p:cNvSpPr>
          <p:nvPr/>
        </p:nvSpPr>
        <p:spPr bwMode="auto">
          <a:xfrm>
            <a:off x="179388" y="5456238"/>
            <a:ext cx="8964612" cy="43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FontTx/>
              <a:buNone/>
            </a:pPr>
            <a:r>
              <a:rPr lang="zh-CN" altLang="en-US" sz="2000">
                <a:solidFill>
                  <a:srgbClr val="CC3300"/>
                </a:solidFill>
                <a:ea typeface="仿宋_GB2312" panose="02010609030101010101" pitchFamily="49" charset="-122"/>
              </a:rPr>
              <a:t>可知 </a:t>
            </a:r>
            <a:r>
              <a:rPr lang="en-US" altLang="zh-CN" sz="2000" i="1">
                <a:solidFill>
                  <a:srgbClr val="CC3300"/>
                </a:solidFill>
                <a:ea typeface="仿宋_GB2312" panose="02010609030101010101" pitchFamily="49" charset="-122"/>
              </a:rPr>
              <a:t>C</a:t>
            </a:r>
            <a:r>
              <a:rPr lang="en-US" altLang="zh-CN" sz="2000" b="0" baseline="-25000">
                <a:solidFill>
                  <a:srgbClr val="CC3300"/>
                </a:solidFill>
                <a:ea typeface="仿宋_GB2312" panose="02010609030101010101" pitchFamily="49" charset="-122"/>
              </a:rPr>
              <a:t>1</a:t>
            </a:r>
            <a:r>
              <a:rPr lang="zh-CN" altLang="en-US" sz="2000">
                <a:solidFill>
                  <a:srgbClr val="CC3300"/>
                </a:solidFill>
                <a:ea typeface="仿宋_GB2312" panose="02010609030101010101" pitchFamily="49" charset="-122"/>
              </a:rPr>
              <a:t>和</a:t>
            </a:r>
            <a:r>
              <a:rPr lang="en-US" altLang="zh-CN" sz="2000" i="1">
                <a:solidFill>
                  <a:srgbClr val="CC3300"/>
                </a:solidFill>
                <a:ea typeface="仿宋_GB2312" panose="02010609030101010101" pitchFamily="49" charset="-122"/>
              </a:rPr>
              <a:t>C</a:t>
            </a:r>
            <a:r>
              <a:rPr lang="en-US" altLang="zh-CN" sz="2000" baseline="-25000">
                <a:solidFill>
                  <a:srgbClr val="CC3300"/>
                </a:solidFill>
                <a:ea typeface="仿宋_GB2312" panose="02010609030101010101" pitchFamily="49" charset="-122"/>
              </a:rPr>
              <a:t>2</a:t>
            </a:r>
            <a:r>
              <a:rPr lang="en-US" altLang="zh-CN" sz="2000">
                <a:solidFill>
                  <a:srgbClr val="CC3300"/>
                </a:solidFill>
                <a:ea typeface="仿宋_GB2312" panose="02010609030101010101" pitchFamily="49" charset="-122"/>
              </a:rPr>
              <a:t> </a:t>
            </a:r>
            <a:r>
              <a:rPr lang="zh-CN" altLang="en-US" sz="2000">
                <a:solidFill>
                  <a:srgbClr val="CC3300"/>
                </a:solidFill>
                <a:ea typeface="仿宋_GB2312" panose="02010609030101010101" pitchFamily="49" charset="-122"/>
              </a:rPr>
              <a:t>越大，起振越困难。此外， </a:t>
            </a:r>
            <a:r>
              <a:rPr lang="en-US" altLang="zh-CN" sz="2000" i="1">
                <a:solidFill>
                  <a:srgbClr val="CC3300"/>
                </a:solidFill>
                <a:ea typeface="仿宋_GB2312" panose="02010609030101010101" pitchFamily="49" charset="-122"/>
              </a:rPr>
              <a:t>C</a:t>
            </a:r>
            <a:r>
              <a:rPr lang="en-US" altLang="zh-CN" sz="2000" b="0" baseline="-25000">
                <a:solidFill>
                  <a:srgbClr val="CC3300"/>
                </a:solidFill>
                <a:ea typeface="仿宋_GB2312" panose="02010609030101010101" pitchFamily="49" charset="-122"/>
              </a:rPr>
              <a:t>1</a:t>
            </a:r>
            <a:r>
              <a:rPr lang="zh-CN" altLang="en-US" sz="2000">
                <a:solidFill>
                  <a:srgbClr val="CC3300"/>
                </a:solidFill>
                <a:ea typeface="仿宋_GB2312" panose="02010609030101010101" pitchFamily="49" charset="-122"/>
              </a:rPr>
              <a:t>和</a:t>
            </a:r>
            <a:r>
              <a:rPr lang="en-US" altLang="zh-CN" sz="2000" i="1">
                <a:solidFill>
                  <a:srgbClr val="CC3300"/>
                </a:solidFill>
                <a:ea typeface="仿宋_GB2312" panose="02010609030101010101" pitchFamily="49" charset="-122"/>
              </a:rPr>
              <a:t>C</a:t>
            </a:r>
            <a:r>
              <a:rPr lang="en-US" altLang="zh-CN" sz="2000" baseline="-25000">
                <a:solidFill>
                  <a:srgbClr val="CC3300"/>
                </a:solidFill>
                <a:ea typeface="仿宋_GB2312" panose="02010609030101010101" pitchFamily="49" charset="-122"/>
              </a:rPr>
              <a:t>2 </a:t>
            </a:r>
            <a:r>
              <a:rPr lang="zh-CN" altLang="en-US" sz="2000">
                <a:solidFill>
                  <a:srgbClr val="CC3300"/>
                </a:solidFill>
                <a:ea typeface="仿宋_GB2312" panose="02010609030101010101" pitchFamily="49" charset="-122"/>
              </a:rPr>
              <a:t>的选取应尽量减小</a:t>
            </a:r>
            <a:r>
              <a:rPr lang="en-US" altLang="zh-CN" sz="2000" i="1">
                <a:solidFill>
                  <a:srgbClr val="CC3300"/>
                </a:solidFill>
                <a:ea typeface="仿宋_GB2312" panose="02010609030101010101" pitchFamily="49" charset="-122"/>
              </a:rPr>
              <a:t>C</a:t>
            </a:r>
            <a:r>
              <a:rPr lang="en-US" altLang="zh-CN" sz="2000" baseline="-25000">
                <a:solidFill>
                  <a:srgbClr val="CC3300"/>
                </a:solidFill>
                <a:ea typeface="仿宋_GB2312" panose="02010609030101010101" pitchFamily="49" charset="-122"/>
              </a:rPr>
              <a:t>L</a:t>
            </a:r>
            <a:r>
              <a:rPr lang="zh-CN" altLang="en-US" sz="2000">
                <a:solidFill>
                  <a:srgbClr val="CC3300"/>
                </a:solidFill>
                <a:ea typeface="仿宋_GB2312" panose="02010609030101010101" pitchFamily="49" charset="-122"/>
              </a:rPr>
              <a:t>的影响。</a:t>
            </a:r>
          </a:p>
        </p:txBody>
      </p:sp>
      <p:grpSp>
        <p:nvGrpSpPr>
          <p:cNvPr id="56332" name="组合 19">
            <a:extLst>
              <a:ext uri="{FF2B5EF4-FFF2-40B4-BE49-F238E27FC236}">
                <a16:creationId xmlns:a16="http://schemas.microsoft.com/office/drawing/2014/main" id="{9A2E42D1-45DA-4B0F-BC41-955978A58790}"/>
              </a:ext>
            </a:extLst>
          </p:cNvPr>
          <p:cNvGrpSpPr>
            <a:grpSpLocks/>
          </p:cNvGrpSpPr>
          <p:nvPr/>
        </p:nvGrpSpPr>
        <p:grpSpPr bwMode="auto">
          <a:xfrm>
            <a:off x="5429250" y="285750"/>
            <a:ext cx="3340100" cy="3000375"/>
            <a:chOff x="5429256" y="285728"/>
            <a:chExt cx="3339424" cy="3000396"/>
          </a:xfrm>
        </p:grpSpPr>
        <p:pic>
          <p:nvPicPr>
            <p:cNvPr id="56335" name="图片 13" descr="Image1.jpg">
              <a:extLst>
                <a:ext uri="{FF2B5EF4-FFF2-40B4-BE49-F238E27FC236}">
                  <a16:creationId xmlns:a16="http://schemas.microsoft.com/office/drawing/2014/main" id="{84C001B7-D155-419A-BC36-DF59F15A807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29256" y="285728"/>
              <a:ext cx="3339424" cy="300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6" name="Text Box 6">
              <a:extLst>
                <a:ext uri="{FF2B5EF4-FFF2-40B4-BE49-F238E27FC236}">
                  <a16:creationId xmlns:a16="http://schemas.microsoft.com/office/drawing/2014/main" id="{C87F7024-78ED-4898-B745-47781A458FDE}"/>
                </a:ext>
              </a:extLst>
            </p:cNvPr>
            <p:cNvSpPr txBox="1">
              <a:spLocks noChangeArrowheads="1"/>
            </p:cNvSpPr>
            <p:nvPr/>
          </p:nvSpPr>
          <p:spPr bwMode="auto">
            <a:xfrm>
              <a:off x="6072198" y="467005"/>
              <a:ext cx="64294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solidFill>
                    <a:srgbClr val="000000"/>
                  </a:solidFill>
                  <a:ea typeface="仿宋_GB2312" panose="02010609030101010101" pitchFamily="49" charset="-122"/>
                </a:rPr>
                <a:t>C</a:t>
              </a:r>
              <a:r>
                <a:rPr lang="en-US" altLang="zh-CN" sz="2400" baseline="-25000">
                  <a:solidFill>
                    <a:srgbClr val="000000"/>
                  </a:solidFill>
                  <a:ea typeface="仿宋_GB2312" panose="02010609030101010101" pitchFamily="49" charset="-122"/>
                </a:rPr>
                <a:t>t</a:t>
              </a:r>
              <a:endParaRPr lang="zh-CN" altLang="en-US" sz="2400">
                <a:solidFill>
                  <a:srgbClr val="000000"/>
                </a:solidFill>
                <a:ea typeface="仿宋_GB2312" panose="02010609030101010101" pitchFamily="49" charset="-122"/>
              </a:endParaRPr>
            </a:p>
          </p:txBody>
        </p:sp>
        <p:sp>
          <p:nvSpPr>
            <p:cNvPr id="56337" name="Text Box 6">
              <a:extLst>
                <a:ext uri="{FF2B5EF4-FFF2-40B4-BE49-F238E27FC236}">
                  <a16:creationId xmlns:a16="http://schemas.microsoft.com/office/drawing/2014/main" id="{380C0C24-DFCF-4C9C-A46A-B9FF6AAE70CA}"/>
                </a:ext>
              </a:extLst>
            </p:cNvPr>
            <p:cNvSpPr txBox="1">
              <a:spLocks noChangeArrowheads="1"/>
            </p:cNvSpPr>
            <p:nvPr/>
          </p:nvSpPr>
          <p:spPr bwMode="auto">
            <a:xfrm>
              <a:off x="5929322" y="928671"/>
              <a:ext cx="64294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solidFill>
                    <a:srgbClr val="000000"/>
                  </a:solidFill>
                  <a:ea typeface="仿宋_GB2312" panose="02010609030101010101" pitchFamily="49" charset="-122"/>
                </a:rPr>
                <a:t>JT</a:t>
              </a:r>
              <a:endParaRPr lang="zh-CN" altLang="en-US" sz="2400">
                <a:solidFill>
                  <a:srgbClr val="000000"/>
                </a:solidFill>
                <a:ea typeface="仿宋_GB2312" panose="02010609030101010101" pitchFamily="49" charset="-122"/>
              </a:endParaRPr>
            </a:p>
          </p:txBody>
        </p:sp>
        <p:sp>
          <p:nvSpPr>
            <p:cNvPr id="56338" name="Text Box 6">
              <a:extLst>
                <a:ext uri="{FF2B5EF4-FFF2-40B4-BE49-F238E27FC236}">
                  <a16:creationId xmlns:a16="http://schemas.microsoft.com/office/drawing/2014/main" id="{832C6B52-CF76-4309-9DB8-48FFBE21CCA1}"/>
                </a:ext>
              </a:extLst>
            </p:cNvPr>
            <p:cNvSpPr txBox="1">
              <a:spLocks noChangeArrowheads="1"/>
            </p:cNvSpPr>
            <p:nvPr/>
          </p:nvSpPr>
          <p:spPr bwMode="auto">
            <a:xfrm>
              <a:off x="6000760" y="1895765"/>
              <a:ext cx="57150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solidFill>
                    <a:srgbClr val="000000"/>
                  </a:solidFill>
                  <a:ea typeface="仿宋_GB2312" panose="02010609030101010101" pitchFamily="49" charset="-122"/>
                </a:rPr>
                <a:t>C</a:t>
              </a:r>
              <a:r>
                <a:rPr lang="en-US" altLang="zh-CN" sz="2400" baseline="-25000">
                  <a:solidFill>
                    <a:srgbClr val="000000"/>
                  </a:solidFill>
                  <a:ea typeface="仿宋_GB2312" panose="02010609030101010101" pitchFamily="49" charset="-122"/>
                </a:rPr>
                <a:t>2</a:t>
              </a:r>
              <a:endParaRPr lang="zh-CN" altLang="en-US" sz="2400">
                <a:solidFill>
                  <a:srgbClr val="000000"/>
                </a:solidFill>
                <a:ea typeface="仿宋_GB2312" panose="02010609030101010101" pitchFamily="49" charset="-122"/>
              </a:endParaRPr>
            </a:p>
          </p:txBody>
        </p:sp>
        <p:sp>
          <p:nvSpPr>
            <p:cNvPr id="56339" name="Text Box 6">
              <a:extLst>
                <a:ext uri="{FF2B5EF4-FFF2-40B4-BE49-F238E27FC236}">
                  <a16:creationId xmlns:a16="http://schemas.microsoft.com/office/drawing/2014/main" id="{BBF9845D-27C2-4851-8DB8-EC53D0F9AB16}"/>
                </a:ext>
              </a:extLst>
            </p:cNvPr>
            <p:cNvSpPr txBox="1">
              <a:spLocks noChangeArrowheads="1"/>
            </p:cNvSpPr>
            <p:nvPr/>
          </p:nvSpPr>
          <p:spPr bwMode="auto">
            <a:xfrm>
              <a:off x="7429520" y="1071546"/>
              <a:ext cx="57150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a:solidFill>
                    <a:srgbClr val="000000"/>
                  </a:solidFill>
                  <a:ea typeface="仿宋_GB2312" panose="02010609030101010101" pitchFamily="49" charset="-122"/>
                </a:rPr>
                <a:t>C</a:t>
              </a:r>
              <a:r>
                <a:rPr lang="en-US" altLang="zh-CN" sz="2400" baseline="-25000">
                  <a:solidFill>
                    <a:srgbClr val="000000"/>
                  </a:solidFill>
                  <a:ea typeface="仿宋_GB2312" panose="02010609030101010101" pitchFamily="49" charset="-122"/>
                </a:rPr>
                <a:t>1</a:t>
              </a:r>
              <a:endParaRPr lang="zh-CN" altLang="en-US" sz="2400">
                <a:solidFill>
                  <a:srgbClr val="000000"/>
                </a:solidFill>
                <a:ea typeface="仿宋_GB2312" panose="02010609030101010101" pitchFamily="49" charset="-122"/>
              </a:endParaRPr>
            </a:p>
          </p:txBody>
        </p:sp>
      </p:grpSp>
      <p:sp>
        <p:nvSpPr>
          <p:cNvPr id="56333" name="AutoShape 7">
            <a:extLst>
              <a:ext uri="{FF2B5EF4-FFF2-40B4-BE49-F238E27FC236}">
                <a16:creationId xmlns:a16="http://schemas.microsoft.com/office/drawing/2014/main" id="{9671FE11-09AF-4C73-87F2-A7DDC568BCEB}"/>
              </a:ext>
            </a:extLst>
          </p:cNvPr>
          <p:cNvSpPr>
            <a:spLocks noChangeArrowheads="1"/>
          </p:cNvSpPr>
          <p:nvPr/>
        </p:nvSpPr>
        <p:spPr bwMode="auto">
          <a:xfrm>
            <a:off x="250825" y="1285875"/>
            <a:ext cx="4608513" cy="1008063"/>
          </a:xfrm>
          <a:prstGeom prst="wedgeRectCallout">
            <a:avLst>
              <a:gd name="adj1" fmla="val 64306"/>
              <a:gd name="adj2" fmla="val -103866"/>
            </a:avLst>
          </a:prstGeom>
          <a:solidFill>
            <a:schemeClr val="bg1">
              <a:alpha val="43921"/>
            </a:schemeClr>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CC3300"/>
                </a:solidFill>
                <a:ea typeface="仿宋_GB2312" panose="02010609030101010101" pitchFamily="49" charset="-122"/>
              </a:rPr>
              <a:t>调节</a:t>
            </a:r>
            <a:r>
              <a:rPr lang="en-US" altLang="zh-CN" sz="2000" i="1" dirty="0">
                <a:solidFill>
                  <a:srgbClr val="CC3300"/>
                </a:solidFill>
                <a:ea typeface="仿宋_GB2312" panose="02010609030101010101" pitchFamily="49" charset="-122"/>
              </a:rPr>
              <a:t>C</a:t>
            </a:r>
            <a:r>
              <a:rPr lang="en-US" altLang="zh-CN" sz="2000" baseline="-25000" dirty="0">
                <a:solidFill>
                  <a:srgbClr val="CC3300"/>
                </a:solidFill>
                <a:ea typeface="仿宋_GB2312" panose="02010609030101010101" pitchFamily="49" charset="-122"/>
              </a:rPr>
              <a:t>t </a:t>
            </a:r>
            <a:r>
              <a:rPr lang="zh-CN" altLang="en-US" sz="2000" dirty="0">
                <a:solidFill>
                  <a:srgbClr val="CC3300"/>
                </a:solidFill>
                <a:ea typeface="仿宋_GB2312" panose="02010609030101010101" pitchFamily="49" charset="-122"/>
              </a:rPr>
              <a:t>可使振荡频率等于</a:t>
            </a:r>
            <a:r>
              <a:rPr lang="en-US" altLang="zh-CN" sz="2000" i="1" dirty="0" err="1">
                <a:solidFill>
                  <a:srgbClr val="CC3300"/>
                </a:solidFill>
                <a:ea typeface="仿宋_GB2312" panose="02010609030101010101" pitchFamily="49" charset="-122"/>
              </a:rPr>
              <a:t>f</a:t>
            </a:r>
            <a:r>
              <a:rPr lang="en-US" altLang="zh-CN" sz="2000" baseline="-25000" dirty="0" err="1">
                <a:solidFill>
                  <a:srgbClr val="CC3300"/>
                </a:solidFill>
                <a:ea typeface="仿宋_GB2312" panose="02010609030101010101" pitchFamily="49" charset="-122"/>
              </a:rPr>
              <a:t>N</a:t>
            </a:r>
            <a:r>
              <a:rPr lang="en-US" altLang="zh-CN" sz="2000" dirty="0">
                <a:solidFill>
                  <a:srgbClr val="CC3300"/>
                </a:solidFill>
                <a:ea typeface="仿宋_GB2312" panose="02010609030101010101" pitchFamily="49" charset="-122"/>
              </a:rPr>
              <a:t>  </a:t>
            </a:r>
            <a:r>
              <a:rPr lang="zh-CN" altLang="en-US" sz="2000" dirty="0">
                <a:solidFill>
                  <a:srgbClr val="CC3300"/>
                </a:solidFill>
                <a:ea typeface="仿宋_GB2312" panose="02010609030101010101" pitchFamily="49" charset="-122"/>
              </a:rPr>
              <a:t>。</a:t>
            </a:r>
          </a:p>
          <a:p>
            <a:pPr eaLnBrk="1" hangingPunct="1">
              <a:spcBef>
                <a:spcPct val="0"/>
              </a:spcBef>
              <a:buFontTx/>
              <a:buNone/>
            </a:pPr>
            <a:r>
              <a:rPr lang="zh-CN" altLang="en-US" sz="2000" dirty="0">
                <a:solidFill>
                  <a:srgbClr val="CC3300"/>
                </a:solidFill>
                <a:ea typeface="仿宋_GB2312" panose="02010609030101010101" pitchFamily="49" charset="-122"/>
              </a:rPr>
              <a:t> 虽然晶体的物理、化学性质稳定，但温度变化，  有缓慢变化，需要调节。 </a:t>
            </a:r>
          </a:p>
        </p:txBody>
      </p:sp>
      <p:sp>
        <p:nvSpPr>
          <p:cNvPr id="56334" name="Text Box 8">
            <a:extLst>
              <a:ext uri="{FF2B5EF4-FFF2-40B4-BE49-F238E27FC236}">
                <a16:creationId xmlns:a16="http://schemas.microsoft.com/office/drawing/2014/main" id="{266129D3-B612-4C8C-A4B3-4277EE96B7D5}"/>
              </a:ext>
            </a:extLst>
          </p:cNvPr>
          <p:cNvSpPr txBox="1">
            <a:spLocks noChangeArrowheads="1"/>
          </p:cNvSpPr>
          <p:nvPr/>
        </p:nvSpPr>
        <p:spPr bwMode="auto">
          <a:xfrm>
            <a:off x="496888" y="5942013"/>
            <a:ext cx="82184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CC3300"/>
                </a:solidFill>
                <a:ea typeface="仿宋_GB2312" panose="02010609030101010101" pitchFamily="49" charset="-122"/>
              </a:rPr>
              <a:t>一般</a:t>
            </a:r>
            <a:r>
              <a:rPr lang="en-US" altLang="zh-CN" sz="2000" i="1">
                <a:solidFill>
                  <a:srgbClr val="CC3300"/>
                </a:solidFill>
                <a:ea typeface="仿宋_GB2312" panose="02010609030101010101" pitchFamily="49" charset="-122"/>
              </a:rPr>
              <a:t>F </a:t>
            </a:r>
            <a:r>
              <a:rPr lang="en-US" altLang="zh-CN" sz="2000">
                <a:solidFill>
                  <a:srgbClr val="CC3300"/>
                </a:solidFill>
                <a:ea typeface="仿宋_GB2312" panose="02010609030101010101" pitchFamily="49" charset="-122"/>
              </a:rPr>
              <a:t>≥ 0.5  </a:t>
            </a:r>
            <a:r>
              <a:rPr lang="zh-CN" altLang="en-US" sz="2000">
                <a:solidFill>
                  <a:srgbClr val="CC3300"/>
                </a:solidFill>
                <a:ea typeface="仿宋_GB2312" panose="02010609030101010101" pitchFamily="49" charset="-122"/>
              </a:rPr>
              <a:t>，    对</a:t>
            </a:r>
            <a:r>
              <a:rPr lang="en-US" altLang="zh-CN" sz="2000">
                <a:solidFill>
                  <a:srgbClr val="CC3300"/>
                </a:solidFill>
                <a:ea typeface="仿宋_GB2312" panose="02010609030101010101" pitchFamily="49" charset="-122"/>
              </a:rPr>
              <a:t>5MHz</a:t>
            </a:r>
            <a:r>
              <a:rPr lang="zh-CN" altLang="en-US" sz="2000">
                <a:solidFill>
                  <a:srgbClr val="CC3300"/>
                </a:solidFill>
                <a:ea typeface="仿宋_GB2312" panose="02010609030101010101" pitchFamily="49" charset="-122"/>
              </a:rPr>
              <a:t>晶振： </a:t>
            </a:r>
            <a:r>
              <a:rPr lang="en-US" altLang="zh-CN" sz="2000" i="1">
                <a:solidFill>
                  <a:srgbClr val="CC3300"/>
                </a:solidFill>
                <a:ea typeface="仿宋_GB2312" panose="02010609030101010101" pitchFamily="49" charset="-122"/>
              </a:rPr>
              <a:t>C</a:t>
            </a:r>
            <a:r>
              <a:rPr lang="en-US" altLang="zh-CN" sz="2000" b="0" baseline="-25000">
                <a:solidFill>
                  <a:srgbClr val="CC3300"/>
                </a:solidFill>
                <a:ea typeface="仿宋_GB2312" panose="02010609030101010101" pitchFamily="49" charset="-122"/>
              </a:rPr>
              <a:t>1</a:t>
            </a:r>
            <a:r>
              <a:rPr lang="zh-CN" altLang="en-US" sz="2000">
                <a:solidFill>
                  <a:srgbClr val="CC3300"/>
                </a:solidFill>
                <a:ea typeface="仿宋_GB2312" panose="02010609030101010101" pitchFamily="49" charset="-122"/>
              </a:rPr>
              <a:t>和</a:t>
            </a:r>
            <a:r>
              <a:rPr lang="en-US" altLang="zh-CN" sz="2000" i="1">
                <a:solidFill>
                  <a:srgbClr val="CC3300"/>
                </a:solidFill>
                <a:ea typeface="仿宋_GB2312" panose="02010609030101010101" pitchFamily="49" charset="-122"/>
              </a:rPr>
              <a:t>C</a:t>
            </a:r>
            <a:r>
              <a:rPr lang="en-US" altLang="zh-CN" sz="2000" b="0" baseline="-25000">
                <a:solidFill>
                  <a:srgbClr val="CC3300"/>
                </a:solidFill>
                <a:ea typeface="仿宋_GB2312" panose="02010609030101010101" pitchFamily="49" charset="-122"/>
              </a:rPr>
              <a:t>2</a:t>
            </a:r>
            <a:r>
              <a:rPr lang="en-US" altLang="zh-CN" sz="2000">
                <a:solidFill>
                  <a:srgbClr val="CC3300"/>
                </a:solidFill>
                <a:ea typeface="仿宋_GB2312" panose="02010609030101010101" pitchFamily="49" charset="-122"/>
              </a:rPr>
              <a:t> </a:t>
            </a:r>
            <a:r>
              <a:rPr lang="zh-CN" altLang="en-US" sz="2000">
                <a:solidFill>
                  <a:srgbClr val="CC3300"/>
                </a:solidFill>
                <a:ea typeface="仿宋_GB2312" panose="02010609030101010101" pitchFamily="49" charset="-122"/>
              </a:rPr>
              <a:t>一般取</a:t>
            </a:r>
            <a:r>
              <a:rPr lang="en-US" altLang="zh-CN" sz="2000">
                <a:solidFill>
                  <a:srgbClr val="CC3300"/>
                </a:solidFill>
                <a:ea typeface="仿宋_GB2312" panose="02010609030101010101" pitchFamily="49" charset="-122"/>
              </a:rPr>
              <a:t>250</a:t>
            </a:r>
            <a:r>
              <a:rPr lang="zh-CN" altLang="en-US" sz="2000">
                <a:solidFill>
                  <a:srgbClr val="CC3300"/>
                </a:solidFill>
                <a:ea typeface="仿宋_GB2312" panose="02010609030101010101" pitchFamily="49" charset="-122"/>
              </a:rPr>
              <a:t>～</a:t>
            </a:r>
            <a:r>
              <a:rPr lang="en-US" altLang="zh-CN" sz="2000">
                <a:solidFill>
                  <a:srgbClr val="CC3300"/>
                </a:solidFill>
                <a:ea typeface="仿宋_GB2312" panose="02010609030101010101" pitchFamily="49" charset="-122"/>
              </a:rPr>
              <a:t>500pF;</a:t>
            </a:r>
          </a:p>
          <a:p>
            <a:pPr eaLnBrk="1" hangingPunct="1">
              <a:spcBef>
                <a:spcPct val="0"/>
              </a:spcBef>
              <a:buFontTx/>
              <a:buNone/>
            </a:pPr>
            <a:r>
              <a:rPr lang="en-US" altLang="zh-CN" sz="2000">
                <a:solidFill>
                  <a:srgbClr val="CC3300"/>
                </a:solidFill>
                <a:ea typeface="仿宋_GB2312" panose="02010609030101010101" pitchFamily="49" charset="-122"/>
              </a:rPr>
              <a:t>                              </a:t>
            </a:r>
            <a:r>
              <a:rPr lang="zh-CN" altLang="en-US" sz="2000">
                <a:solidFill>
                  <a:srgbClr val="CC3300"/>
                </a:solidFill>
                <a:ea typeface="仿宋_GB2312" panose="02010609030101010101" pitchFamily="49" charset="-122"/>
              </a:rPr>
              <a:t>对</a:t>
            </a:r>
            <a:r>
              <a:rPr lang="en-US" altLang="zh-CN" sz="2000">
                <a:solidFill>
                  <a:srgbClr val="CC3300"/>
                </a:solidFill>
                <a:ea typeface="仿宋_GB2312" panose="02010609030101010101" pitchFamily="49" charset="-122"/>
              </a:rPr>
              <a:t>2.5MHz</a:t>
            </a:r>
            <a:r>
              <a:rPr lang="zh-CN" altLang="en-US" sz="2000">
                <a:solidFill>
                  <a:srgbClr val="CC3300"/>
                </a:solidFill>
                <a:ea typeface="仿宋_GB2312" panose="02010609030101010101" pitchFamily="49" charset="-122"/>
              </a:rPr>
              <a:t>晶振： </a:t>
            </a:r>
            <a:r>
              <a:rPr lang="en-US" altLang="zh-CN" sz="2000" i="1">
                <a:solidFill>
                  <a:srgbClr val="CC3300"/>
                </a:solidFill>
                <a:ea typeface="仿宋_GB2312" panose="02010609030101010101" pitchFamily="49" charset="-122"/>
              </a:rPr>
              <a:t>C</a:t>
            </a:r>
            <a:r>
              <a:rPr lang="en-US" altLang="zh-CN" sz="2000" b="0" baseline="-25000">
                <a:solidFill>
                  <a:srgbClr val="CC3300"/>
                </a:solidFill>
                <a:ea typeface="仿宋_GB2312" panose="02010609030101010101" pitchFamily="49" charset="-122"/>
              </a:rPr>
              <a:t>1</a:t>
            </a:r>
            <a:r>
              <a:rPr lang="zh-CN" altLang="en-US" sz="2000">
                <a:solidFill>
                  <a:srgbClr val="CC3300"/>
                </a:solidFill>
                <a:ea typeface="仿宋_GB2312" panose="02010609030101010101" pitchFamily="49" charset="-122"/>
              </a:rPr>
              <a:t>和</a:t>
            </a:r>
            <a:r>
              <a:rPr lang="en-US" altLang="zh-CN" sz="2000" i="1">
                <a:solidFill>
                  <a:srgbClr val="CC3300"/>
                </a:solidFill>
                <a:ea typeface="仿宋_GB2312" panose="02010609030101010101" pitchFamily="49" charset="-122"/>
              </a:rPr>
              <a:t>C</a:t>
            </a:r>
            <a:r>
              <a:rPr lang="en-US" altLang="zh-CN" sz="2000" b="0" baseline="-25000">
                <a:solidFill>
                  <a:srgbClr val="CC3300"/>
                </a:solidFill>
                <a:ea typeface="仿宋_GB2312" panose="02010609030101010101" pitchFamily="49" charset="-122"/>
              </a:rPr>
              <a:t>2</a:t>
            </a:r>
            <a:r>
              <a:rPr lang="en-US" altLang="zh-CN" sz="2000">
                <a:solidFill>
                  <a:srgbClr val="CC3300"/>
                </a:solidFill>
                <a:ea typeface="仿宋_GB2312" panose="02010609030101010101" pitchFamily="49" charset="-122"/>
              </a:rPr>
              <a:t> </a:t>
            </a:r>
            <a:r>
              <a:rPr lang="zh-CN" altLang="en-US" sz="2000">
                <a:solidFill>
                  <a:srgbClr val="CC3300"/>
                </a:solidFill>
                <a:ea typeface="仿宋_GB2312" panose="02010609030101010101" pitchFamily="49" charset="-122"/>
              </a:rPr>
              <a:t>一般取</a:t>
            </a:r>
            <a:r>
              <a:rPr lang="en-US" altLang="zh-CN" sz="2000">
                <a:solidFill>
                  <a:srgbClr val="CC3300"/>
                </a:solidFill>
                <a:ea typeface="仿宋_GB2312" panose="02010609030101010101" pitchFamily="49" charset="-122"/>
              </a:rPr>
              <a:t>650</a:t>
            </a:r>
            <a:r>
              <a:rPr lang="zh-CN" altLang="en-US" sz="2000">
                <a:solidFill>
                  <a:srgbClr val="CC3300"/>
                </a:solidFill>
                <a:ea typeface="仿宋_GB2312" panose="02010609030101010101" pitchFamily="49" charset="-122"/>
              </a:rPr>
              <a:t>～</a:t>
            </a:r>
            <a:r>
              <a:rPr lang="en-US" altLang="zh-CN" sz="2000">
                <a:solidFill>
                  <a:srgbClr val="CC3300"/>
                </a:solidFill>
                <a:ea typeface="仿宋_GB2312" panose="02010609030101010101" pitchFamily="49" charset="-122"/>
              </a:rPr>
              <a:t>1100pF;</a:t>
            </a:r>
            <a:endParaRPr lang="en-US" altLang="zh-CN" sz="2000" b="0">
              <a:solidFill>
                <a:srgbClr val="CC3300"/>
              </a:solidFill>
              <a:ea typeface="仿宋_GB2312" panose="0201060903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E8337C8-1BDD-4835-A06C-D282EBA1DAE3}"/>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4.6.2 </a:t>
            </a:r>
            <a:r>
              <a:rPr lang="zh-CN" altLang="en-US" sz="2800" b="1" dirty="0">
                <a:solidFill>
                  <a:srgbClr val="0000FF"/>
                </a:solidFill>
                <a:ea typeface="仿宋_GB2312" panose="02010609030101010101" pitchFamily="49" charset="-122"/>
              </a:rPr>
              <a:t>石英晶体振荡器</a:t>
            </a:r>
          </a:p>
        </p:txBody>
      </p:sp>
      <p:sp>
        <p:nvSpPr>
          <p:cNvPr id="57347" name="Rectangle 5">
            <a:extLst>
              <a:ext uri="{FF2B5EF4-FFF2-40B4-BE49-F238E27FC236}">
                <a16:creationId xmlns:a16="http://schemas.microsoft.com/office/drawing/2014/main" id="{80E9A1DF-6097-4503-A786-794893EDEF73}"/>
              </a:ext>
            </a:extLst>
          </p:cNvPr>
          <p:cNvSpPr>
            <a:spLocks noChangeArrowheads="1"/>
          </p:cNvSpPr>
          <p:nvPr/>
        </p:nvSpPr>
        <p:spPr bwMode="auto">
          <a:xfrm>
            <a:off x="144463" y="982663"/>
            <a:ext cx="73564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a:solidFill>
                  <a:srgbClr val="660066"/>
                </a:solidFill>
                <a:ea typeface="仿宋_GB2312" panose="02010609030101010101" pitchFamily="49" charset="-122"/>
              </a:rPr>
              <a:t>皮尔斯电路</a:t>
            </a:r>
            <a:r>
              <a:rPr lang="en-US" altLang="zh-CN" sz="2000">
                <a:solidFill>
                  <a:srgbClr val="660066"/>
                </a:solidFill>
                <a:ea typeface="仿宋_GB2312" panose="02010609030101010101" pitchFamily="49" charset="-122"/>
              </a:rPr>
              <a:t>,</a:t>
            </a:r>
            <a:r>
              <a:rPr lang="zh-CN" altLang="en-US" sz="2000">
                <a:solidFill>
                  <a:srgbClr val="660066"/>
                </a:solidFill>
                <a:ea typeface="仿宋_GB2312" panose="02010609030101010101" pitchFamily="49" charset="-122"/>
              </a:rPr>
              <a:t>忽略晶体管极间参数及</a:t>
            </a:r>
            <a:r>
              <a:rPr lang="en-US" altLang="zh-CN" sz="2000" i="1">
                <a:solidFill>
                  <a:srgbClr val="660066"/>
                </a:solidFill>
                <a:ea typeface="仿宋_GB2312" panose="02010609030101010101" pitchFamily="49" charset="-122"/>
              </a:rPr>
              <a:t>r</a:t>
            </a:r>
            <a:r>
              <a:rPr lang="en-US" altLang="zh-CN" sz="2000" baseline="-25000">
                <a:solidFill>
                  <a:srgbClr val="660066"/>
                </a:solidFill>
                <a:ea typeface="仿宋_GB2312" panose="02010609030101010101" pitchFamily="49" charset="-122"/>
              </a:rPr>
              <a:t>p</a:t>
            </a:r>
            <a:r>
              <a:rPr lang="zh-CN" altLang="en-US" sz="2000">
                <a:solidFill>
                  <a:srgbClr val="660066"/>
                </a:solidFill>
                <a:ea typeface="仿宋_GB2312" panose="02010609030101010101" pitchFamily="49" charset="-122"/>
              </a:rPr>
              <a:t>的影响，等效如图</a:t>
            </a:r>
            <a:r>
              <a:rPr lang="en-US" altLang="zh-CN" sz="2000">
                <a:solidFill>
                  <a:srgbClr val="660066"/>
                </a:solidFill>
                <a:ea typeface="仿宋_GB2312" panose="02010609030101010101" pitchFamily="49" charset="-122"/>
              </a:rPr>
              <a:t>(b)</a:t>
            </a:r>
            <a:r>
              <a:rPr lang="zh-CN" altLang="en-US" sz="2000">
                <a:solidFill>
                  <a:srgbClr val="660066"/>
                </a:solidFill>
                <a:ea typeface="仿宋_GB2312" panose="02010609030101010101" pitchFamily="49" charset="-122"/>
              </a:rPr>
              <a:t>。</a:t>
            </a:r>
          </a:p>
        </p:txBody>
      </p:sp>
      <p:graphicFrame>
        <p:nvGraphicFramePr>
          <p:cNvPr id="57348" name="Object 9">
            <a:extLst>
              <a:ext uri="{FF2B5EF4-FFF2-40B4-BE49-F238E27FC236}">
                <a16:creationId xmlns:a16="http://schemas.microsoft.com/office/drawing/2014/main" id="{97AE7522-C966-40BB-BC06-FABCF62E2B34}"/>
              </a:ext>
            </a:extLst>
          </p:cNvPr>
          <p:cNvGraphicFramePr>
            <a:graphicFrameLocks noChangeAspect="1"/>
          </p:cNvGraphicFramePr>
          <p:nvPr>
            <p:extLst>
              <p:ext uri="{D42A27DB-BD31-4B8C-83A1-F6EECF244321}">
                <p14:modId xmlns:p14="http://schemas.microsoft.com/office/powerpoint/2010/main" val="1592757038"/>
              </p:ext>
            </p:extLst>
          </p:nvPr>
        </p:nvGraphicFramePr>
        <p:xfrm>
          <a:off x="1468437" y="4097337"/>
          <a:ext cx="4743450" cy="1330325"/>
        </p:xfrm>
        <a:graphic>
          <a:graphicData uri="http://schemas.openxmlformats.org/presentationml/2006/ole">
            <mc:AlternateContent xmlns:mc="http://schemas.openxmlformats.org/markup-compatibility/2006">
              <mc:Choice xmlns:v="urn:schemas-microsoft-com:vml" Requires="v">
                <p:oleObj spid="_x0000_s57532" name="Equation" r:id="rId3" imgW="2590859" imgH="670665" progId="Equation.DSMT4">
                  <p:embed/>
                </p:oleObj>
              </mc:Choice>
              <mc:Fallback>
                <p:oleObj name="Equation" r:id="rId3" imgW="2590859" imgH="670665"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8437" y="4097337"/>
                        <a:ext cx="4743450" cy="133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49" name="Text Box 10">
            <a:extLst>
              <a:ext uri="{FF2B5EF4-FFF2-40B4-BE49-F238E27FC236}">
                <a16:creationId xmlns:a16="http://schemas.microsoft.com/office/drawing/2014/main" id="{0857E240-56EF-4EE4-9B4F-BC54178DFA33}"/>
              </a:ext>
            </a:extLst>
          </p:cNvPr>
          <p:cNvSpPr txBox="1">
            <a:spLocks noChangeArrowheads="1"/>
          </p:cNvSpPr>
          <p:nvPr/>
        </p:nvSpPr>
        <p:spPr bwMode="auto">
          <a:xfrm>
            <a:off x="112515" y="4189413"/>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i="1" dirty="0">
                <a:solidFill>
                  <a:srgbClr val="660066"/>
                </a:solidFill>
                <a:ea typeface="仿宋_GB2312" panose="02010609030101010101" pitchFamily="49" charset="-122"/>
                <a:sym typeface="Symbol" panose="05050102010706020507" pitchFamily="18" charset="2"/>
              </a:rPr>
              <a:t></a:t>
            </a:r>
            <a:r>
              <a:rPr lang="en-US" altLang="zh-CN" sz="2000" baseline="-25000" dirty="0">
                <a:solidFill>
                  <a:srgbClr val="660066"/>
                </a:solidFill>
                <a:ea typeface="仿宋_GB2312" panose="02010609030101010101" pitchFamily="49" charset="-122"/>
                <a:sym typeface="Symbol" panose="05050102010706020507" pitchFamily="18" charset="2"/>
              </a:rPr>
              <a:t>0</a:t>
            </a:r>
            <a:r>
              <a:rPr lang="zh-CN" altLang="en-US" sz="2000" dirty="0">
                <a:solidFill>
                  <a:srgbClr val="660066"/>
                </a:solidFill>
                <a:ea typeface="仿宋_GB2312" panose="02010609030101010101" pitchFamily="49" charset="-122"/>
              </a:rPr>
              <a:t>近似为：</a:t>
            </a:r>
          </a:p>
        </p:txBody>
      </p:sp>
      <p:sp>
        <p:nvSpPr>
          <p:cNvPr id="57350" name="Text Box 11">
            <a:extLst>
              <a:ext uri="{FF2B5EF4-FFF2-40B4-BE49-F238E27FC236}">
                <a16:creationId xmlns:a16="http://schemas.microsoft.com/office/drawing/2014/main" id="{3DF87357-E9D7-428B-BFF2-33A3CE85E6B3}"/>
              </a:ext>
            </a:extLst>
          </p:cNvPr>
          <p:cNvSpPr txBox="1">
            <a:spLocks noChangeArrowheads="1"/>
          </p:cNvSpPr>
          <p:nvPr/>
        </p:nvSpPr>
        <p:spPr bwMode="auto">
          <a:xfrm>
            <a:off x="89694" y="5350011"/>
            <a:ext cx="8730778" cy="1279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000" dirty="0">
                <a:solidFill>
                  <a:srgbClr val="660066"/>
                </a:solidFill>
                <a:ea typeface="仿宋_GB2312" panose="02010609030101010101" pitchFamily="49" charset="-122"/>
              </a:rPr>
              <a:t> 因为</a:t>
            </a:r>
            <a:r>
              <a:rPr lang="zh-CN" altLang="en-US" sz="2000" i="1" dirty="0">
                <a:solidFill>
                  <a:srgbClr val="660066"/>
                </a:solidFill>
                <a:ea typeface="仿宋_GB2312" panose="02010609030101010101" pitchFamily="49" charset="-122"/>
                <a:sym typeface="Symbol" panose="05050102010706020507" pitchFamily="18" charset="2"/>
              </a:rPr>
              <a:t></a:t>
            </a:r>
            <a:r>
              <a:rPr lang="en-US" altLang="zh-CN" sz="2000" baseline="-25000" dirty="0">
                <a:solidFill>
                  <a:srgbClr val="660066"/>
                </a:solidFill>
                <a:ea typeface="仿宋_GB2312" panose="02010609030101010101" pitchFamily="49" charset="-122"/>
                <a:sym typeface="Symbol" panose="05050102010706020507" pitchFamily="18" charset="2"/>
              </a:rPr>
              <a:t>0</a:t>
            </a:r>
            <a:r>
              <a:rPr lang="zh-CN" altLang="en-US" sz="2000" dirty="0">
                <a:solidFill>
                  <a:srgbClr val="660066"/>
                </a:solidFill>
                <a:ea typeface="仿宋_GB2312" panose="02010609030101010101" pitchFamily="49" charset="-122"/>
              </a:rPr>
              <a:t>非常稳定，</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0</a:t>
            </a:r>
            <a:r>
              <a:rPr lang="en-US" altLang="zh-CN" sz="2000" dirty="0">
                <a:solidFill>
                  <a:srgbClr val="660066"/>
                </a:solidFill>
                <a:ea typeface="仿宋_GB2312" panose="02010609030101010101" pitchFamily="49" charset="-122"/>
              </a:rPr>
              <a:t>+</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L</a:t>
            </a:r>
            <a:r>
              <a:rPr lang="en-US" altLang="zh-CN" sz="2000" dirty="0">
                <a:solidFill>
                  <a:srgbClr val="660066"/>
                </a:solidFill>
                <a:ea typeface="仿宋_GB2312" panose="02010609030101010101" pitchFamily="49" charset="-122"/>
              </a:rPr>
              <a:t>&gt;&gt;</a:t>
            </a:r>
            <a:r>
              <a:rPr lang="en-US" altLang="zh-CN" sz="2000" i="1" dirty="0" err="1">
                <a:solidFill>
                  <a:srgbClr val="660066"/>
                </a:solidFill>
                <a:ea typeface="仿宋_GB2312" panose="02010609030101010101" pitchFamily="49" charset="-122"/>
              </a:rPr>
              <a:t>C</a:t>
            </a:r>
            <a:r>
              <a:rPr lang="en-US" altLang="zh-CN" sz="2000" baseline="-25000" dirty="0" err="1">
                <a:solidFill>
                  <a:srgbClr val="660066"/>
                </a:solidFill>
                <a:ea typeface="仿宋_GB2312" panose="02010609030101010101" pitchFamily="49" charset="-122"/>
              </a:rPr>
              <a:t>q</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，所以</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L</a:t>
            </a:r>
            <a:r>
              <a:rPr lang="zh-CN" altLang="en-US" sz="2000" dirty="0">
                <a:solidFill>
                  <a:srgbClr val="660066"/>
                </a:solidFill>
                <a:ea typeface="仿宋_GB2312" panose="02010609030101010101" pitchFamily="49" charset="-122"/>
              </a:rPr>
              <a:t>的不稳定引起的频率变化很小。</a:t>
            </a:r>
          </a:p>
          <a:p>
            <a:pPr eaLnBrk="1" hangingPunct="1">
              <a:lnSpc>
                <a:spcPct val="120000"/>
              </a:lnSpc>
              <a:spcBef>
                <a:spcPct val="0"/>
              </a:spcBef>
              <a:buFontTx/>
              <a:buNone/>
            </a:pPr>
            <a:r>
              <a:rPr lang="zh-CN" altLang="en-US" sz="2000" dirty="0">
                <a:solidFill>
                  <a:srgbClr val="660066"/>
                </a:solidFill>
                <a:ea typeface="仿宋_GB2312" panose="02010609030101010101" pitchFamily="49" charset="-122"/>
              </a:rPr>
              <a:t>    当然</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L</a:t>
            </a:r>
            <a:r>
              <a:rPr lang="zh-CN" altLang="en-US" sz="2000" dirty="0">
                <a:solidFill>
                  <a:srgbClr val="660066"/>
                </a:solidFill>
                <a:ea typeface="仿宋_GB2312" panose="02010609030101010101" pitchFamily="49" charset="-122"/>
              </a:rPr>
              <a:t>应选温度系数小，性能稳定，损耗小的优质电容，如云母电容</a:t>
            </a:r>
            <a:endParaRPr lang="en-US" altLang="zh-CN" sz="2000" dirty="0">
              <a:solidFill>
                <a:srgbClr val="660066"/>
              </a:solidFill>
              <a:ea typeface="仿宋_GB2312" panose="02010609030101010101" pitchFamily="49" charset="-122"/>
            </a:endParaRPr>
          </a:p>
          <a:p>
            <a:pPr eaLnBrk="1" hangingPunct="1">
              <a:lnSpc>
                <a:spcPct val="120000"/>
              </a:lnSpc>
              <a:spcBef>
                <a:spcPct val="0"/>
              </a:spcBef>
              <a:buFontTx/>
              <a:buNone/>
            </a:pPr>
            <a:r>
              <a:rPr lang="zh-CN" altLang="en-US" sz="2000" dirty="0">
                <a:solidFill>
                  <a:srgbClr val="660066"/>
                </a:solidFill>
                <a:ea typeface="仿宋_GB2312" panose="02010609030101010101" pitchFamily="49" charset="-122"/>
              </a:rPr>
              <a:t>（这是</a:t>
            </a:r>
            <a:r>
              <a:rPr lang="zh-CN" altLang="en-US" sz="2800" dirty="0">
                <a:solidFill>
                  <a:srgbClr val="CC3300"/>
                </a:solidFill>
                <a:ea typeface="仿宋_GB2312" panose="02010609030101010101" pitchFamily="49" charset="-122"/>
              </a:rPr>
              <a:t>稳频因素之一</a:t>
            </a:r>
            <a:r>
              <a:rPr lang="zh-CN" altLang="en-US" sz="2000" dirty="0">
                <a:solidFill>
                  <a:srgbClr val="660066"/>
                </a:solidFill>
                <a:ea typeface="仿宋_GB2312" panose="02010609030101010101" pitchFamily="49" charset="-122"/>
              </a:rPr>
              <a:t>）。</a:t>
            </a:r>
          </a:p>
        </p:txBody>
      </p:sp>
      <p:pic>
        <p:nvPicPr>
          <p:cNvPr id="57351" name="图片 8" descr="Image1.jpg">
            <a:extLst>
              <a:ext uri="{FF2B5EF4-FFF2-40B4-BE49-F238E27FC236}">
                <a16:creationId xmlns:a16="http://schemas.microsoft.com/office/drawing/2014/main" id="{7F4576E0-1AF2-48F2-B061-54178295A4C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5750" y="1428750"/>
            <a:ext cx="75819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Rectangle 5">
            <a:extLst>
              <a:ext uri="{FF2B5EF4-FFF2-40B4-BE49-F238E27FC236}">
                <a16:creationId xmlns:a16="http://schemas.microsoft.com/office/drawing/2014/main" id="{8D92F691-0C71-4D8C-AA7C-E34761817FFC}"/>
              </a:ext>
            </a:extLst>
          </p:cNvPr>
          <p:cNvSpPr>
            <a:spLocks noChangeArrowheads="1"/>
          </p:cNvSpPr>
          <p:nvPr/>
        </p:nvSpPr>
        <p:spPr bwMode="auto">
          <a:xfrm>
            <a:off x="357188" y="571500"/>
            <a:ext cx="37147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宋体" panose="02010600030101010101" pitchFamily="2" charset="-122"/>
              </a:rPr>
              <a:t>⑤ </a:t>
            </a:r>
            <a:r>
              <a:rPr lang="zh-CN" altLang="en-US" sz="2400" dirty="0">
                <a:solidFill>
                  <a:srgbClr val="660066"/>
                </a:solidFill>
                <a:ea typeface="仿宋_GB2312" panose="02010609030101010101" pitchFamily="49" charset="-122"/>
              </a:rPr>
              <a:t>稳频原理说明：</a:t>
            </a:r>
          </a:p>
        </p:txBody>
      </p:sp>
      <p:sp>
        <p:nvSpPr>
          <p:cNvPr id="57353" name="Rectangle 6">
            <a:extLst>
              <a:ext uri="{FF2B5EF4-FFF2-40B4-BE49-F238E27FC236}">
                <a16:creationId xmlns:a16="http://schemas.microsoft.com/office/drawing/2014/main" id="{887FAC02-C570-4AE3-9B34-FF8C1A6FEB27}"/>
              </a:ext>
            </a:extLst>
          </p:cNvPr>
          <p:cNvSpPr>
            <a:spLocks noChangeArrowheads="1"/>
          </p:cNvSpPr>
          <p:nvPr/>
        </p:nvSpPr>
        <p:spPr bwMode="auto">
          <a:xfrm>
            <a:off x="6510337" y="4097337"/>
            <a:ext cx="27146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dirty="0">
                <a:solidFill>
                  <a:srgbClr val="660066"/>
                </a:solidFill>
                <a:ea typeface="仿宋_GB2312" panose="02010609030101010101" pitchFamily="49" charset="-122"/>
              </a:rPr>
              <a:t>胡见堂，谭博文，余德全</a:t>
            </a:r>
            <a:r>
              <a:rPr lang="en-US" altLang="zh-CN" sz="1800" dirty="0">
                <a:solidFill>
                  <a:srgbClr val="660066"/>
                </a:solidFill>
                <a:ea typeface="仿宋_GB2312" panose="02010609030101010101" pitchFamily="49" charset="-122"/>
              </a:rPr>
              <a:t>. </a:t>
            </a:r>
            <a:r>
              <a:rPr lang="zh-CN" altLang="en-US" sz="1800" dirty="0">
                <a:solidFill>
                  <a:srgbClr val="660066"/>
                </a:solidFill>
                <a:ea typeface="仿宋_GB2312" panose="02010609030101010101" pitchFamily="49" charset="-122"/>
              </a:rPr>
              <a:t>固态高频电路</a:t>
            </a:r>
            <a:r>
              <a:rPr lang="en-US" altLang="zh-CN" sz="1800" dirty="0">
                <a:solidFill>
                  <a:srgbClr val="660066"/>
                </a:solidFill>
                <a:ea typeface="仿宋_GB2312" panose="02010609030101010101" pitchFamily="49" charset="-122"/>
              </a:rPr>
              <a:t>(</a:t>
            </a:r>
            <a:r>
              <a:rPr lang="zh-CN" altLang="en-US" sz="1800" dirty="0">
                <a:solidFill>
                  <a:srgbClr val="660066"/>
                </a:solidFill>
                <a:ea typeface="仿宋_GB2312" panose="02010609030101010101" pitchFamily="49" charset="-122"/>
              </a:rPr>
              <a:t>第</a:t>
            </a:r>
            <a:r>
              <a:rPr lang="en-US" altLang="zh-CN" sz="1800" dirty="0">
                <a:solidFill>
                  <a:srgbClr val="660066"/>
                </a:solidFill>
                <a:ea typeface="仿宋_GB2312" panose="02010609030101010101" pitchFamily="49" charset="-122"/>
              </a:rPr>
              <a:t>2</a:t>
            </a:r>
            <a:r>
              <a:rPr lang="zh-CN" altLang="en-US" sz="1800" dirty="0">
                <a:solidFill>
                  <a:srgbClr val="660066"/>
                </a:solidFill>
                <a:ea typeface="仿宋_GB2312" panose="02010609030101010101" pitchFamily="49" charset="-122"/>
              </a:rPr>
              <a:t>版</a:t>
            </a:r>
            <a:r>
              <a:rPr lang="en-US" altLang="zh-CN" sz="1800" dirty="0">
                <a:solidFill>
                  <a:srgbClr val="660066"/>
                </a:solidFill>
                <a:ea typeface="仿宋_GB2312" panose="02010609030101010101" pitchFamily="49" charset="-122"/>
              </a:rPr>
              <a:t>). </a:t>
            </a:r>
            <a:r>
              <a:rPr lang="zh-CN" altLang="en-US" sz="1800" dirty="0">
                <a:solidFill>
                  <a:srgbClr val="660066"/>
                </a:solidFill>
                <a:ea typeface="仿宋_GB2312" panose="02010609030101010101" pitchFamily="49" charset="-122"/>
              </a:rPr>
              <a:t>长沙：国防科技大学出版社</a:t>
            </a:r>
            <a:r>
              <a:rPr lang="en-US" altLang="zh-CN" sz="1800" dirty="0">
                <a:solidFill>
                  <a:srgbClr val="660066"/>
                </a:solidFill>
                <a:ea typeface="仿宋_GB2312" panose="02010609030101010101" pitchFamily="49" charset="-122"/>
              </a:rPr>
              <a:t>,2002.    P141</a:t>
            </a:r>
            <a:endParaRPr lang="zh-CN" altLang="en-US" sz="1800" dirty="0">
              <a:solidFill>
                <a:srgbClr val="660066"/>
              </a:solidFill>
              <a:ea typeface="仿宋_GB2312" panose="0201060903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0BBBB14-86FE-46A3-A8D2-41916557608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4.6.2 </a:t>
            </a:r>
            <a:r>
              <a:rPr lang="zh-CN" altLang="en-US" sz="2800" b="1" dirty="0">
                <a:solidFill>
                  <a:srgbClr val="0000FF"/>
                </a:solidFill>
                <a:ea typeface="仿宋_GB2312" panose="02010609030101010101" pitchFamily="49" charset="-122"/>
              </a:rPr>
              <a:t>石英晶体振荡器</a:t>
            </a:r>
          </a:p>
        </p:txBody>
      </p:sp>
      <p:graphicFrame>
        <p:nvGraphicFramePr>
          <p:cNvPr id="58371" name="Object 6">
            <a:extLst>
              <a:ext uri="{FF2B5EF4-FFF2-40B4-BE49-F238E27FC236}">
                <a16:creationId xmlns:a16="http://schemas.microsoft.com/office/drawing/2014/main" id="{A740C4E0-EE33-47B6-853C-57FD903AF3CF}"/>
              </a:ext>
            </a:extLst>
          </p:cNvPr>
          <p:cNvGraphicFramePr>
            <a:graphicFrameLocks noChangeAspect="1"/>
          </p:cNvGraphicFramePr>
          <p:nvPr/>
        </p:nvGraphicFramePr>
        <p:xfrm>
          <a:off x="1857375" y="1522413"/>
          <a:ext cx="6334125" cy="1406525"/>
        </p:xfrm>
        <a:graphic>
          <a:graphicData uri="http://schemas.openxmlformats.org/presentationml/2006/ole">
            <mc:AlternateContent xmlns:mc="http://schemas.openxmlformats.org/markup-compatibility/2006">
              <mc:Choice xmlns:v="urn:schemas-microsoft-com:vml" Requires="v">
                <p:oleObj spid="_x0000_s58553" name="Equation" r:id="rId3" imgW="3177496" imgH="647490" progId="Equation.DSMT4">
                  <p:embed/>
                </p:oleObj>
              </mc:Choice>
              <mc:Fallback>
                <p:oleObj name="Equation" r:id="rId3" imgW="3177496" imgH="64749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75" y="1522413"/>
                        <a:ext cx="6334125" cy="1406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2" name="Text Box 7">
            <a:extLst>
              <a:ext uri="{FF2B5EF4-FFF2-40B4-BE49-F238E27FC236}">
                <a16:creationId xmlns:a16="http://schemas.microsoft.com/office/drawing/2014/main" id="{33641CBE-33B8-451F-90E1-56D2B3FC5054}"/>
              </a:ext>
            </a:extLst>
          </p:cNvPr>
          <p:cNvSpPr txBox="1">
            <a:spLocks noChangeArrowheads="1"/>
          </p:cNvSpPr>
          <p:nvPr/>
        </p:nvSpPr>
        <p:spPr bwMode="auto">
          <a:xfrm>
            <a:off x="250825" y="585788"/>
            <a:ext cx="8642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ea typeface="仿宋_GB2312" panose="02010609030101010101" pitchFamily="49" charset="-122"/>
              </a:rPr>
              <a:t>振荡器回路和晶体管之间的耦合弱：</a:t>
            </a:r>
          </a:p>
          <a:p>
            <a:pPr eaLnBrk="1" hangingPunct="1">
              <a:spcBef>
                <a:spcPct val="0"/>
              </a:spcBef>
              <a:buFontTx/>
              <a:buNone/>
            </a:pPr>
            <a:r>
              <a:rPr lang="zh-CN" altLang="en-US" sz="2400" dirty="0">
                <a:solidFill>
                  <a:srgbClr val="660066"/>
                </a:solidFill>
                <a:ea typeface="仿宋_GB2312" panose="02010609030101010101" pitchFamily="49" charset="-122"/>
              </a:rPr>
              <a:t>    由图（</a:t>
            </a:r>
            <a:r>
              <a:rPr lang="en-US" altLang="zh-CN" sz="2400" dirty="0">
                <a:solidFill>
                  <a:srgbClr val="660066"/>
                </a:solidFill>
                <a:ea typeface="仿宋_GB2312" panose="02010609030101010101" pitchFamily="49" charset="-122"/>
              </a:rPr>
              <a:t>c</a:t>
            </a:r>
            <a:r>
              <a:rPr lang="zh-CN" altLang="en-US" sz="2400" dirty="0">
                <a:solidFill>
                  <a:srgbClr val="660066"/>
                </a:solidFill>
                <a:ea typeface="仿宋_GB2312" panose="02010609030101010101" pitchFamily="49" charset="-122"/>
              </a:rPr>
              <a:t>）可见，外电路只与</a:t>
            </a:r>
            <a:r>
              <a:rPr lang="en-US" altLang="zh-CN" sz="2400" i="1" dirty="0">
                <a:solidFill>
                  <a:srgbClr val="660066"/>
                </a:solidFill>
                <a:ea typeface="仿宋_GB2312" panose="02010609030101010101" pitchFamily="49" charset="-122"/>
              </a:rPr>
              <a:t>C</a:t>
            </a:r>
            <a:r>
              <a:rPr lang="en-US" altLang="zh-CN" sz="2400" baseline="-25000" dirty="0">
                <a:solidFill>
                  <a:srgbClr val="660066"/>
                </a:solidFill>
                <a:ea typeface="仿宋_GB2312" panose="02010609030101010101" pitchFamily="49" charset="-122"/>
              </a:rPr>
              <a:t>0</a:t>
            </a:r>
            <a:r>
              <a:rPr lang="zh-CN" altLang="en-US" sz="2400" dirty="0">
                <a:solidFill>
                  <a:srgbClr val="660066"/>
                </a:solidFill>
                <a:ea typeface="仿宋_GB2312" panose="02010609030101010101" pitchFamily="49" charset="-122"/>
              </a:rPr>
              <a:t>耦合，所以晶体管</a:t>
            </a:r>
            <a:r>
              <a:rPr lang="en-US" altLang="zh-CN" sz="2400" dirty="0" err="1">
                <a:solidFill>
                  <a:srgbClr val="660066"/>
                </a:solidFill>
                <a:ea typeface="仿宋_GB2312" panose="02010609030101010101" pitchFamily="49" charset="-122"/>
              </a:rPr>
              <a:t>cb</a:t>
            </a:r>
            <a:r>
              <a:rPr lang="zh-CN" altLang="en-US" sz="2400" dirty="0">
                <a:solidFill>
                  <a:srgbClr val="660066"/>
                </a:solidFill>
                <a:ea typeface="仿宋_GB2312" panose="02010609030101010101" pitchFamily="49" charset="-122"/>
              </a:rPr>
              <a:t>两端的接入系数为：</a:t>
            </a:r>
          </a:p>
        </p:txBody>
      </p:sp>
      <p:sp>
        <p:nvSpPr>
          <p:cNvPr id="58373" name="Text Box 8">
            <a:extLst>
              <a:ext uri="{FF2B5EF4-FFF2-40B4-BE49-F238E27FC236}">
                <a16:creationId xmlns:a16="http://schemas.microsoft.com/office/drawing/2014/main" id="{6CBD775D-F72B-496A-9170-7EBCB1DF5A1D}"/>
              </a:ext>
            </a:extLst>
          </p:cNvPr>
          <p:cNvSpPr txBox="1">
            <a:spLocks noChangeArrowheads="1"/>
          </p:cNvSpPr>
          <p:nvPr/>
        </p:nvSpPr>
        <p:spPr bwMode="auto">
          <a:xfrm>
            <a:off x="250825" y="3068638"/>
            <a:ext cx="864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ea typeface="仿宋_GB2312" panose="02010609030101010101" pitchFamily="49" charset="-122"/>
              </a:rPr>
              <a:t>因而大大减小了不稳定参量对石英谐振器等效参量的影响（这是</a:t>
            </a:r>
            <a:r>
              <a:rPr lang="zh-CN" altLang="en-US" sz="2400" dirty="0">
                <a:solidFill>
                  <a:srgbClr val="FF0000"/>
                </a:solidFill>
                <a:ea typeface="仿宋_GB2312" panose="02010609030101010101" pitchFamily="49" charset="-122"/>
              </a:rPr>
              <a:t>稳频因素之二</a:t>
            </a:r>
            <a:r>
              <a:rPr lang="zh-CN" altLang="en-US" sz="2400" dirty="0">
                <a:solidFill>
                  <a:srgbClr val="660066"/>
                </a:solidFill>
                <a:ea typeface="仿宋_GB2312" panose="02010609030101010101" pitchFamily="49" charset="-122"/>
              </a:rPr>
              <a:t>）。</a:t>
            </a:r>
          </a:p>
        </p:txBody>
      </p:sp>
      <p:pic>
        <p:nvPicPr>
          <p:cNvPr id="58374" name="Picture 9">
            <a:extLst>
              <a:ext uri="{FF2B5EF4-FFF2-40B4-BE49-F238E27FC236}">
                <a16:creationId xmlns:a16="http://schemas.microsoft.com/office/drawing/2014/main" id="{826223BF-683A-411C-8352-B9959B57F9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4067175"/>
            <a:ext cx="6884987"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29D8EDC6-A7EF-4282-9CB3-BC672B369FBE}"/>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4.6.2 </a:t>
            </a:r>
            <a:r>
              <a:rPr lang="zh-CN" altLang="en-US" sz="2800" b="1" dirty="0">
                <a:solidFill>
                  <a:srgbClr val="0000FF"/>
                </a:solidFill>
                <a:ea typeface="仿宋_GB2312" panose="02010609030101010101" pitchFamily="49" charset="-122"/>
              </a:rPr>
              <a:t>石英晶体振荡器</a:t>
            </a:r>
          </a:p>
        </p:txBody>
      </p:sp>
      <p:sp>
        <p:nvSpPr>
          <p:cNvPr id="59395" name="Rectangle 3">
            <a:extLst>
              <a:ext uri="{FF2B5EF4-FFF2-40B4-BE49-F238E27FC236}">
                <a16:creationId xmlns:a16="http://schemas.microsoft.com/office/drawing/2014/main" id="{2B95F1B4-A1D3-4BEE-A907-ACADE0EEDA86}"/>
              </a:ext>
            </a:extLst>
          </p:cNvPr>
          <p:cNvSpPr>
            <a:spLocks noChangeArrowheads="1"/>
          </p:cNvSpPr>
          <p:nvPr/>
        </p:nvSpPr>
        <p:spPr bwMode="auto">
          <a:xfrm>
            <a:off x="250825" y="692150"/>
            <a:ext cx="40354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C00000"/>
                </a:solidFill>
                <a:ea typeface="仿宋_GB2312" panose="02010609030101010101" pitchFamily="49" charset="-122"/>
              </a:rPr>
              <a:t>耦合弱，能否引起谐振呢？</a:t>
            </a:r>
          </a:p>
        </p:txBody>
      </p:sp>
      <p:sp>
        <p:nvSpPr>
          <p:cNvPr id="59396" name="Rectangle 4">
            <a:extLst>
              <a:ext uri="{FF2B5EF4-FFF2-40B4-BE49-F238E27FC236}">
                <a16:creationId xmlns:a16="http://schemas.microsoft.com/office/drawing/2014/main" id="{F509F4AF-C707-451F-91E0-CE5B1B47D71E}"/>
              </a:ext>
            </a:extLst>
          </p:cNvPr>
          <p:cNvSpPr>
            <a:spLocks noChangeArrowheads="1"/>
          </p:cNvSpPr>
          <p:nvPr/>
        </p:nvSpPr>
        <p:spPr bwMode="auto">
          <a:xfrm>
            <a:off x="539750" y="1628775"/>
            <a:ext cx="10080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1800">
                <a:solidFill>
                  <a:srgbClr val="C00000"/>
                </a:solidFill>
                <a:ea typeface="仿宋_GB2312" panose="02010609030101010101" pitchFamily="49" charset="-122"/>
              </a:rPr>
              <a:t>其中</a:t>
            </a:r>
            <a:r>
              <a:rPr lang="en-US" altLang="zh-CN" sz="1800">
                <a:solidFill>
                  <a:srgbClr val="C00000"/>
                </a:solidFill>
                <a:ea typeface="仿宋_GB2312" panose="02010609030101010101" pitchFamily="49" charset="-122"/>
              </a:rPr>
              <a:t>,</a:t>
            </a:r>
          </a:p>
        </p:txBody>
      </p:sp>
      <p:grpSp>
        <p:nvGrpSpPr>
          <p:cNvPr id="59397" name="Group 7">
            <a:extLst>
              <a:ext uri="{FF2B5EF4-FFF2-40B4-BE49-F238E27FC236}">
                <a16:creationId xmlns:a16="http://schemas.microsoft.com/office/drawing/2014/main" id="{2873D4C6-C65A-44ED-8ADB-9D2BF099744B}"/>
              </a:ext>
            </a:extLst>
          </p:cNvPr>
          <p:cNvGrpSpPr>
            <a:grpSpLocks/>
          </p:cNvGrpSpPr>
          <p:nvPr/>
        </p:nvGrpSpPr>
        <p:grpSpPr bwMode="auto">
          <a:xfrm>
            <a:off x="420688" y="1098550"/>
            <a:ext cx="5246687" cy="461963"/>
            <a:chOff x="158" y="641"/>
            <a:chExt cx="3305" cy="291"/>
          </a:xfrm>
        </p:grpSpPr>
        <p:sp>
          <p:nvSpPr>
            <p:cNvPr id="59408" name="Rectangle 5">
              <a:extLst>
                <a:ext uri="{FF2B5EF4-FFF2-40B4-BE49-F238E27FC236}">
                  <a16:creationId xmlns:a16="http://schemas.microsoft.com/office/drawing/2014/main" id="{80BC8925-1130-4A1F-92C0-C2155B051E2B}"/>
                </a:ext>
              </a:extLst>
            </p:cNvPr>
            <p:cNvSpPr>
              <a:spLocks noChangeArrowheads="1"/>
            </p:cNvSpPr>
            <p:nvPr/>
          </p:nvSpPr>
          <p:spPr bwMode="auto">
            <a:xfrm>
              <a:off x="158" y="663"/>
              <a:ext cx="195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1800">
                  <a:solidFill>
                    <a:srgbClr val="C00000"/>
                  </a:solidFill>
                  <a:ea typeface="仿宋_GB2312" panose="02010609030101010101" pitchFamily="49" charset="-122"/>
                </a:rPr>
                <a:t>从</a:t>
              </a:r>
              <a:r>
                <a:rPr lang="en-US" altLang="zh-CN" sz="1800">
                  <a:solidFill>
                    <a:srgbClr val="C00000"/>
                  </a:solidFill>
                  <a:ea typeface="仿宋_GB2312" panose="02010609030101010101" pitchFamily="49" charset="-122"/>
                </a:rPr>
                <a:t>ce</a:t>
              </a:r>
              <a:r>
                <a:rPr lang="zh-CN" altLang="en-US" sz="1800">
                  <a:solidFill>
                    <a:srgbClr val="C00000"/>
                  </a:solidFill>
                  <a:ea typeface="仿宋_GB2312" panose="02010609030101010101" pitchFamily="49" charset="-122"/>
                </a:rPr>
                <a:t>看进去的谐振阻抗为：</a:t>
              </a:r>
            </a:p>
          </p:txBody>
        </p:sp>
        <p:graphicFrame>
          <p:nvGraphicFramePr>
            <p:cNvPr id="59409" name="Object 6">
              <a:extLst>
                <a:ext uri="{FF2B5EF4-FFF2-40B4-BE49-F238E27FC236}">
                  <a16:creationId xmlns:a16="http://schemas.microsoft.com/office/drawing/2014/main" id="{E9DCED94-31C4-4918-9C7A-BBAE020EBC02}"/>
                </a:ext>
              </a:extLst>
            </p:cNvPr>
            <p:cNvGraphicFramePr>
              <a:graphicFrameLocks noChangeAspect="1"/>
            </p:cNvGraphicFramePr>
            <p:nvPr/>
          </p:nvGraphicFramePr>
          <p:xfrm>
            <a:off x="1935" y="641"/>
            <a:ext cx="1528" cy="291"/>
          </p:xfrm>
          <a:graphic>
            <a:graphicData uri="http://schemas.openxmlformats.org/presentationml/2006/ole">
              <mc:AlternateContent xmlns:mc="http://schemas.openxmlformats.org/markup-compatibility/2006">
                <mc:Choice xmlns:v="urn:schemas-microsoft-com:vml" Requires="v">
                  <p:oleObj spid="_x0000_s60300" name="Equation" r:id="rId3" imgW="1257078" imgH="175470" progId="Equation.DSMT4">
                    <p:embed/>
                  </p:oleObj>
                </mc:Choice>
                <mc:Fallback>
                  <p:oleObj name="Equation" r:id="rId3" imgW="1257078" imgH="17547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 y="641"/>
                          <a:ext cx="1528" cy="2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9398" name="Rectangle 8">
            <a:extLst>
              <a:ext uri="{FF2B5EF4-FFF2-40B4-BE49-F238E27FC236}">
                <a16:creationId xmlns:a16="http://schemas.microsoft.com/office/drawing/2014/main" id="{E6C01258-90DA-4833-A15A-E90FDFAA2B09}"/>
              </a:ext>
            </a:extLst>
          </p:cNvPr>
          <p:cNvSpPr>
            <a:spLocks noChangeArrowheads="1"/>
          </p:cNvSpPr>
          <p:nvPr/>
        </p:nvSpPr>
        <p:spPr bwMode="auto">
          <a:xfrm>
            <a:off x="2640013" y="1654175"/>
            <a:ext cx="37449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1800">
                <a:solidFill>
                  <a:srgbClr val="C00000"/>
                </a:solidFill>
                <a:ea typeface="仿宋_GB2312" panose="02010609030101010101" pitchFamily="49" charset="-122"/>
              </a:rPr>
              <a:t>为把</a:t>
            </a:r>
            <a:r>
              <a:rPr lang="en-US" altLang="zh-CN" sz="1800">
                <a:solidFill>
                  <a:srgbClr val="C00000"/>
                </a:solidFill>
                <a:ea typeface="仿宋_GB2312" panose="02010609030101010101" pitchFamily="49" charset="-122"/>
              </a:rPr>
              <a:t>cb</a:t>
            </a:r>
            <a:r>
              <a:rPr lang="zh-CN" altLang="en-US" sz="1800">
                <a:solidFill>
                  <a:srgbClr val="C00000"/>
                </a:solidFill>
                <a:ea typeface="仿宋_GB2312" panose="02010609030101010101" pitchFamily="49" charset="-122"/>
              </a:rPr>
              <a:t>两端折到</a:t>
            </a:r>
            <a:r>
              <a:rPr lang="en-US" altLang="zh-CN" sz="1800">
                <a:solidFill>
                  <a:srgbClr val="C00000"/>
                </a:solidFill>
                <a:ea typeface="仿宋_GB2312" panose="02010609030101010101" pitchFamily="49" charset="-122"/>
              </a:rPr>
              <a:t>ce</a:t>
            </a:r>
            <a:r>
              <a:rPr lang="zh-CN" altLang="en-US" sz="1800">
                <a:solidFill>
                  <a:srgbClr val="C00000"/>
                </a:solidFill>
                <a:ea typeface="仿宋_GB2312" panose="02010609030101010101" pitchFamily="49" charset="-122"/>
              </a:rPr>
              <a:t>端的接入系数</a:t>
            </a:r>
          </a:p>
        </p:txBody>
      </p:sp>
      <p:graphicFrame>
        <p:nvGraphicFramePr>
          <p:cNvPr id="59399" name="Object 9">
            <a:extLst>
              <a:ext uri="{FF2B5EF4-FFF2-40B4-BE49-F238E27FC236}">
                <a16:creationId xmlns:a16="http://schemas.microsoft.com/office/drawing/2014/main" id="{71E58B85-FA92-45C6-B5F4-52CEA054A9CD}"/>
              </a:ext>
            </a:extLst>
          </p:cNvPr>
          <p:cNvGraphicFramePr>
            <a:graphicFrameLocks noChangeAspect="1"/>
          </p:cNvGraphicFramePr>
          <p:nvPr/>
        </p:nvGraphicFramePr>
        <p:xfrm>
          <a:off x="1276350" y="1525588"/>
          <a:ext cx="1296988" cy="666750"/>
        </p:xfrm>
        <a:graphic>
          <a:graphicData uri="http://schemas.openxmlformats.org/presentationml/2006/ole">
            <mc:AlternateContent xmlns:mc="http://schemas.openxmlformats.org/markup-compatibility/2006">
              <mc:Choice xmlns:v="urn:schemas-microsoft-com:vml" Requires="v">
                <p:oleObj spid="_x0000_s60301" name="公式" r:id="rId5" imgW="761822" imgH="358035" progId="Equation.3">
                  <p:embed/>
                </p:oleObj>
              </mc:Choice>
              <mc:Fallback>
                <p:oleObj name="公式" r:id="rId5" imgW="761822" imgH="358035"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6350" y="1525588"/>
                        <a:ext cx="1296988" cy="666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0" name="Object 10">
            <a:extLst>
              <a:ext uri="{FF2B5EF4-FFF2-40B4-BE49-F238E27FC236}">
                <a16:creationId xmlns:a16="http://schemas.microsoft.com/office/drawing/2014/main" id="{342FD924-30ED-4274-9810-76075056B0E6}"/>
              </a:ext>
            </a:extLst>
          </p:cNvPr>
          <p:cNvGraphicFramePr>
            <a:graphicFrameLocks noChangeAspect="1"/>
          </p:cNvGraphicFramePr>
          <p:nvPr/>
        </p:nvGraphicFramePr>
        <p:xfrm>
          <a:off x="2820988" y="2133600"/>
          <a:ext cx="1636712" cy="666750"/>
        </p:xfrm>
        <a:graphic>
          <a:graphicData uri="http://schemas.openxmlformats.org/presentationml/2006/ole">
            <mc:AlternateContent xmlns:mc="http://schemas.openxmlformats.org/markup-compatibility/2006">
              <mc:Choice xmlns:v="urn:schemas-microsoft-com:vml" Requires="v">
                <p:oleObj spid="_x0000_s60302" name="Equation" r:id="rId7" imgW="1081892" imgH="396345" progId="Equation.DSMT4">
                  <p:embed/>
                </p:oleObj>
              </mc:Choice>
              <mc:Fallback>
                <p:oleObj name="Equation" r:id="rId7" imgW="1081892" imgH="396345"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0988" y="2133600"/>
                        <a:ext cx="1636712" cy="666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1" name="Rectangle 12">
            <a:extLst>
              <a:ext uri="{FF2B5EF4-FFF2-40B4-BE49-F238E27FC236}">
                <a16:creationId xmlns:a16="http://schemas.microsoft.com/office/drawing/2014/main" id="{7716CCAB-AB3C-4496-BD21-C1E32F3477D2}"/>
              </a:ext>
            </a:extLst>
          </p:cNvPr>
          <p:cNvSpPr>
            <a:spLocks noChangeArrowheads="1"/>
          </p:cNvSpPr>
          <p:nvPr/>
        </p:nvSpPr>
        <p:spPr bwMode="auto">
          <a:xfrm>
            <a:off x="4540250" y="2205038"/>
            <a:ext cx="41751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1800">
                <a:solidFill>
                  <a:srgbClr val="C00000"/>
                </a:solidFill>
                <a:ea typeface="仿宋_GB2312" panose="02010609030101010101" pitchFamily="49" charset="-122"/>
              </a:rPr>
              <a:t>为把</a:t>
            </a:r>
            <a:r>
              <a:rPr lang="en-US" altLang="zh-CN" sz="1800" i="1">
                <a:solidFill>
                  <a:srgbClr val="C00000"/>
                </a:solidFill>
                <a:ea typeface="仿宋_GB2312" panose="02010609030101010101" pitchFamily="49" charset="-122"/>
              </a:rPr>
              <a:t>L</a:t>
            </a:r>
            <a:r>
              <a:rPr lang="en-US" altLang="zh-CN" sz="1800" baseline="-25000">
                <a:solidFill>
                  <a:srgbClr val="C00000"/>
                </a:solidFill>
                <a:ea typeface="仿宋_GB2312" panose="02010609030101010101" pitchFamily="49" charset="-122"/>
              </a:rPr>
              <a:t>q</a:t>
            </a:r>
            <a:r>
              <a:rPr lang="en-US" altLang="zh-CN" sz="1800">
                <a:solidFill>
                  <a:srgbClr val="C00000"/>
                </a:solidFill>
                <a:ea typeface="仿宋_GB2312" panose="02010609030101010101" pitchFamily="49" charset="-122"/>
              </a:rPr>
              <a:t>   </a:t>
            </a:r>
            <a:r>
              <a:rPr lang="zh-CN" altLang="en-US" sz="1800">
                <a:solidFill>
                  <a:srgbClr val="C00000"/>
                </a:solidFill>
                <a:ea typeface="仿宋_GB2312" panose="02010609030101010101" pitchFamily="49" charset="-122"/>
              </a:rPr>
              <a:t>端折到</a:t>
            </a:r>
            <a:r>
              <a:rPr lang="en-US" altLang="zh-CN" sz="1800">
                <a:solidFill>
                  <a:srgbClr val="C00000"/>
                </a:solidFill>
                <a:ea typeface="仿宋_GB2312" panose="02010609030101010101" pitchFamily="49" charset="-122"/>
              </a:rPr>
              <a:t>cb</a:t>
            </a:r>
            <a:r>
              <a:rPr lang="zh-CN" altLang="en-US" sz="1800">
                <a:solidFill>
                  <a:srgbClr val="C00000"/>
                </a:solidFill>
                <a:ea typeface="仿宋_GB2312" panose="02010609030101010101" pitchFamily="49" charset="-122"/>
              </a:rPr>
              <a:t>端的接入系数</a:t>
            </a:r>
          </a:p>
        </p:txBody>
      </p:sp>
      <p:grpSp>
        <p:nvGrpSpPr>
          <p:cNvPr id="59402" name="Group 14">
            <a:extLst>
              <a:ext uri="{FF2B5EF4-FFF2-40B4-BE49-F238E27FC236}">
                <a16:creationId xmlns:a16="http://schemas.microsoft.com/office/drawing/2014/main" id="{55049781-6EEA-4A1D-8F2F-A8E95DC32DD6}"/>
              </a:ext>
            </a:extLst>
          </p:cNvPr>
          <p:cNvGrpSpPr>
            <a:grpSpLocks/>
          </p:cNvGrpSpPr>
          <p:nvPr/>
        </p:nvGrpSpPr>
        <p:grpSpPr bwMode="auto">
          <a:xfrm>
            <a:off x="395288" y="2781300"/>
            <a:ext cx="3600450" cy="935038"/>
            <a:chOff x="249" y="1752"/>
            <a:chExt cx="2268" cy="589"/>
          </a:xfrm>
        </p:grpSpPr>
        <p:sp>
          <p:nvSpPr>
            <p:cNvPr id="59406" name="Rectangle 11">
              <a:extLst>
                <a:ext uri="{FF2B5EF4-FFF2-40B4-BE49-F238E27FC236}">
                  <a16:creationId xmlns:a16="http://schemas.microsoft.com/office/drawing/2014/main" id="{449D8ECF-D2D8-437A-BF66-592565D6AE69}"/>
                </a:ext>
              </a:extLst>
            </p:cNvPr>
            <p:cNvSpPr>
              <a:spLocks noChangeArrowheads="1"/>
            </p:cNvSpPr>
            <p:nvPr/>
          </p:nvSpPr>
          <p:spPr bwMode="auto">
            <a:xfrm>
              <a:off x="249" y="1887"/>
              <a:ext cx="2268"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1800">
                  <a:solidFill>
                    <a:srgbClr val="C00000"/>
                  </a:solidFill>
                  <a:ea typeface="仿宋_GB2312" panose="02010609030101010101" pitchFamily="49" charset="-122"/>
                </a:rPr>
                <a:t>而</a:t>
              </a:r>
              <a:r>
                <a:rPr lang="en-US" altLang="zh-CN" sz="1800" i="1">
                  <a:solidFill>
                    <a:srgbClr val="C00000"/>
                  </a:solidFill>
                  <a:ea typeface="仿宋_GB2312" panose="02010609030101010101" pitchFamily="49" charset="-122"/>
                </a:rPr>
                <a:t>Q</a:t>
              </a:r>
              <a:r>
                <a:rPr lang="en-US" altLang="zh-CN" sz="1800" baseline="-25000">
                  <a:solidFill>
                    <a:srgbClr val="C00000"/>
                  </a:solidFill>
                  <a:ea typeface="仿宋_GB2312" panose="02010609030101010101" pitchFamily="49" charset="-122"/>
                </a:rPr>
                <a:t>p</a:t>
              </a:r>
              <a:r>
                <a:rPr lang="zh-CN" altLang="en-US" sz="1800">
                  <a:solidFill>
                    <a:srgbClr val="C00000"/>
                  </a:solidFill>
                  <a:ea typeface="仿宋_GB2312" panose="02010609030101010101" pitchFamily="49" charset="-122"/>
                </a:rPr>
                <a:t>和                       都很大。</a:t>
              </a:r>
            </a:p>
          </p:txBody>
        </p:sp>
        <p:graphicFrame>
          <p:nvGraphicFramePr>
            <p:cNvPr id="59407" name="Object 13">
              <a:extLst>
                <a:ext uri="{FF2B5EF4-FFF2-40B4-BE49-F238E27FC236}">
                  <a16:creationId xmlns:a16="http://schemas.microsoft.com/office/drawing/2014/main" id="{9A88F105-BCAD-4604-A2F0-86AE5058DA08}"/>
                </a:ext>
              </a:extLst>
            </p:cNvPr>
            <p:cNvGraphicFramePr>
              <a:graphicFrameLocks noChangeAspect="1"/>
            </p:cNvGraphicFramePr>
            <p:nvPr/>
          </p:nvGraphicFramePr>
          <p:xfrm>
            <a:off x="799" y="1752"/>
            <a:ext cx="720" cy="505"/>
          </p:xfrm>
          <a:graphic>
            <a:graphicData uri="http://schemas.openxmlformats.org/presentationml/2006/ole">
              <mc:AlternateContent xmlns:mc="http://schemas.openxmlformats.org/markup-compatibility/2006">
                <mc:Choice xmlns:v="urn:schemas-microsoft-com:vml" Requires="v">
                  <p:oleObj spid="_x0000_s60303" name="Equation" r:id="rId9" imgW="647715" imgH="434182" progId="Equation.DSMT4">
                    <p:embed/>
                  </p:oleObj>
                </mc:Choice>
                <mc:Fallback>
                  <p:oleObj name="Equation" r:id="rId9" imgW="647715" imgH="434182"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9" y="1752"/>
                          <a:ext cx="720" cy="5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9403" name="Object 15">
            <a:extLst>
              <a:ext uri="{FF2B5EF4-FFF2-40B4-BE49-F238E27FC236}">
                <a16:creationId xmlns:a16="http://schemas.microsoft.com/office/drawing/2014/main" id="{C2590918-2161-4508-8B36-151A5C0542F8}"/>
              </a:ext>
            </a:extLst>
          </p:cNvPr>
          <p:cNvGraphicFramePr>
            <a:graphicFrameLocks noChangeAspect="1"/>
          </p:cNvGraphicFramePr>
          <p:nvPr>
            <p:extLst>
              <p:ext uri="{D42A27DB-BD31-4B8C-83A1-F6EECF244321}">
                <p14:modId xmlns:p14="http://schemas.microsoft.com/office/powerpoint/2010/main" val="1395817575"/>
              </p:ext>
            </p:extLst>
          </p:nvPr>
        </p:nvGraphicFramePr>
        <p:xfrm>
          <a:off x="3131840" y="3609399"/>
          <a:ext cx="4587875" cy="2295525"/>
        </p:xfrm>
        <a:graphic>
          <a:graphicData uri="http://schemas.openxmlformats.org/presentationml/2006/ole">
            <mc:AlternateContent xmlns:mc="http://schemas.openxmlformats.org/markup-compatibility/2006">
              <mc:Choice xmlns:v="urn:schemas-microsoft-com:vml" Requires="v">
                <p:oleObj spid="_x0000_s60304" name="Equation" r:id="rId11" imgW="3025036" imgH="1470450" progId="Equation.DSMT4">
                  <p:embed/>
                </p:oleObj>
              </mc:Choice>
              <mc:Fallback>
                <p:oleObj name="Equation" r:id="rId11" imgW="3025036" imgH="147045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1840" y="3609399"/>
                        <a:ext cx="4587875" cy="2295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4" name="Text Box 16">
            <a:extLst>
              <a:ext uri="{FF2B5EF4-FFF2-40B4-BE49-F238E27FC236}">
                <a16:creationId xmlns:a16="http://schemas.microsoft.com/office/drawing/2014/main" id="{76C754F9-FAAA-45CC-BF24-1D6CBAC43675}"/>
              </a:ext>
            </a:extLst>
          </p:cNvPr>
          <p:cNvSpPr txBox="1">
            <a:spLocks noChangeArrowheads="1"/>
          </p:cNvSpPr>
          <p:nvPr/>
        </p:nvSpPr>
        <p:spPr bwMode="auto">
          <a:xfrm>
            <a:off x="428625" y="3633788"/>
            <a:ext cx="381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800">
                <a:solidFill>
                  <a:srgbClr val="C00000"/>
                </a:solidFill>
                <a:ea typeface="仿宋_GB2312" panose="02010609030101010101" pitchFamily="49" charset="-122"/>
              </a:rPr>
              <a:t>例如：</a:t>
            </a:r>
            <a:r>
              <a:rPr lang="en-US" altLang="zh-CN" sz="1800">
                <a:solidFill>
                  <a:srgbClr val="C00000"/>
                </a:solidFill>
                <a:ea typeface="仿宋_GB2312" panose="02010609030101010101" pitchFamily="49" charset="-122"/>
              </a:rPr>
              <a:t>BA12</a:t>
            </a:r>
            <a:r>
              <a:rPr lang="zh-CN" altLang="en-US" sz="1800">
                <a:solidFill>
                  <a:srgbClr val="C00000"/>
                </a:solidFill>
                <a:ea typeface="仿宋_GB2312" panose="02010609030101010101" pitchFamily="49" charset="-122"/>
              </a:rPr>
              <a:t>型</a:t>
            </a:r>
            <a:r>
              <a:rPr lang="en-US" altLang="zh-CN" sz="1800">
                <a:solidFill>
                  <a:srgbClr val="C00000"/>
                </a:solidFill>
                <a:ea typeface="仿宋_GB2312" panose="02010609030101010101" pitchFamily="49" charset="-122"/>
              </a:rPr>
              <a:t>2.5M</a:t>
            </a:r>
            <a:r>
              <a:rPr lang="zh-CN" altLang="en-US" sz="1800">
                <a:solidFill>
                  <a:srgbClr val="C00000"/>
                </a:solidFill>
                <a:ea typeface="仿宋_GB2312" panose="02010609030101010101" pitchFamily="49" charset="-122"/>
              </a:rPr>
              <a:t>晶振，</a:t>
            </a:r>
          </a:p>
        </p:txBody>
      </p:sp>
      <p:sp>
        <p:nvSpPr>
          <p:cNvPr id="59405" name="Text Box 17">
            <a:extLst>
              <a:ext uri="{FF2B5EF4-FFF2-40B4-BE49-F238E27FC236}">
                <a16:creationId xmlns:a16="http://schemas.microsoft.com/office/drawing/2014/main" id="{FE855D3D-9210-48BD-B351-AD4CCA63C0CA}"/>
              </a:ext>
            </a:extLst>
          </p:cNvPr>
          <p:cNvSpPr txBox="1">
            <a:spLocks noChangeArrowheads="1"/>
          </p:cNvSpPr>
          <p:nvPr/>
        </p:nvSpPr>
        <p:spPr bwMode="auto">
          <a:xfrm>
            <a:off x="262301" y="5865671"/>
            <a:ext cx="864076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dirty="0">
                <a:solidFill>
                  <a:srgbClr val="C00000"/>
                </a:solidFill>
                <a:ea typeface="仿宋_GB2312" panose="02010609030101010101" pitchFamily="49" charset="-122"/>
              </a:rPr>
              <a:t>可见，尽管接入系数只有万分之一，但振荡管</a:t>
            </a:r>
            <a:r>
              <a:rPr lang="en-US" altLang="zh-CN" sz="1800" dirty="0" err="1">
                <a:solidFill>
                  <a:srgbClr val="C00000"/>
                </a:solidFill>
                <a:ea typeface="仿宋_GB2312" panose="02010609030101010101" pitchFamily="49" charset="-122"/>
              </a:rPr>
              <a:t>ce</a:t>
            </a:r>
            <a:r>
              <a:rPr lang="zh-CN" altLang="en-US" sz="1800" dirty="0">
                <a:solidFill>
                  <a:srgbClr val="C00000"/>
                </a:solidFill>
                <a:ea typeface="仿宋_GB2312" panose="02010609030101010101" pitchFamily="49" charset="-122"/>
              </a:rPr>
              <a:t>间的谐振阻抗高达</a:t>
            </a:r>
            <a:r>
              <a:rPr lang="en-US" altLang="zh-CN" sz="1800" dirty="0">
                <a:solidFill>
                  <a:srgbClr val="C00000"/>
                </a:solidFill>
                <a:ea typeface="仿宋_GB2312" panose="02010609030101010101" pitchFamily="49" charset="-122"/>
              </a:rPr>
              <a:t>10</a:t>
            </a:r>
            <a:r>
              <a:rPr lang="en-US" altLang="zh-CN" sz="1800" baseline="30000" dirty="0">
                <a:solidFill>
                  <a:srgbClr val="C00000"/>
                </a:solidFill>
                <a:ea typeface="仿宋_GB2312" panose="02010609030101010101" pitchFamily="49" charset="-122"/>
              </a:rPr>
              <a:t>6</a:t>
            </a:r>
            <a:r>
              <a:rPr lang="en-US" altLang="zh-CN" sz="1800" dirty="0">
                <a:solidFill>
                  <a:srgbClr val="C00000"/>
                </a:solidFill>
                <a:ea typeface="仿宋_GB2312" panose="02010609030101010101" pitchFamily="49" charset="-122"/>
              </a:rPr>
              <a:t> </a:t>
            </a:r>
            <a:r>
              <a:rPr lang="zh-CN" altLang="en-US" sz="1800" dirty="0">
                <a:solidFill>
                  <a:srgbClr val="C00000"/>
                </a:solidFill>
                <a:ea typeface="仿宋_GB2312" panose="02010609030101010101" pitchFamily="49" charset="-122"/>
              </a:rPr>
              <a:t>级（</a:t>
            </a:r>
            <a:r>
              <a:rPr lang="en-US" altLang="zh-CN" sz="1800" dirty="0">
                <a:solidFill>
                  <a:srgbClr val="C00000"/>
                </a:solidFill>
                <a:ea typeface="仿宋_GB2312" panose="02010609030101010101" pitchFamily="49" charset="-122"/>
              </a:rPr>
              <a:t>MΩ</a:t>
            </a:r>
            <a:r>
              <a:rPr lang="zh-CN" altLang="en-US" sz="1800" dirty="0">
                <a:solidFill>
                  <a:srgbClr val="C00000"/>
                </a:solidFill>
                <a:ea typeface="仿宋_GB2312" panose="02010609030101010101" pitchFamily="49" charset="-122"/>
              </a:rPr>
              <a:t>）。由于回路阻抗几千欧就可满足振荡条件，所以</a:t>
            </a:r>
            <a:r>
              <a:rPr lang="zh-CN" altLang="en-US" sz="2800" dirty="0">
                <a:solidFill>
                  <a:srgbClr val="0000FF"/>
                </a:solidFill>
                <a:ea typeface="仿宋_GB2312" panose="02010609030101010101" pitchFamily="49" charset="-122"/>
              </a:rPr>
              <a:t>耦合再弱些，也能起振</a:t>
            </a:r>
            <a:r>
              <a:rPr lang="zh-CN" altLang="en-US" sz="1800" dirty="0">
                <a:solidFill>
                  <a:srgbClr val="C00000"/>
                </a:solidFill>
                <a:ea typeface="仿宋_GB2312" panose="02010609030101010101" pitchFamily="49" charset="-122"/>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D3B978FB-7BB6-49B9-95EE-3A37CE12EC64}"/>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3200" b="1" dirty="0">
                <a:solidFill>
                  <a:srgbClr val="0000FF"/>
                </a:solidFill>
                <a:ea typeface="仿宋_GB2312" panose="02010609030101010101" pitchFamily="49" charset="-122"/>
              </a:rPr>
              <a:t>4.6.2 </a:t>
            </a:r>
            <a:r>
              <a:rPr lang="zh-CN" altLang="en-US" sz="3200" b="1" dirty="0">
                <a:solidFill>
                  <a:srgbClr val="0000FF"/>
                </a:solidFill>
                <a:ea typeface="仿宋_GB2312" panose="02010609030101010101" pitchFamily="49" charset="-122"/>
              </a:rPr>
              <a:t>石英晶体振荡器</a:t>
            </a:r>
          </a:p>
        </p:txBody>
      </p:sp>
      <p:graphicFrame>
        <p:nvGraphicFramePr>
          <p:cNvPr id="60419" name="Object 9">
            <a:extLst>
              <a:ext uri="{FF2B5EF4-FFF2-40B4-BE49-F238E27FC236}">
                <a16:creationId xmlns:a16="http://schemas.microsoft.com/office/drawing/2014/main" id="{C2DA28B8-3714-41AD-AE5F-483F89C6F2B7}"/>
              </a:ext>
            </a:extLst>
          </p:cNvPr>
          <p:cNvGraphicFramePr>
            <a:graphicFrameLocks noChangeAspect="1"/>
          </p:cNvGraphicFramePr>
          <p:nvPr/>
        </p:nvGraphicFramePr>
        <p:xfrm>
          <a:off x="4787900" y="1628775"/>
          <a:ext cx="2374900" cy="990600"/>
        </p:xfrm>
        <a:graphic>
          <a:graphicData uri="http://schemas.openxmlformats.org/presentationml/2006/ole">
            <mc:AlternateContent xmlns:mc="http://schemas.openxmlformats.org/markup-compatibility/2006">
              <mc:Choice xmlns:v="urn:schemas-microsoft-com:vml" Requires="v">
                <p:oleObj spid="_x0000_s60959" name="公式" r:id="rId3" imgW="1013238" imgH="381210" progId="Equation.3">
                  <p:embed/>
                </p:oleObj>
              </mc:Choice>
              <mc:Fallback>
                <p:oleObj name="公式" r:id="rId3" imgW="1013238" imgH="38121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1628775"/>
                        <a:ext cx="2374900" cy="990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0" name="Object 11">
            <a:extLst>
              <a:ext uri="{FF2B5EF4-FFF2-40B4-BE49-F238E27FC236}">
                <a16:creationId xmlns:a16="http://schemas.microsoft.com/office/drawing/2014/main" id="{87FD335B-C1A4-4E9E-978F-6D1E8F24FA8E}"/>
              </a:ext>
            </a:extLst>
          </p:cNvPr>
          <p:cNvGraphicFramePr>
            <a:graphicFrameLocks noChangeAspect="1"/>
          </p:cNvGraphicFramePr>
          <p:nvPr/>
        </p:nvGraphicFramePr>
        <p:xfrm>
          <a:off x="755650" y="2492375"/>
          <a:ext cx="3189288" cy="1971675"/>
        </p:xfrm>
        <a:graphic>
          <a:graphicData uri="http://schemas.openxmlformats.org/presentationml/2006/ole">
            <mc:AlternateContent xmlns:mc="http://schemas.openxmlformats.org/markup-compatibility/2006">
              <mc:Choice xmlns:v="urn:schemas-microsoft-com:vml" Requires="v">
                <p:oleObj spid="_x0000_s60960" name="SmartDraw" r:id="rId5" imgW="2606040" imgH="1610868" progId="">
                  <p:embed/>
                </p:oleObj>
              </mc:Choice>
              <mc:Fallback>
                <p:oleObj name="SmartDraw" r:id="rId5" imgW="2606040" imgH="1610868" progId="">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2492375"/>
                        <a:ext cx="3189288" cy="1971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1" name="Rectangle 13">
            <a:extLst>
              <a:ext uri="{FF2B5EF4-FFF2-40B4-BE49-F238E27FC236}">
                <a16:creationId xmlns:a16="http://schemas.microsoft.com/office/drawing/2014/main" id="{0EBC0AE4-82EC-4F4B-9523-0B3022C52792}"/>
              </a:ext>
            </a:extLst>
          </p:cNvPr>
          <p:cNvSpPr>
            <a:spLocks noChangeArrowheads="1"/>
          </p:cNvSpPr>
          <p:nvPr/>
        </p:nvSpPr>
        <p:spPr bwMode="auto">
          <a:xfrm>
            <a:off x="250825" y="836613"/>
            <a:ext cx="8569325"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C00000"/>
                </a:solidFill>
                <a:ea typeface="仿宋_GB2312" panose="02010609030101010101" pitchFamily="49" charset="-122"/>
              </a:rPr>
              <a:t>石英谐振器具有极灵敏的电抗补偿能力：</a:t>
            </a:r>
          </a:p>
          <a:p>
            <a:pPr>
              <a:buFontTx/>
              <a:buNone/>
            </a:pPr>
            <a:r>
              <a:rPr lang="zh-CN" altLang="en-US" sz="2000" dirty="0">
                <a:solidFill>
                  <a:srgbClr val="C00000"/>
                </a:solidFill>
                <a:ea typeface="仿宋_GB2312" panose="02010609030101010101" pitchFamily="49" charset="-122"/>
              </a:rPr>
              <a:t>    在</a:t>
            </a:r>
            <a:r>
              <a:rPr lang="zh-CN" altLang="en-US" sz="2000" i="1" dirty="0">
                <a:solidFill>
                  <a:srgbClr val="C00000"/>
                </a:solidFill>
                <a:ea typeface="仿宋_GB2312" panose="02010609030101010101" pitchFamily="49" charset="-122"/>
                <a:sym typeface="Symbol" panose="05050102010706020507" pitchFamily="18" charset="2"/>
              </a:rPr>
              <a:t></a:t>
            </a:r>
            <a:r>
              <a:rPr lang="en-US" altLang="zh-CN" sz="2000" baseline="-25000" dirty="0">
                <a:solidFill>
                  <a:srgbClr val="C00000"/>
                </a:solidFill>
                <a:ea typeface="仿宋_GB2312" panose="02010609030101010101" pitchFamily="49" charset="-122"/>
                <a:sym typeface="Symbol" panose="05050102010706020507" pitchFamily="18" charset="2"/>
              </a:rPr>
              <a:t>q</a:t>
            </a:r>
            <a:r>
              <a:rPr lang="en-US" altLang="zh-CN" sz="2000" dirty="0">
                <a:solidFill>
                  <a:srgbClr val="C00000"/>
                </a:solidFill>
                <a:ea typeface="仿宋_GB2312" panose="02010609030101010101" pitchFamily="49" charset="-122"/>
                <a:sym typeface="Symbol" panose="05050102010706020507" pitchFamily="18" charset="2"/>
              </a:rPr>
              <a:t> &lt; </a:t>
            </a:r>
            <a:r>
              <a:rPr lang="en-US" altLang="zh-CN" sz="2000" i="1" dirty="0">
                <a:solidFill>
                  <a:srgbClr val="C00000"/>
                </a:solidFill>
                <a:ea typeface="仿宋_GB2312" panose="02010609030101010101" pitchFamily="49" charset="-122"/>
                <a:sym typeface="Symbol" panose="05050102010706020507" pitchFamily="18" charset="2"/>
              </a:rPr>
              <a:t></a:t>
            </a:r>
            <a:r>
              <a:rPr lang="en-US" altLang="zh-CN" sz="2000" dirty="0">
                <a:solidFill>
                  <a:srgbClr val="C00000"/>
                </a:solidFill>
                <a:ea typeface="仿宋_GB2312" panose="02010609030101010101" pitchFamily="49" charset="-122"/>
                <a:sym typeface="Symbol" panose="05050102010706020507" pitchFamily="18" charset="2"/>
              </a:rPr>
              <a:t> &lt; </a:t>
            </a:r>
            <a:r>
              <a:rPr lang="zh-CN" altLang="en-US" sz="2000" i="1" dirty="0">
                <a:solidFill>
                  <a:srgbClr val="C00000"/>
                </a:solidFill>
                <a:ea typeface="仿宋_GB2312" panose="02010609030101010101" pitchFamily="49" charset="-122"/>
                <a:sym typeface="Symbol" panose="05050102010706020507" pitchFamily="18" charset="2"/>
              </a:rPr>
              <a:t></a:t>
            </a:r>
            <a:r>
              <a:rPr lang="en-US" altLang="zh-CN" sz="2000" baseline="-25000" dirty="0">
                <a:solidFill>
                  <a:srgbClr val="C00000"/>
                </a:solidFill>
                <a:ea typeface="仿宋_GB2312" panose="02010609030101010101" pitchFamily="49" charset="-122"/>
                <a:sym typeface="Symbol" panose="05050102010706020507" pitchFamily="18" charset="2"/>
              </a:rPr>
              <a:t>p</a:t>
            </a:r>
            <a:r>
              <a:rPr lang="zh-CN" altLang="en-US" sz="2000" dirty="0">
                <a:solidFill>
                  <a:srgbClr val="C00000"/>
                </a:solidFill>
                <a:ea typeface="仿宋_GB2312" panose="02010609030101010101" pitchFamily="49" charset="-122"/>
              </a:rPr>
              <a:t> 之间，石英谐振器等效成感抗，所以振荡频率应由等效电感</a:t>
            </a:r>
            <a:r>
              <a:rPr lang="en-US" altLang="zh-CN" sz="2000" i="1" dirty="0">
                <a:solidFill>
                  <a:srgbClr val="C00000"/>
                </a:solidFill>
                <a:ea typeface="仿宋_GB2312" panose="02010609030101010101" pitchFamily="49" charset="-122"/>
                <a:sym typeface="Symbol" panose="05050102010706020507" pitchFamily="18" charset="2"/>
              </a:rPr>
              <a:t>L</a:t>
            </a:r>
            <a:r>
              <a:rPr lang="en-US" altLang="zh-CN" sz="2000" baseline="-25000" dirty="0">
                <a:solidFill>
                  <a:srgbClr val="C00000"/>
                </a:solidFill>
                <a:ea typeface="仿宋_GB2312" panose="02010609030101010101" pitchFamily="49" charset="-122"/>
                <a:sym typeface="Symbol" panose="05050102010706020507" pitchFamily="18" charset="2"/>
              </a:rPr>
              <a:t>e</a:t>
            </a:r>
            <a:r>
              <a:rPr lang="zh-CN" altLang="en-US" sz="2000" dirty="0">
                <a:solidFill>
                  <a:srgbClr val="C00000"/>
                </a:solidFill>
                <a:ea typeface="仿宋_GB2312" panose="02010609030101010101" pitchFamily="49" charset="-122"/>
              </a:rPr>
              <a:t> </a:t>
            </a:r>
            <a:r>
              <a:rPr lang="en-US" altLang="zh-CN" sz="2000" dirty="0">
                <a:solidFill>
                  <a:srgbClr val="C00000"/>
                </a:solidFill>
                <a:ea typeface="仿宋_GB2312" panose="02010609030101010101" pitchFamily="49" charset="-122"/>
              </a:rPr>
              <a:t>(</a:t>
            </a:r>
            <a:r>
              <a:rPr lang="en-US" altLang="zh-CN" sz="2000" i="1" dirty="0">
                <a:solidFill>
                  <a:srgbClr val="C00000"/>
                </a:solidFill>
                <a:ea typeface="仿宋_GB2312" panose="02010609030101010101" pitchFamily="49" charset="-122"/>
                <a:sym typeface="Symbol" panose="05050102010706020507" pitchFamily="18" charset="2"/>
              </a:rPr>
              <a:t></a:t>
            </a:r>
            <a:r>
              <a:rPr lang="en-US" altLang="zh-CN" sz="2000" dirty="0">
                <a:solidFill>
                  <a:srgbClr val="C00000"/>
                </a:solidFill>
                <a:ea typeface="仿宋_GB2312" panose="02010609030101010101" pitchFamily="49" charset="-122"/>
              </a:rPr>
              <a:t>)</a:t>
            </a:r>
            <a:r>
              <a:rPr lang="zh-CN" altLang="en-US" sz="2000" dirty="0">
                <a:solidFill>
                  <a:srgbClr val="C00000"/>
                </a:solidFill>
                <a:ea typeface="仿宋_GB2312" panose="02010609030101010101" pitchFamily="49" charset="-122"/>
              </a:rPr>
              <a:t>及并联电容</a:t>
            </a:r>
            <a:r>
              <a:rPr lang="en-US" altLang="zh-CN" sz="2000" i="1" dirty="0">
                <a:solidFill>
                  <a:srgbClr val="C00000"/>
                </a:solidFill>
                <a:ea typeface="仿宋_GB2312" panose="02010609030101010101" pitchFamily="49" charset="-122"/>
                <a:sym typeface="Symbol" panose="05050102010706020507" pitchFamily="18" charset="2"/>
              </a:rPr>
              <a:t>C</a:t>
            </a:r>
            <a:r>
              <a:rPr lang="en-US" altLang="zh-CN" sz="2000" baseline="-25000" dirty="0">
                <a:solidFill>
                  <a:srgbClr val="C00000"/>
                </a:solidFill>
                <a:ea typeface="仿宋_GB2312" panose="02010609030101010101" pitchFamily="49" charset="-122"/>
                <a:sym typeface="Symbol" panose="05050102010706020507" pitchFamily="18" charset="2"/>
              </a:rPr>
              <a:t>L</a:t>
            </a:r>
            <a:r>
              <a:rPr lang="zh-CN" altLang="en-US" sz="2000" dirty="0">
                <a:solidFill>
                  <a:srgbClr val="C00000"/>
                </a:solidFill>
                <a:ea typeface="仿宋_GB2312" panose="02010609030101010101" pitchFamily="49" charset="-122"/>
              </a:rPr>
              <a:t>确定，即：                         </a:t>
            </a:r>
          </a:p>
        </p:txBody>
      </p:sp>
      <p:sp>
        <p:nvSpPr>
          <p:cNvPr id="60422" name="Text Box 14">
            <a:extLst>
              <a:ext uri="{FF2B5EF4-FFF2-40B4-BE49-F238E27FC236}">
                <a16:creationId xmlns:a16="http://schemas.microsoft.com/office/drawing/2014/main" id="{2E1BB48A-7694-4036-91F9-B3094A24ECF4}"/>
              </a:ext>
            </a:extLst>
          </p:cNvPr>
          <p:cNvSpPr txBox="1">
            <a:spLocks noChangeArrowheads="1"/>
          </p:cNvSpPr>
          <p:nvPr/>
        </p:nvSpPr>
        <p:spPr bwMode="auto">
          <a:xfrm>
            <a:off x="4427538" y="2781300"/>
            <a:ext cx="442753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C00000"/>
                </a:solidFill>
                <a:ea typeface="仿宋_GB2312" panose="02010609030101010101" pitchFamily="49" charset="-122"/>
              </a:rPr>
              <a:t>所以在</a:t>
            </a:r>
            <a:r>
              <a:rPr lang="zh-CN" altLang="en-US" sz="2400" i="1">
                <a:solidFill>
                  <a:srgbClr val="C00000"/>
                </a:solidFill>
                <a:ea typeface="仿宋_GB2312" panose="02010609030101010101" pitchFamily="49" charset="-122"/>
                <a:sym typeface="Symbol" panose="05050102010706020507" pitchFamily="18" charset="2"/>
              </a:rPr>
              <a:t></a:t>
            </a:r>
            <a:r>
              <a:rPr lang="en-US" altLang="zh-CN" sz="2400" baseline="-25000">
                <a:solidFill>
                  <a:srgbClr val="C00000"/>
                </a:solidFill>
                <a:ea typeface="仿宋_GB2312" panose="02010609030101010101" pitchFamily="49" charset="-122"/>
                <a:sym typeface="Symbol" panose="05050102010706020507" pitchFamily="18" charset="2"/>
              </a:rPr>
              <a:t>q</a:t>
            </a:r>
            <a:r>
              <a:rPr lang="en-US" altLang="zh-CN" sz="2400">
                <a:solidFill>
                  <a:srgbClr val="C00000"/>
                </a:solidFill>
                <a:ea typeface="仿宋_GB2312" panose="02010609030101010101" pitchFamily="49" charset="-122"/>
                <a:sym typeface="Symbol" panose="05050102010706020507" pitchFamily="18" charset="2"/>
              </a:rPr>
              <a:t> ~ </a:t>
            </a:r>
            <a:r>
              <a:rPr lang="zh-CN" altLang="en-US" sz="2400" i="1">
                <a:solidFill>
                  <a:srgbClr val="C00000"/>
                </a:solidFill>
                <a:ea typeface="仿宋_GB2312" panose="02010609030101010101" pitchFamily="49" charset="-122"/>
                <a:sym typeface="Symbol" panose="05050102010706020507" pitchFamily="18" charset="2"/>
              </a:rPr>
              <a:t></a:t>
            </a:r>
            <a:r>
              <a:rPr lang="en-US" altLang="zh-CN" sz="2400" baseline="-25000">
                <a:solidFill>
                  <a:srgbClr val="C00000"/>
                </a:solidFill>
                <a:ea typeface="仿宋_GB2312" panose="02010609030101010101" pitchFamily="49" charset="-122"/>
                <a:sym typeface="Symbol" panose="05050102010706020507" pitchFamily="18" charset="2"/>
              </a:rPr>
              <a:t>p</a:t>
            </a:r>
            <a:r>
              <a:rPr lang="en-US" altLang="zh-CN" sz="2400">
                <a:solidFill>
                  <a:srgbClr val="C00000"/>
                </a:solidFill>
                <a:ea typeface="仿宋_GB2312" panose="02010609030101010101" pitchFamily="49" charset="-122"/>
              </a:rPr>
              <a:t> </a:t>
            </a:r>
            <a:r>
              <a:rPr lang="zh-CN" altLang="en-US" sz="2400">
                <a:solidFill>
                  <a:srgbClr val="C00000"/>
                </a:solidFill>
                <a:ea typeface="仿宋_GB2312" panose="02010609030101010101" pitchFamily="49" charset="-122"/>
              </a:rPr>
              <a:t>间，感抗曲线极陡峭。由于感抗曲线对频率有极大的变化速率 ，稳频的能力很高。</a:t>
            </a:r>
          </a:p>
        </p:txBody>
      </p:sp>
      <p:graphicFrame>
        <p:nvGraphicFramePr>
          <p:cNvPr id="60423" name="Object 10">
            <a:extLst>
              <a:ext uri="{FF2B5EF4-FFF2-40B4-BE49-F238E27FC236}">
                <a16:creationId xmlns:a16="http://schemas.microsoft.com/office/drawing/2014/main" id="{A8CB0998-9C37-4F97-B790-260285380D06}"/>
              </a:ext>
            </a:extLst>
          </p:cNvPr>
          <p:cNvGraphicFramePr>
            <a:graphicFrameLocks noChangeAspect="1"/>
          </p:cNvGraphicFramePr>
          <p:nvPr/>
        </p:nvGraphicFramePr>
        <p:xfrm>
          <a:off x="393700" y="5089525"/>
          <a:ext cx="4014788" cy="1031875"/>
        </p:xfrm>
        <a:graphic>
          <a:graphicData uri="http://schemas.openxmlformats.org/presentationml/2006/ole">
            <mc:AlternateContent xmlns:mc="http://schemas.openxmlformats.org/markup-compatibility/2006">
              <mc:Choice xmlns:v="urn:schemas-microsoft-com:vml" Requires="v">
                <p:oleObj spid="_x0000_s60961" name="公式" r:id="rId7" imgW="1805836" imgH="403913" progId="Equation.3">
                  <p:embed/>
                </p:oleObj>
              </mc:Choice>
              <mc:Fallback>
                <p:oleObj name="公式" r:id="rId7" imgW="1805836" imgH="403913"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700" y="5089525"/>
                        <a:ext cx="4014788" cy="1031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4" name="AutoShape 15">
            <a:extLst>
              <a:ext uri="{FF2B5EF4-FFF2-40B4-BE49-F238E27FC236}">
                <a16:creationId xmlns:a16="http://schemas.microsoft.com/office/drawing/2014/main" id="{840D6344-EE8E-45B4-A3D2-255047EC464C}"/>
              </a:ext>
            </a:extLst>
          </p:cNvPr>
          <p:cNvSpPr>
            <a:spLocks noChangeArrowheads="1"/>
          </p:cNvSpPr>
          <p:nvPr/>
        </p:nvSpPr>
        <p:spPr bwMode="auto">
          <a:xfrm>
            <a:off x="323850" y="5013325"/>
            <a:ext cx="4392613" cy="1223963"/>
          </a:xfrm>
          <a:prstGeom prst="wedgeRectCallout">
            <a:avLst>
              <a:gd name="adj1" fmla="val 2769"/>
              <a:gd name="adj2" fmla="val -175801"/>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仿宋_GB2312" panose="02010609030101010101" pitchFamily="49" charset="-122"/>
            </a:endParaRPr>
          </a:p>
          <a:p>
            <a:pPr eaLnBrk="1" hangingPunct="1">
              <a:spcBef>
                <a:spcPct val="0"/>
              </a:spcBef>
              <a:buFontTx/>
              <a:buNone/>
            </a:pPr>
            <a:r>
              <a:rPr lang="zh-CN" altLang="en-US" sz="2400">
                <a:ea typeface="仿宋_GB2312" panose="02010609030101010101" pitchFamily="49" charset="-122"/>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F747F782-EEE6-4F11-B67F-E8C93F96BEF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3200" b="1" dirty="0">
                <a:solidFill>
                  <a:srgbClr val="0000FF"/>
                </a:solidFill>
                <a:ea typeface="仿宋_GB2312" panose="02010609030101010101" pitchFamily="49" charset="-122"/>
              </a:rPr>
              <a:t>4.6.2 </a:t>
            </a:r>
            <a:r>
              <a:rPr lang="zh-CN" altLang="en-US" sz="3200" b="1" dirty="0">
                <a:solidFill>
                  <a:srgbClr val="0000FF"/>
                </a:solidFill>
                <a:ea typeface="仿宋_GB2312" panose="02010609030101010101" pitchFamily="49" charset="-122"/>
              </a:rPr>
              <a:t>石英晶体振荡器</a:t>
            </a:r>
          </a:p>
        </p:txBody>
      </p:sp>
      <p:sp>
        <p:nvSpPr>
          <p:cNvPr id="61443" name="Rectangle 3">
            <a:extLst>
              <a:ext uri="{FF2B5EF4-FFF2-40B4-BE49-F238E27FC236}">
                <a16:creationId xmlns:a16="http://schemas.microsoft.com/office/drawing/2014/main" id="{D3871D1F-C813-4B05-B64B-BCDDEC44160A}"/>
              </a:ext>
            </a:extLst>
          </p:cNvPr>
          <p:cNvSpPr>
            <a:spLocks noChangeArrowheads="1"/>
          </p:cNvSpPr>
          <p:nvPr/>
        </p:nvSpPr>
        <p:spPr bwMode="auto">
          <a:xfrm>
            <a:off x="142875" y="811213"/>
            <a:ext cx="8858250"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50000"/>
              </a:lnSpc>
              <a:buFontTx/>
              <a:buNone/>
            </a:pPr>
            <a:r>
              <a:rPr lang="zh-CN" altLang="en-US" sz="2400" dirty="0">
                <a:solidFill>
                  <a:srgbClr val="660066"/>
                </a:solidFill>
                <a:ea typeface="仿宋_GB2312" panose="02010609030101010101" pitchFamily="49" charset="-122"/>
              </a:rPr>
              <a:t>例</a:t>
            </a:r>
            <a:r>
              <a:rPr lang="en-US" altLang="zh-CN" sz="2400" dirty="0">
                <a:solidFill>
                  <a:srgbClr val="660066"/>
                </a:solidFill>
                <a:ea typeface="仿宋_GB2312" panose="02010609030101010101" pitchFamily="49" charset="-122"/>
              </a:rPr>
              <a:t>:</a:t>
            </a:r>
            <a:r>
              <a:rPr lang="zh-CN" altLang="en-US" sz="2400" dirty="0">
                <a:solidFill>
                  <a:srgbClr val="660066"/>
                </a:solidFill>
                <a:ea typeface="仿宋_GB2312" panose="02010609030101010101" pitchFamily="49" charset="-122"/>
              </a:rPr>
              <a:t> </a:t>
            </a:r>
            <a:r>
              <a:rPr lang="en-US" altLang="zh-CN" sz="2400" i="1" dirty="0">
                <a:solidFill>
                  <a:srgbClr val="660066"/>
                </a:solidFill>
                <a:ea typeface="仿宋_GB2312" panose="02010609030101010101" pitchFamily="49" charset="-122"/>
                <a:sym typeface="Symbol" panose="05050102010706020507" pitchFamily="18" charset="2"/>
              </a:rPr>
              <a:t>C</a:t>
            </a:r>
            <a:r>
              <a:rPr lang="en-US" altLang="zh-CN" sz="2400" baseline="-25000" dirty="0">
                <a:solidFill>
                  <a:srgbClr val="660066"/>
                </a:solidFill>
                <a:ea typeface="仿宋_GB2312" panose="02010609030101010101" pitchFamily="49" charset="-122"/>
                <a:sym typeface="Symbol" panose="05050102010706020507" pitchFamily="18" charset="2"/>
              </a:rPr>
              <a:t>L</a:t>
            </a:r>
            <a:r>
              <a:rPr lang="zh-CN" altLang="en-US" sz="2400" dirty="0">
                <a:solidFill>
                  <a:srgbClr val="660066"/>
                </a:solidFill>
                <a:ea typeface="仿宋_GB2312" panose="02010609030101010101" pitchFamily="49" charset="-122"/>
              </a:rPr>
              <a:t>减少</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C</a:t>
            </a:r>
            <a:r>
              <a:rPr lang="en-US" altLang="zh-CN" sz="2400" baseline="-25000" dirty="0">
                <a:solidFill>
                  <a:srgbClr val="660066"/>
                </a:solidFill>
                <a:ea typeface="仿宋_GB2312" panose="02010609030101010101" pitchFamily="49" charset="-122"/>
                <a:sym typeface="Symbol" panose="05050102010706020507" pitchFamily="18" charset="2"/>
              </a:rPr>
              <a:t>L</a:t>
            </a:r>
            <a:r>
              <a:rPr lang="en-US" altLang="zh-CN" sz="2400" dirty="0">
                <a:solidFill>
                  <a:srgbClr val="660066"/>
                </a:solidFill>
                <a:ea typeface="仿宋_GB2312" panose="02010609030101010101" pitchFamily="49" charset="-122"/>
              </a:rPr>
              <a:t> </a:t>
            </a:r>
            <a:r>
              <a:rPr lang="en-US" altLang="zh-CN" sz="2400" dirty="0">
                <a:solidFill>
                  <a:srgbClr val="660066"/>
                </a:solidFill>
                <a:ea typeface="仿宋_GB2312" panose="02010609030101010101" pitchFamily="49" charset="-122"/>
                <a:sym typeface="Symbol" panose="05050102010706020507" pitchFamily="18" charset="2"/>
              </a:rPr>
              <a:t> </a:t>
            </a:r>
            <a:r>
              <a:rPr lang="zh-CN" altLang="en-US" sz="2400" i="1" dirty="0">
                <a:solidFill>
                  <a:srgbClr val="660066"/>
                </a:solidFill>
                <a:sym typeface="Symbol" panose="05050102010706020507" pitchFamily="18" charset="2"/>
              </a:rPr>
              <a:t></a:t>
            </a:r>
            <a:r>
              <a:rPr lang="en-US" altLang="zh-CN" sz="2400" baseline="-25000" dirty="0">
                <a:solidFill>
                  <a:srgbClr val="660066"/>
                </a:solidFill>
                <a:sym typeface="Symbol" panose="05050102010706020507" pitchFamily="18" charset="2"/>
              </a:rPr>
              <a:t>0</a:t>
            </a:r>
            <a:r>
              <a:rPr lang="zh-CN" altLang="en-US" sz="2400" dirty="0">
                <a:solidFill>
                  <a:srgbClr val="660066"/>
                </a:solidFill>
                <a:ea typeface="仿宋_GB2312" panose="02010609030101010101" pitchFamily="49" charset="-122"/>
              </a:rPr>
              <a:t>增加</a:t>
            </a:r>
            <a:r>
              <a:rPr lang="en-US" altLang="zh-CN" sz="2400" dirty="0">
                <a:solidFill>
                  <a:srgbClr val="660066"/>
                </a:solidFill>
                <a:ea typeface="仿宋_GB2312" panose="02010609030101010101" pitchFamily="49" charset="-122"/>
                <a:sym typeface="Symbol" panose="05050102010706020507" pitchFamily="18" charset="2"/>
              </a:rPr>
              <a:t></a:t>
            </a:r>
            <a:r>
              <a:rPr lang="zh-CN" altLang="en-US" sz="2400" i="1" dirty="0">
                <a:solidFill>
                  <a:srgbClr val="660066"/>
                </a:solidFill>
                <a:sym typeface="Symbol" panose="05050102010706020507" pitchFamily="18" charset="2"/>
              </a:rPr>
              <a:t></a:t>
            </a:r>
            <a:r>
              <a:rPr lang="en-US" altLang="zh-CN" sz="2400" baseline="-25000" dirty="0">
                <a:solidFill>
                  <a:srgbClr val="660066"/>
                </a:solidFill>
                <a:sym typeface="Symbol" panose="05050102010706020507" pitchFamily="18" charset="2"/>
              </a:rPr>
              <a:t>0 </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sym typeface="Symbol" panose="05050102010706020507" pitchFamily="18" charset="2"/>
              </a:rPr>
              <a:t>L</a:t>
            </a:r>
            <a:r>
              <a:rPr lang="en-US" altLang="zh-CN" sz="2400" baseline="-25000" dirty="0">
                <a:solidFill>
                  <a:srgbClr val="660066"/>
                </a:solidFill>
                <a:ea typeface="仿宋_GB2312" panose="02010609030101010101" pitchFamily="49" charset="-122"/>
                <a:sym typeface="Symbol" panose="05050102010706020507" pitchFamily="18" charset="2"/>
              </a:rPr>
              <a:t>e</a:t>
            </a:r>
            <a:r>
              <a:rPr lang="zh-CN" altLang="en-US" sz="2400" dirty="0">
                <a:solidFill>
                  <a:srgbClr val="660066"/>
                </a:solidFill>
                <a:ea typeface="仿宋_GB2312" panose="02010609030101010101" pitchFamily="49" charset="-122"/>
              </a:rPr>
              <a:t>增加</a:t>
            </a:r>
            <a:r>
              <a:rPr lang="en-US" altLang="zh-CN" sz="2400" dirty="0">
                <a:solidFill>
                  <a:srgbClr val="660066"/>
                </a:solidFill>
                <a:ea typeface="仿宋_GB2312" panose="02010609030101010101" pitchFamily="49" charset="-122"/>
                <a:sym typeface="Symbol" panose="05050102010706020507" pitchFamily="18" charset="2"/>
              </a:rPr>
              <a:t></a:t>
            </a:r>
            <a:r>
              <a:rPr lang="zh-CN" altLang="en-US" sz="2400" dirty="0">
                <a:solidFill>
                  <a:srgbClr val="660066"/>
                </a:solidFill>
                <a:ea typeface="仿宋_GB2312" panose="02010609030101010101" pitchFamily="49" charset="-122"/>
              </a:rPr>
              <a:t> </a:t>
            </a:r>
            <a:r>
              <a:rPr lang="en-US" altLang="zh-CN" sz="2400" i="1" dirty="0">
                <a:solidFill>
                  <a:srgbClr val="660066"/>
                </a:solidFill>
                <a:ea typeface="仿宋_GB2312" panose="02010609030101010101" pitchFamily="49" charset="-122"/>
                <a:sym typeface="Symbol" panose="05050102010706020507" pitchFamily="18" charset="2"/>
              </a:rPr>
              <a:t>L</a:t>
            </a:r>
            <a:r>
              <a:rPr lang="en-US" altLang="zh-CN" sz="2400" baseline="-25000" dirty="0">
                <a:solidFill>
                  <a:srgbClr val="660066"/>
                </a:solidFill>
                <a:ea typeface="仿宋_GB2312" panose="02010609030101010101" pitchFamily="49" charset="-122"/>
                <a:sym typeface="Symbol" panose="05050102010706020507" pitchFamily="18" charset="2"/>
              </a:rPr>
              <a:t>e </a:t>
            </a:r>
            <a:r>
              <a:rPr lang="en-US" altLang="zh-CN" sz="2400" dirty="0">
                <a:solidFill>
                  <a:srgbClr val="660066"/>
                </a:solidFill>
                <a:ea typeface="仿宋_GB2312" panose="02010609030101010101" pitchFamily="49" charset="-122"/>
                <a:sym typeface="Symbol" panose="05050102010706020507" pitchFamily="18" charset="2"/>
              </a:rPr>
              <a:t> </a:t>
            </a:r>
            <a:r>
              <a:rPr lang="zh-CN" altLang="en-US" sz="2400" i="1" dirty="0">
                <a:solidFill>
                  <a:srgbClr val="660066"/>
                </a:solidFill>
                <a:sym typeface="Symbol" panose="05050102010706020507" pitchFamily="18" charset="2"/>
              </a:rPr>
              <a:t></a:t>
            </a:r>
            <a:r>
              <a:rPr lang="en-US" altLang="zh-CN" sz="2400" baseline="-25000" dirty="0">
                <a:solidFill>
                  <a:srgbClr val="660066"/>
                </a:solidFill>
                <a:sym typeface="Symbol" panose="05050102010706020507" pitchFamily="18" charset="2"/>
              </a:rPr>
              <a:t>0</a:t>
            </a:r>
            <a:r>
              <a:rPr lang="zh-CN" altLang="en-US" sz="2400" dirty="0">
                <a:solidFill>
                  <a:srgbClr val="660066"/>
                </a:solidFill>
                <a:ea typeface="仿宋_GB2312" panose="02010609030101010101" pitchFamily="49" charset="-122"/>
              </a:rPr>
              <a:t>下降到</a:t>
            </a:r>
            <a:r>
              <a:rPr lang="zh-CN" altLang="en-US" sz="2400" i="1" dirty="0">
                <a:solidFill>
                  <a:srgbClr val="660066"/>
                </a:solidFill>
                <a:sym typeface="Symbol" panose="05050102010706020507" pitchFamily="18" charset="2"/>
              </a:rPr>
              <a:t></a:t>
            </a:r>
            <a:r>
              <a:rPr lang="en-US" altLang="zh-CN" sz="2400" baseline="-25000" dirty="0">
                <a:solidFill>
                  <a:srgbClr val="660066"/>
                </a:solidFill>
                <a:sym typeface="Symbol" panose="05050102010706020507" pitchFamily="18" charset="2"/>
              </a:rPr>
              <a:t>0</a:t>
            </a:r>
            <a:r>
              <a:rPr lang="zh-CN" altLang="en-US" sz="2400" dirty="0">
                <a:solidFill>
                  <a:srgbClr val="660066"/>
                </a:solidFill>
                <a:ea typeface="仿宋_GB2312" panose="02010609030101010101" pitchFamily="49" charset="-122"/>
              </a:rPr>
              <a:t> 附近。</a:t>
            </a:r>
          </a:p>
          <a:p>
            <a:pPr>
              <a:lnSpc>
                <a:spcPct val="150000"/>
              </a:lnSpc>
              <a:buFontTx/>
              <a:buNone/>
            </a:pPr>
            <a:r>
              <a:rPr lang="zh-CN" altLang="en-US" sz="2400" dirty="0">
                <a:solidFill>
                  <a:srgbClr val="660066"/>
                </a:solidFill>
                <a:ea typeface="仿宋_GB2312" panose="02010609030101010101" pitchFamily="49" charset="-122"/>
              </a:rPr>
              <a:t> 实际产生的</a:t>
            </a:r>
            <a:r>
              <a:rPr lang="en-US" altLang="zh-CN" sz="2400" dirty="0">
                <a:solidFill>
                  <a:srgbClr val="660066"/>
                </a:solidFill>
                <a:ea typeface="仿宋_GB2312" panose="02010609030101010101" pitchFamily="49" charset="-122"/>
                <a:sym typeface="Symbol" panose="05050102010706020507" pitchFamily="18" charset="2"/>
              </a:rPr>
              <a:t></a:t>
            </a:r>
            <a:r>
              <a:rPr lang="zh-CN" altLang="en-US" sz="2400" i="1" dirty="0">
                <a:solidFill>
                  <a:srgbClr val="660066"/>
                </a:solidFill>
                <a:sym typeface="Symbol" panose="05050102010706020507" pitchFamily="18" charset="2"/>
              </a:rPr>
              <a:t></a:t>
            </a:r>
            <a:r>
              <a:rPr lang="en-US" altLang="zh-CN" sz="2400" i="1" dirty="0">
                <a:solidFill>
                  <a:srgbClr val="660066"/>
                </a:solidFill>
                <a:latin typeface="Segoe UI Semibold" panose="020B0702040204020203" pitchFamily="34" charset="0"/>
                <a:cs typeface="Segoe UI Semibold" panose="020B0702040204020203" pitchFamily="34" charset="0"/>
                <a:sym typeface="Symbol" panose="05050102010706020507" pitchFamily="18" charset="2"/>
              </a:rPr>
              <a:t>’’</a:t>
            </a:r>
            <a:r>
              <a:rPr lang="en-US" altLang="zh-CN" sz="2400" i="1" dirty="0">
                <a:solidFill>
                  <a:srgbClr val="660066"/>
                </a:solidFill>
                <a:sym typeface="Symbol" panose="05050102010706020507" pitchFamily="18" charset="2"/>
              </a:rPr>
              <a:t>&lt;&lt; </a:t>
            </a:r>
            <a:r>
              <a:rPr lang="en-US" altLang="zh-CN" sz="2400" dirty="0">
                <a:solidFill>
                  <a:srgbClr val="660066"/>
                </a:solidFill>
                <a:ea typeface="仿宋_GB2312" panose="02010609030101010101" pitchFamily="49" charset="-122"/>
                <a:sym typeface="Symbol" panose="05050102010706020507" pitchFamily="18" charset="2"/>
              </a:rPr>
              <a:t></a:t>
            </a:r>
            <a:r>
              <a:rPr lang="zh-CN" altLang="en-US" sz="2400" i="1" dirty="0">
                <a:solidFill>
                  <a:srgbClr val="660066"/>
                </a:solidFill>
                <a:sym typeface="Symbol" panose="05050102010706020507" pitchFamily="18" charset="2"/>
              </a:rPr>
              <a:t></a:t>
            </a:r>
            <a:r>
              <a:rPr lang="en-US" altLang="zh-CN" sz="2400" dirty="0">
                <a:solidFill>
                  <a:srgbClr val="660066"/>
                </a:solidFill>
                <a:ea typeface="仿宋_GB2312" panose="02010609030101010101" pitchFamily="49" charset="-122"/>
              </a:rPr>
              <a:t> </a:t>
            </a:r>
            <a:r>
              <a:rPr lang="zh-CN" altLang="en-US" sz="2400" dirty="0">
                <a:solidFill>
                  <a:srgbClr val="660066"/>
                </a:solidFill>
                <a:ea typeface="仿宋_GB2312" panose="02010609030101010101" pitchFamily="49" charset="-122"/>
              </a:rPr>
              <a:t>，所以对工作频率的影响是十分微小的（</a:t>
            </a:r>
            <a:r>
              <a:rPr lang="zh-CN" altLang="en-US" dirty="0">
                <a:solidFill>
                  <a:srgbClr val="FF0000"/>
                </a:solidFill>
                <a:ea typeface="仿宋_GB2312" panose="02010609030101010101" pitchFamily="49" charset="-122"/>
              </a:rPr>
              <a:t>这是稳频原因之三</a:t>
            </a:r>
            <a:r>
              <a:rPr lang="zh-CN" altLang="en-US" sz="2400" dirty="0">
                <a:solidFill>
                  <a:srgbClr val="660066"/>
                </a:solidFill>
                <a:ea typeface="仿宋_GB2312" panose="02010609030101010101" pitchFamily="49" charset="-122"/>
              </a:rPr>
              <a:t>）。</a:t>
            </a:r>
          </a:p>
          <a:p>
            <a:pPr>
              <a:lnSpc>
                <a:spcPct val="150000"/>
              </a:lnSpc>
              <a:buFontTx/>
              <a:buNone/>
            </a:pPr>
            <a:r>
              <a:rPr lang="zh-CN" altLang="en-US" sz="2400" dirty="0">
                <a:solidFill>
                  <a:srgbClr val="660066"/>
                </a:solidFill>
                <a:ea typeface="仿宋_GB2312" panose="02010609030101010101" pitchFamily="49" charset="-122"/>
              </a:rPr>
              <a:t>         由于皮尔斯振荡器的频率稳定度高，用途广泛。</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0108B4A-51D5-4A1A-9675-3E408AB80F3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3200" b="1" dirty="0">
                <a:solidFill>
                  <a:srgbClr val="0000FF"/>
                </a:solidFill>
                <a:ea typeface="仿宋_GB2312" panose="02010609030101010101" pitchFamily="49" charset="-122"/>
              </a:rPr>
              <a:t>4.6.2 </a:t>
            </a:r>
            <a:r>
              <a:rPr lang="zh-CN" altLang="en-US" sz="3200" b="1" dirty="0">
                <a:solidFill>
                  <a:srgbClr val="0000FF"/>
                </a:solidFill>
                <a:ea typeface="仿宋_GB2312" panose="02010609030101010101" pitchFamily="49" charset="-122"/>
              </a:rPr>
              <a:t>石英晶体振荡器</a:t>
            </a:r>
          </a:p>
        </p:txBody>
      </p:sp>
      <p:sp>
        <p:nvSpPr>
          <p:cNvPr id="62467" name="Text Box 6">
            <a:extLst>
              <a:ext uri="{FF2B5EF4-FFF2-40B4-BE49-F238E27FC236}">
                <a16:creationId xmlns:a16="http://schemas.microsoft.com/office/drawing/2014/main" id="{209A928D-A072-49D6-BEA8-199F57EDD7CB}"/>
              </a:ext>
            </a:extLst>
          </p:cNvPr>
          <p:cNvSpPr txBox="1">
            <a:spLocks noChangeArrowheads="1"/>
          </p:cNvSpPr>
          <p:nvPr/>
        </p:nvSpPr>
        <p:spPr bwMode="auto">
          <a:xfrm>
            <a:off x="228600" y="722313"/>
            <a:ext cx="6538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r>
              <a:rPr lang="en-US" altLang="zh-CN" sz="2400" dirty="0">
                <a:solidFill>
                  <a:srgbClr val="C00000"/>
                </a:solidFill>
                <a:ea typeface="仿宋_GB2312" panose="02010609030101010101" pitchFamily="49" charset="-122"/>
              </a:rPr>
              <a:t>(2)</a:t>
            </a:r>
            <a:r>
              <a:rPr lang="zh-CN" altLang="en-US" sz="2400" dirty="0">
                <a:solidFill>
                  <a:srgbClr val="C00000"/>
                </a:solidFill>
                <a:ea typeface="仿宋_GB2312" panose="02010609030101010101" pitchFamily="49" charset="-122"/>
              </a:rPr>
              <a:t>密勒（</a:t>
            </a:r>
            <a:r>
              <a:rPr lang="en-US" altLang="zh-CN" sz="2400" dirty="0">
                <a:solidFill>
                  <a:srgbClr val="C00000"/>
                </a:solidFill>
              </a:rPr>
              <a:t>Miller</a:t>
            </a:r>
            <a:r>
              <a:rPr lang="zh-CN" altLang="en-US" sz="2400" dirty="0">
                <a:solidFill>
                  <a:srgbClr val="C00000"/>
                </a:solidFill>
              </a:rPr>
              <a:t>）</a:t>
            </a:r>
            <a:r>
              <a:rPr lang="zh-CN" altLang="en-US" sz="2400" dirty="0">
                <a:solidFill>
                  <a:srgbClr val="C00000"/>
                </a:solidFill>
                <a:ea typeface="仿宋_GB2312" panose="02010609030101010101" pitchFamily="49" charset="-122"/>
              </a:rPr>
              <a:t>振荡电路 </a:t>
            </a: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P125  </a:t>
            </a:r>
            <a:r>
              <a:rPr lang="zh-CN" altLang="en-US" sz="2400" dirty="0">
                <a:solidFill>
                  <a:srgbClr val="FF0000"/>
                </a:solidFill>
                <a:ea typeface="仿宋_GB2312" panose="02010609030101010101" pitchFamily="49" charset="-122"/>
              </a:rPr>
              <a:t> </a:t>
            </a:r>
            <a:r>
              <a:rPr lang="en-US" altLang="zh-CN" sz="2400" dirty="0">
                <a:solidFill>
                  <a:srgbClr val="FF0000"/>
                </a:solidFill>
                <a:ea typeface="仿宋_GB2312" panose="02010609030101010101" pitchFamily="49" charset="-122"/>
              </a:rPr>
              <a:t>P128</a:t>
            </a:r>
            <a:r>
              <a:rPr lang="en-US" altLang="zh-CN" sz="2400" dirty="0">
                <a:solidFill>
                  <a:srgbClr val="C00000"/>
                </a:solidFill>
                <a:ea typeface="仿宋_GB2312" panose="02010609030101010101" pitchFamily="49" charset="-122"/>
              </a:rPr>
              <a:t>      </a:t>
            </a:r>
            <a:r>
              <a:rPr lang="en-US" altLang="zh-CN" sz="2400" dirty="0">
                <a:solidFill>
                  <a:srgbClr val="000000"/>
                </a:solidFill>
                <a:ea typeface="仿宋_GB2312" panose="02010609030101010101" pitchFamily="49" charset="-122"/>
              </a:rPr>
              <a:t>P134</a:t>
            </a:r>
            <a:endParaRPr lang="zh-CN" altLang="en-US" sz="2400" b="0" dirty="0">
              <a:solidFill>
                <a:srgbClr val="000000"/>
              </a:solidFill>
              <a:ea typeface="仿宋_GB2312" panose="02010609030101010101" pitchFamily="49" charset="-122"/>
            </a:endParaRPr>
          </a:p>
        </p:txBody>
      </p:sp>
      <p:pic>
        <p:nvPicPr>
          <p:cNvPr id="62468" name="图片 8" descr="Image1.jpg">
            <a:extLst>
              <a:ext uri="{FF2B5EF4-FFF2-40B4-BE49-F238E27FC236}">
                <a16:creationId xmlns:a16="http://schemas.microsoft.com/office/drawing/2014/main" id="{1FD85D78-4B26-4B4E-9649-1EA2CD43F0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1439" y="2063750"/>
            <a:ext cx="27146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图片 2">
            <a:extLst>
              <a:ext uri="{FF2B5EF4-FFF2-40B4-BE49-F238E27FC236}">
                <a16:creationId xmlns:a16="http://schemas.microsoft.com/office/drawing/2014/main" id="{D9F9BC00-0F1F-4560-A758-FF9728C95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301750"/>
            <a:ext cx="434340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 Box 6">
            <a:extLst>
              <a:ext uri="{FF2B5EF4-FFF2-40B4-BE49-F238E27FC236}">
                <a16:creationId xmlns:a16="http://schemas.microsoft.com/office/drawing/2014/main" id="{FCE97B15-B54F-4A64-B910-B318C07729AB}"/>
              </a:ext>
            </a:extLst>
          </p:cNvPr>
          <p:cNvSpPr txBox="1">
            <a:spLocks noChangeArrowheads="1"/>
          </p:cNvSpPr>
          <p:nvPr/>
        </p:nvSpPr>
        <p:spPr bwMode="auto">
          <a:xfrm>
            <a:off x="5148064" y="4629150"/>
            <a:ext cx="388778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密勒（</a:t>
            </a:r>
            <a:r>
              <a:rPr lang="en-US" altLang="zh-CN" sz="2400" dirty="0">
                <a:solidFill>
                  <a:srgbClr val="CC3300"/>
                </a:solidFill>
              </a:rPr>
              <a:t>Miller</a:t>
            </a:r>
            <a:r>
              <a:rPr lang="zh-CN" altLang="en-US" sz="2400" dirty="0">
                <a:solidFill>
                  <a:srgbClr val="000000"/>
                </a:solidFill>
              </a:rPr>
              <a:t>）</a:t>
            </a:r>
            <a:r>
              <a:rPr lang="zh-CN" altLang="en-US" sz="2400" dirty="0">
                <a:solidFill>
                  <a:srgbClr val="000000"/>
                </a:solidFill>
                <a:ea typeface="仿宋_GB2312" panose="02010609030101010101" pitchFamily="49" charset="-122"/>
              </a:rPr>
              <a:t>振荡电路为电感反馈三端振荡电路演变而来的，图</a:t>
            </a:r>
            <a:r>
              <a:rPr lang="en-US" altLang="zh-CN" sz="2400" dirty="0">
                <a:solidFill>
                  <a:srgbClr val="000000"/>
                </a:solidFill>
                <a:ea typeface="仿宋_GB2312" panose="02010609030101010101" pitchFamily="49" charset="-122"/>
              </a:rPr>
              <a:t>5-23</a:t>
            </a:r>
            <a:r>
              <a:rPr lang="zh-CN" altLang="en-US" sz="2400" dirty="0">
                <a:solidFill>
                  <a:srgbClr val="000000"/>
                </a:solidFill>
                <a:ea typeface="仿宋_GB2312" panose="02010609030101010101" pitchFamily="49" charset="-122"/>
              </a:rPr>
              <a:t>中，唯一的电容是用</a:t>
            </a:r>
            <a:r>
              <a:rPr lang="en-US" altLang="zh-CN" sz="2400" dirty="0">
                <a:solidFill>
                  <a:srgbClr val="000000"/>
                </a:solidFill>
                <a:ea typeface="仿宋_GB2312" panose="02010609030101010101" pitchFamily="49" charset="-122"/>
              </a:rPr>
              <a:t>g</a:t>
            </a:r>
            <a:r>
              <a:rPr lang="zh-CN" altLang="en-US" sz="2400" dirty="0">
                <a:solidFill>
                  <a:srgbClr val="000000"/>
                </a:solidFill>
                <a:ea typeface="仿宋_GB2312" panose="02010609030101010101" pitchFamily="49" charset="-122"/>
              </a:rPr>
              <a:t>和</a:t>
            </a:r>
            <a:r>
              <a:rPr lang="en-US" altLang="zh-CN" sz="2400" dirty="0">
                <a:solidFill>
                  <a:srgbClr val="000000"/>
                </a:solidFill>
                <a:ea typeface="仿宋_GB2312" panose="02010609030101010101" pitchFamily="49" charset="-122"/>
              </a:rPr>
              <a:t>d</a:t>
            </a:r>
            <a:r>
              <a:rPr lang="zh-CN" altLang="en-US" sz="2400" dirty="0">
                <a:solidFill>
                  <a:srgbClr val="000000"/>
                </a:solidFill>
                <a:ea typeface="仿宋_GB2312" panose="02010609030101010101" pitchFamily="49" charset="-122"/>
              </a:rPr>
              <a:t>极间电容实现，该电容又称为</a:t>
            </a:r>
            <a:r>
              <a:rPr lang="zh-CN" altLang="en-US" sz="2800" dirty="0">
                <a:solidFill>
                  <a:srgbClr val="CC3300"/>
                </a:solidFill>
                <a:ea typeface="仿宋_GB2312" panose="02010609030101010101" pitchFamily="49" charset="-122"/>
              </a:rPr>
              <a:t>密勒电容</a:t>
            </a:r>
            <a:r>
              <a:rPr lang="zh-CN" altLang="en-US" sz="2400" dirty="0">
                <a:solidFill>
                  <a:srgbClr val="000000"/>
                </a:solidFill>
                <a:ea typeface="仿宋_GB2312" panose="02010609030101010101" pitchFamily="49" charset="-122"/>
              </a:rPr>
              <a:t>。</a:t>
            </a:r>
            <a:endParaRPr lang="zh-CN" altLang="en-US" sz="2400" b="0" dirty="0">
              <a:solidFill>
                <a:srgbClr val="000000"/>
              </a:solidFill>
              <a:ea typeface="仿宋_GB2312" panose="02010609030101010101" pitchFamily="49" charset="-122"/>
            </a:endParaRPr>
          </a:p>
        </p:txBody>
      </p:sp>
      <p:sp>
        <p:nvSpPr>
          <p:cNvPr id="62471" name="矩形 8">
            <a:extLst>
              <a:ext uri="{FF2B5EF4-FFF2-40B4-BE49-F238E27FC236}">
                <a16:creationId xmlns:a16="http://schemas.microsoft.com/office/drawing/2014/main" id="{66B23B25-BA02-4725-B839-0AD74AC8A9DA}"/>
              </a:ext>
            </a:extLst>
          </p:cNvPr>
          <p:cNvSpPr>
            <a:spLocks noChangeArrowheads="1"/>
          </p:cNvSpPr>
          <p:nvPr/>
        </p:nvSpPr>
        <p:spPr bwMode="auto">
          <a:xfrm>
            <a:off x="3633788" y="2708275"/>
            <a:ext cx="9096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solidFill>
                  <a:srgbClr val="FF0000"/>
                </a:solidFill>
                <a:ea typeface="仿宋_GB2312" panose="02010609030101010101" pitchFamily="49" charset="-122"/>
              </a:rPr>
              <a:t>P128</a:t>
            </a:r>
            <a:r>
              <a:rPr lang="zh-CN" altLang="en-US" sz="2400">
                <a:solidFill>
                  <a:srgbClr val="FF0000"/>
                </a:solidFill>
                <a:ea typeface="仿宋_GB2312" panose="02010609030101010101" pitchFamily="49" charset="-122"/>
              </a:rPr>
              <a:t> </a:t>
            </a:r>
            <a:endParaRPr lang="en-US" altLang="zh-CN" sz="2400">
              <a:solidFill>
                <a:srgbClr val="FF0000"/>
              </a:solidFill>
              <a:ea typeface="仿宋_GB2312" panose="02010609030101010101" pitchFamily="49" charset="-122"/>
            </a:endParaRPr>
          </a:p>
          <a:p>
            <a:pPr>
              <a:spcBef>
                <a:spcPct val="0"/>
              </a:spcBef>
              <a:buFontTx/>
              <a:buNone/>
            </a:pPr>
            <a:r>
              <a:rPr lang="en-US" altLang="zh-CN" sz="2400">
                <a:solidFill>
                  <a:schemeClr val="accent2"/>
                </a:solidFill>
                <a:ea typeface="仿宋_GB2312" panose="02010609030101010101" pitchFamily="49" charset="-122"/>
              </a:rPr>
              <a:t>P134</a:t>
            </a:r>
            <a:endParaRPr lang="zh-CN" altLang="en-US" sz="2400">
              <a:solidFill>
                <a:schemeClr val="accen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300A586-E2F1-4321-BBD7-937ACA1955A2}"/>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3200" b="1" dirty="0">
                <a:solidFill>
                  <a:srgbClr val="0000FF"/>
                </a:solidFill>
                <a:ea typeface="仿宋_GB2312" panose="02010609030101010101" pitchFamily="49" charset="-122"/>
              </a:rPr>
              <a:t>4.6.2 </a:t>
            </a:r>
            <a:r>
              <a:rPr lang="zh-CN" altLang="en-US" sz="3200" b="1" dirty="0">
                <a:solidFill>
                  <a:srgbClr val="0000FF"/>
                </a:solidFill>
                <a:ea typeface="仿宋_GB2312" panose="02010609030101010101" pitchFamily="49" charset="-122"/>
              </a:rPr>
              <a:t>石英晶体振荡器</a:t>
            </a:r>
          </a:p>
        </p:txBody>
      </p:sp>
      <p:sp>
        <p:nvSpPr>
          <p:cNvPr id="63491" name="Text Box 5">
            <a:extLst>
              <a:ext uri="{FF2B5EF4-FFF2-40B4-BE49-F238E27FC236}">
                <a16:creationId xmlns:a16="http://schemas.microsoft.com/office/drawing/2014/main" id="{19AF778B-1B73-448F-8294-6B8FC9209EB3}"/>
              </a:ext>
            </a:extLst>
          </p:cNvPr>
          <p:cNvSpPr txBox="1">
            <a:spLocks noChangeArrowheads="1"/>
          </p:cNvSpPr>
          <p:nvPr/>
        </p:nvSpPr>
        <p:spPr bwMode="auto">
          <a:xfrm>
            <a:off x="395288" y="1412875"/>
            <a:ext cx="8280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FF"/>
                </a:solidFill>
                <a:ea typeface="仿宋_GB2312" panose="02010609030101010101" pitchFamily="49" charset="-122"/>
              </a:rPr>
              <a:t>并联泛音振荡器： </a:t>
            </a:r>
            <a:r>
              <a:rPr lang="en-US" altLang="zh-CN" sz="2400" dirty="0">
                <a:solidFill>
                  <a:srgbClr val="0000FF"/>
                </a:solidFill>
                <a:ea typeface="仿宋_GB2312" panose="02010609030101010101" pitchFamily="49" charset="-122"/>
              </a:rPr>
              <a:t> </a:t>
            </a:r>
            <a:endParaRPr lang="zh-CN" altLang="en-US" sz="2400" dirty="0">
              <a:solidFill>
                <a:srgbClr val="0000FF"/>
              </a:solidFill>
              <a:ea typeface="仿宋_GB2312" panose="02010609030101010101" pitchFamily="49" charset="-122"/>
            </a:endParaRPr>
          </a:p>
          <a:p>
            <a:pPr eaLnBrk="1" hangingPunct="1">
              <a:spcBef>
                <a:spcPct val="0"/>
              </a:spcBef>
              <a:buFontTx/>
              <a:buNone/>
            </a:pPr>
            <a:r>
              <a:rPr lang="zh-CN" altLang="en-US" sz="2400" dirty="0">
                <a:solidFill>
                  <a:srgbClr val="0000FF"/>
                </a:solidFill>
                <a:ea typeface="仿宋_GB2312" panose="02010609030101010101" pitchFamily="49" charset="-122"/>
              </a:rPr>
              <a:t>    为什么用泛音？因为石英谐振器的频率越高，要求晶片越薄。例如，</a:t>
            </a:r>
            <a:r>
              <a:rPr lang="en-US" altLang="zh-CN" sz="2400" i="1" dirty="0">
                <a:solidFill>
                  <a:srgbClr val="0000FF"/>
                </a:solidFill>
                <a:ea typeface="仿宋_GB2312" panose="02010609030101010101" pitchFamily="49" charset="-122"/>
              </a:rPr>
              <a:t>f</a:t>
            </a:r>
            <a:r>
              <a:rPr lang="en-US" altLang="zh-CN" sz="2400" dirty="0">
                <a:solidFill>
                  <a:srgbClr val="0000FF"/>
                </a:solidFill>
                <a:ea typeface="仿宋_GB2312" panose="02010609030101010101" pitchFamily="49" charset="-122"/>
              </a:rPr>
              <a:t>=1.615M</a:t>
            </a:r>
            <a:r>
              <a:rPr lang="zh-CN" altLang="en-US" sz="2400" dirty="0">
                <a:solidFill>
                  <a:srgbClr val="0000FF"/>
                </a:solidFill>
                <a:ea typeface="仿宋_GB2312" panose="02010609030101010101" pitchFamily="49" charset="-122"/>
              </a:rPr>
              <a:t>的</a:t>
            </a:r>
            <a:r>
              <a:rPr lang="en-US" altLang="zh-CN" sz="2400" dirty="0">
                <a:solidFill>
                  <a:srgbClr val="0000FF"/>
                </a:solidFill>
                <a:ea typeface="仿宋_GB2312" panose="02010609030101010101" pitchFamily="49" charset="-122"/>
              </a:rPr>
              <a:t>AT</a:t>
            </a:r>
            <a:r>
              <a:rPr lang="zh-CN" altLang="en-US" sz="2400" dirty="0">
                <a:solidFill>
                  <a:srgbClr val="0000FF"/>
                </a:solidFill>
                <a:ea typeface="仿宋_GB2312" panose="02010609030101010101" pitchFamily="49" charset="-122"/>
              </a:rPr>
              <a:t>型晶片厚</a:t>
            </a:r>
            <a:r>
              <a:rPr lang="en-US" altLang="zh-CN" sz="2400" dirty="0">
                <a:solidFill>
                  <a:srgbClr val="0000FF"/>
                </a:solidFill>
                <a:ea typeface="仿宋_GB2312" panose="02010609030101010101" pitchFamily="49" charset="-122"/>
              </a:rPr>
              <a:t>1mm</a:t>
            </a:r>
            <a:r>
              <a:rPr lang="zh-CN" altLang="en-US" sz="2400" dirty="0">
                <a:solidFill>
                  <a:srgbClr val="0000FF"/>
                </a:solidFill>
                <a:ea typeface="仿宋_GB2312" panose="02010609030101010101" pitchFamily="49" charset="-122"/>
              </a:rPr>
              <a:t>。频率越高，晶片越薄，越易振碎。所以可以用泛音来提高晶振频率。</a:t>
            </a:r>
          </a:p>
          <a:p>
            <a:pPr eaLnBrk="1" hangingPunct="1">
              <a:spcBef>
                <a:spcPct val="0"/>
              </a:spcBef>
              <a:buFontTx/>
              <a:buNone/>
            </a:pPr>
            <a:r>
              <a:rPr lang="zh-CN" altLang="en-US" sz="2400" dirty="0">
                <a:solidFill>
                  <a:srgbClr val="0000FF"/>
                </a:solidFill>
                <a:ea typeface="仿宋_GB2312" panose="02010609030101010101" pitchFamily="49" charset="-122"/>
              </a:rPr>
              <a:t>    泛音晶体是一种特制的晶体，</a:t>
            </a:r>
            <a:r>
              <a:rPr lang="en-US" altLang="zh-CN" sz="2400" dirty="0">
                <a:solidFill>
                  <a:srgbClr val="0000FF"/>
                </a:solidFill>
                <a:ea typeface="仿宋_GB2312" panose="02010609030101010101" pitchFamily="49" charset="-122"/>
              </a:rPr>
              <a:t>20M</a:t>
            </a:r>
            <a:r>
              <a:rPr lang="zh-CN" altLang="en-US" sz="2400" dirty="0">
                <a:solidFill>
                  <a:srgbClr val="0000FF"/>
                </a:solidFill>
                <a:ea typeface="仿宋_GB2312" panose="02010609030101010101" pitchFamily="49" charset="-122"/>
              </a:rPr>
              <a:t>以上都是泛音，高达</a:t>
            </a:r>
            <a:r>
              <a:rPr lang="en-US" altLang="zh-CN" sz="2400" dirty="0">
                <a:solidFill>
                  <a:srgbClr val="0000FF"/>
                </a:solidFill>
                <a:ea typeface="仿宋_GB2312" panose="02010609030101010101" pitchFamily="49" charset="-122"/>
              </a:rPr>
              <a:t>200MHz</a:t>
            </a:r>
            <a:r>
              <a:rPr lang="zh-CN" altLang="en-US" sz="2400" dirty="0">
                <a:solidFill>
                  <a:srgbClr val="0000FF"/>
                </a:solidFill>
                <a:ea typeface="仿宋_GB2312" panose="02010609030101010101" pitchFamily="49" charset="-122"/>
              </a:rPr>
              <a:t>。泛音易加工，老化效应小，稳定性高。</a:t>
            </a:r>
          </a:p>
        </p:txBody>
      </p:sp>
      <p:sp>
        <p:nvSpPr>
          <p:cNvPr id="63492" name="Text Box 5">
            <a:extLst>
              <a:ext uri="{FF2B5EF4-FFF2-40B4-BE49-F238E27FC236}">
                <a16:creationId xmlns:a16="http://schemas.microsoft.com/office/drawing/2014/main" id="{89E2A03B-2908-42E0-9DE2-BAF33C4A64F4}"/>
              </a:ext>
            </a:extLst>
          </p:cNvPr>
          <p:cNvSpPr txBox="1">
            <a:spLocks noChangeArrowheads="1"/>
          </p:cNvSpPr>
          <p:nvPr/>
        </p:nvSpPr>
        <p:spPr bwMode="auto">
          <a:xfrm>
            <a:off x="357188" y="4324350"/>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CC3300"/>
                </a:solidFill>
                <a:ea typeface="仿宋_GB2312" panose="02010609030101010101" pitchFamily="49" charset="-122"/>
              </a:rPr>
              <a:t>所谓泛音</a:t>
            </a:r>
            <a:r>
              <a:rPr lang="en-US" altLang="zh-CN" sz="2400" dirty="0">
                <a:solidFill>
                  <a:srgbClr val="CC3300"/>
                </a:solidFill>
                <a:ea typeface="仿宋_GB2312" panose="02010609030101010101" pitchFamily="49" charset="-122"/>
              </a:rPr>
              <a:t>——</a:t>
            </a:r>
            <a:r>
              <a:rPr lang="zh-CN" altLang="en-US" sz="2400" dirty="0">
                <a:solidFill>
                  <a:srgbClr val="CC3300"/>
                </a:solidFill>
                <a:ea typeface="仿宋_GB2312" panose="02010609030101010101" pitchFamily="49" charset="-122"/>
              </a:rPr>
              <a:t>就是晶体振荡频率的谐波，一般是奇次谐波。</a:t>
            </a:r>
          </a:p>
        </p:txBody>
      </p:sp>
      <p:sp>
        <p:nvSpPr>
          <p:cNvPr id="63493" name="Text Box 5">
            <a:extLst>
              <a:ext uri="{FF2B5EF4-FFF2-40B4-BE49-F238E27FC236}">
                <a16:creationId xmlns:a16="http://schemas.microsoft.com/office/drawing/2014/main" id="{CB795A52-AAF7-4873-A04E-68BA916E7E61}"/>
              </a:ext>
            </a:extLst>
          </p:cNvPr>
          <p:cNvSpPr txBox="1">
            <a:spLocks noChangeArrowheads="1"/>
          </p:cNvSpPr>
          <p:nvPr/>
        </p:nvSpPr>
        <p:spPr bwMode="auto">
          <a:xfrm>
            <a:off x="285750" y="857250"/>
            <a:ext cx="62304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dirty="0">
                <a:solidFill>
                  <a:srgbClr val="0000FF"/>
                </a:solidFill>
                <a:ea typeface="仿宋_GB2312" panose="02010609030101010101" pitchFamily="49" charset="-122"/>
              </a:rPr>
              <a:t>(3)  </a:t>
            </a:r>
            <a:r>
              <a:rPr lang="zh-CN" altLang="en-US" sz="2400" dirty="0">
                <a:solidFill>
                  <a:srgbClr val="0000FF"/>
                </a:solidFill>
                <a:ea typeface="仿宋_GB2312" panose="02010609030101010101" pitchFamily="49" charset="-122"/>
              </a:rPr>
              <a:t>并联泛音振荡器 </a:t>
            </a: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P125   </a:t>
            </a:r>
            <a:r>
              <a:rPr lang="en-US" altLang="zh-CN" sz="2400" dirty="0">
                <a:solidFill>
                  <a:srgbClr val="FF0000"/>
                </a:solidFill>
                <a:ea typeface="仿宋_GB2312" panose="02010609030101010101" pitchFamily="49" charset="-122"/>
              </a:rPr>
              <a:t>P128   </a:t>
            </a:r>
            <a:r>
              <a:rPr lang="en-US" altLang="zh-CN" sz="2400" dirty="0">
                <a:solidFill>
                  <a:srgbClr val="0000FF"/>
                </a:solidFill>
                <a:ea typeface="仿宋_GB2312" panose="02010609030101010101" pitchFamily="49" charset="-122"/>
              </a:rPr>
              <a:t>    </a:t>
            </a:r>
            <a:r>
              <a:rPr lang="zh-CN" altLang="en-US" sz="2400" dirty="0">
                <a:solidFill>
                  <a:srgbClr val="0000FF"/>
                </a:solidFill>
                <a:ea typeface="仿宋_GB2312" panose="02010609030101010101" pitchFamily="49" charset="-122"/>
              </a:rPr>
              <a:t> </a:t>
            </a:r>
            <a:r>
              <a:rPr lang="en-US" altLang="zh-CN" sz="2400" dirty="0">
                <a:solidFill>
                  <a:srgbClr val="0000FF"/>
                </a:solidFill>
                <a:ea typeface="仿宋_GB2312" panose="02010609030101010101" pitchFamily="49" charset="-122"/>
              </a:rPr>
              <a:t>P134</a:t>
            </a:r>
            <a:r>
              <a:rPr lang="zh-CN" altLang="en-US" sz="2400" dirty="0">
                <a:solidFill>
                  <a:srgbClr val="0000FF"/>
                </a:solidFill>
                <a:ea typeface="仿宋_GB2312" panose="02010609030101010101" pitchFamily="49" charset="-122"/>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64514" name="图片 2">
            <a:extLst>
              <a:ext uri="{FF2B5EF4-FFF2-40B4-BE49-F238E27FC236}">
                <a16:creationId xmlns:a16="http://schemas.microsoft.com/office/drawing/2014/main" id="{9E0880BF-101F-4E1E-9E92-04CB8A1CA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8" y="654050"/>
            <a:ext cx="63023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ectangle 2">
            <a:extLst>
              <a:ext uri="{FF2B5EF4-FFF2-40B4-BE49-F238E27FC236}">
                <a16:creationId xmlns:a16="http://schemas.microsoft.com/office/drawing/2014/main" id="{325A1154-F12E-448E-B983-7226C64329BC}"/>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3200" b="1" dirty="0">
                <a:solidFill>
                  <a:srgbClr val="0000FF"/>
                </a:solidFill>
                <a:ea typeface="仿宋_GB2312" panose="02010609030101010101" pitchFamily="49" charset="-122"/>
              </a:rPr>
              <a:t>4.6.2 </a:t>
            </a:r>
            <a:r>
              <a:rPr lang="zh-CN" altLang="en-US" sz="3200" b="1" dirty="0">
                <a:solidFill>
                  <a:srgbClr val="0000FF"/>
                </a:solidFill>
                <a:ea typeface="仿宋_GB2312" panose="02010609030101010101" pitchFamily="49" charset="-122"/>
              </a:rPr>
              <a:t>石英晶体振荡器</a:t>
            </a:r>
          </a:p>
        </p:txBody>
      </p:sp>
      <p:sp>
        <p:nvSpPr>
          <p:cNvPr id="64516" name="Rectangle 3">
            <a:extLst>
              <a:ext uri="{FF2B5EF4-FFF2-40B4-BE49-F238E27FC236}">
                <a16:creationId xmlns:a16="http://schemas.microsoft.com/office/drawing/2014/main" id="{8090E048-721B-46A3-B1FC-7C81C76D0944}"/>
              </a:ext>
            </a:extLst>
          </p:cNvPr>
          <p:cNvSpPr>
            <a:spLocks noChangeArrowheads="1"/>
          </p:cNvSpPr>
          <p:nvPr/>
        </p:nvSpPr>
        <p:spPr bwMode="auto">
          <a:xfrm>
            <a:off x="142875" y="3336925"/>
            <a:ext cx="8461375"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i="1" dirty="0">
                <a:solidFill>
                  <a:srgbClr val="660066"/>
                </a:solidFill>
                <a:ea typeface="仿宋_GB2312" panose="02010609030101010101" pitchFamily="49" charset="-122"/>
              </a:rPr>
              <a:t>     </a:t>
            </a:r>
            <a:r>
              <a:rPr lang="en-US" altLang="zh-CN" sz="2000" i="1" dirty="0">
                <a:solidFill>
                  <a:srgbClr val="660066"/>
                </a:solidFill>
                <a:ea typeface="仿宋_GB2312" panose="02010609030101010101" pitchFamily="49" charset="-122"/>
              </a:rPr>
              <a:t>L</a:t>
            </a:r>
            <a:r>
              <a:rPr lang="en-US" altLang="zh-CN" sz="2000" baseline="-25000" dirty="0">
                <a:solidFill>
                  <a:srgbClr val="660066"/>
                </a:solidFill>
                <a:ea typeface="仿宋_GB2312" panose="02010609030101010101" pitchFamily="49" charset="-122"/>
              </a:rPr>
              <a:t>1</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1</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应呈容性（即</a:t>
            </a:r>
            <a:r>
              <a:rPr lang="en-US" altLang="zh-CN" sz="2000" i="1" dirty="0">
                <a:solidFill>
                  <a:srgbClr val="660066"/>
                </a:solidFill>
                <a:ea typeface="仿宋_GB2312" panose="02010609030101010101" pitchFamily="49" charset="-122"/>
                <a:sym typeface="Symbol" panose="05050102010706020507" pitchFamily="18" charset="2"/>
              </a:rPr>
              <a:t></a:t>
            </a:r>
            <a:r>
              <a:rPr lang="en-US" altLang="zh-CN" sz="2000" dirty="0">
                <a:solidFill>
                  <a:srgbClr val="660066"/>
                </a:solidFill>
                <a:ea typeface="仿宋_GB2312" panose="02010609030101010101" pitchFamily="49" charset="-122"/>
                <a:sym typeface="Symbol" panose="05050102010706020507" pitchFamily="18" charset="2"/>
              </a:rPr>
              <a:t> </a:t>
            </a:r>
            <a:r>
              <a:rPr lang="en-US" altLang="zh-CN" sz="2000" baseline="-25000" dirty="0">
                <a:solidFill>
                  <a:srgbClr val="660066"/>
                </a:solidFill>
                <a:ea typeface="仿宋_GB2312" panose="02010609030101010101" pitchFamily="49" charset="-122"/>
                <a:sym typeface="Symbol" panose="05050102010706020507" pitchFamily="18" charset="2"/>
              </a:rPr>
              <a:t>1</a:t>
            </a:r>
            <a:r>
              <a:rPr lang="en-US" altLang="zh-CN" sz="2000" dirty="0">
                <a:solidFill>
                  <a:srgbClr val="660066"/>
                </a:solidFill>
                <a:ea typeface="仿宋_GB2312" panose="02010609030101010101" pitchFamily="49" charset="-122"/>
                <a:sym typeface="Symbol" panose="05050102010706020507" pitchFamily="18" charset="2"/>
              </a:rPr>
              <a:t>&lt; </a:t>
            </a:r>
            <a:r>
              <a:rPr lang="zh-CN" altLang="en-US" sz="2000" i="1" dirty="0">
                <a:solidFill>
                  <a:srgbClr val="660066"/>
                </a:solidFill>
                <a:ea typeface="仿宋_GB2312" panose="02010609030101010101" pitchFamily="49" charset="-122"/>
                <a:sym typeface="Symbol" panose="05050102010706020507" pitchFamily="18" charset="2"/>
              </a:rPr>
              <a:t></a:t>
            </a:r>
            <a:r>
              <a:rPr lang="en-US" altLang="zh-CN" sz="2000" baseline="-25000" dirty="0">
                <a:solidFill>
                  <a:srgbClr val="660066"/>
                </a:solidFill>
                <a:ea typeface="仿宋_GB2312" panose="02010609030101010101" pitchFamily="49" charset="-122"/>
                <a:sym typeface="Symbol" panose="05050102010706020507" pitchFamily="18" charset="2"/>
              </a:rPr>
              <a:t>q</a:t>
            </a:r>
            <a:r>
              <a:rPr lang="zh-CN" altLang="en-US" sz="2000" dirty="0">
                <a:solidFill>
                  <a:srgbClr val="660066"/>
                </a:solidFill>
                <a:ea typeface="仿宋_GB2312" panose="02010609030101010101" pitchFamily="49" charset="-122"/>
              </a:rPr>
              <a:t> ）。例如 </a:t>
            </a:r>
            <a:r>
              <a:rPr lang="en-US" altLang="zh-CN" sz="2000" dirty="0">
                <a:solidFill>
                  <a:srgbClr val="660066"/>
                </a:solidFill>
                <a:ea typeface="仿宋_GB2312" panose="02010609030101010101" pitchFamily="49" charset="-122"/>
              </a:rPr>
              <a:t>,</a:t>
            </a:r>
            <a:r>
              <a:rPr lang="en-US" altLang="zh-CN" sz="2000" i="1" dirty="0">
                <a:solidFill>
                  <a:srgbClr val="660066"/>
                </a:solidFill>
                <a:ea typeface="仿宋_GB2312" panose="02010609030101010101" pitchFamily="49" charset="-122"/>
              </a:rPr>
              <a:t>f</a:t>
            </a:r>
            <a:r>
              <a:rPr lang="en-US" altLang="zh-CN" sz="2000" baseline="-25000" dirty="0">
                <a:solidFill>
                  <a:srgbClr val="660066"/>
                </a:solidFill>
                <a:ea typeface="仿宋_GB2312" panose="02010609030101010101" pitchFamily="49" charset="-122"/>
              </a:rPr>
              <a:t>0</a:t>
            </a:r>
            <a:r>
              <a:rPr lang="en-US" altLang="zh-CN" sz="2000" dirty="0">
                <a:solidFill>
                  <a:srgbClr val="660066"/>
                </a:solidFill>
                <a:ea typeface="仿宋_GB2312" panose="02010609030101010101" pitchFamily="49" charset="-122"/>
              </a:rPr>
              <a:t>=5MHz,  5</a:t>
            </a:r>
            <a:r>
              <a:rPr lang="zh-CN" altLang="en-US" sz="2000" dirty="0">
                <a:solidFill>
                  <a:srgbClr val="660066"/>
                </a:solidFill>
                <a:ea typeface="仿宋_GB2312" panose="02010609030101010101" pitchFamily="49" charset="-122"/>
              </a:rPr>
              <a:t>次泛音），则</a:t>
            </a:r>
            <a:r>
              <a:rPr lang="en-US" altLang="zh-CN" sz="2000" i="1" dirty="0">
                <a:solidFill>
                  <a:srgbClr val="660066"/>
                </a:solidFill>
                <a:ea typeface="仿宋_GB2312" panose="02010609030101010101" pitchFamily="49" charset="-122"/>
              </a:rPr>
              <a:t>L</a:t>
            </a:r>
            <a:r>
              <a:rPr lang="en-US" altLang="zh-CN" sz="2000" baseline="-25000" dirty="0">
                <a:solidFill>
                  <a:srgbClr val="660066"/>
                </a:solidFill>
                <a:ea typeface="仿宋_GB2312" panose="02010609030101010101" pitchFamily="49" charset="-122"/>
              </a:rPr>
              <a:t>1</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1</a:t>
            </a:r>
            <a:r>
              <a:rPr lang="zh-CN" altLang="en-US" sz="2000" dirty="0">
                <a:solidFill>
                  <a:srgbClr val="660066"/>
                </a:solidFill>
                <a:ea typeface="仿宋_GB2312" panose="02010609030101010101" pitchFamily="49" charset="-122"/>
              </a:rPr>
              <a:t>应调谐在</a:t>
            </a:r>
            <a:r>
              <a:rPr lang="en-US" altLang="zh-CN" sz="2000" dirty="0">
                <a:solidFill>
                  <a:srgbClr val="660066"/>
                </a:solidFill>
                <a:ea typeface="仿宋_GB2312" panose="02010609030101010101" pitchFamily="49" charset="-122"/>
              </a:rPr>
              <a:t>3</a:t>
            </a:r>
            <a:r>
              <a:rPr lang="zh-CN" altLang="en-US" sz="2000" dirty="0">
                <a:solidFill>
                  <a:srgbClr val="660066"/>
                </a:solidFill>
                <a:ea typeface="仿宋_GB2312" panose="02010609030101010101" pitchFamily="49" charset="-122"/>
              </a:rPr>
              <a:t>～</a:t>
            </a:r>
            <a:r>
              <a:rPr lang="en-US" altLang="zh-CN" sz="2000" dirty="0">
                <a:solidFill>
                  <a:srgbClr val="660066"/>
                </a:solidFill>
                <a:ea typeface="仿宋_GB2312" panose="02010609030101010101" pitchFamily="49" charset="-122"/>
              </a:rPr>
              <a:t>5</a:t>
            </a:r>
            <a:r>
              <a:rPr lang="zh-CN" altLang="en-US" sz="2000" dirty="0">
                <a:solidFill>
                  <a:srgbClr val="660066"/>
                </a:solidFill>
                <a:ea typeface="仿宋_GB2312" panose="02010609030101010101" pitchFamily="49" charset="-122"/>
              </a:rPr>
              <a:t>次泛音频率之间（最好略低于</a:t>
            </a:r>
            <a:r>
              <a:rPr lang="en-US" altLang="zh-CN" sz="2000" dirty="0">
                <a:solidFill>
                  <a:srgbClr val="660066"/>
                </a:solidFill>
                <a:ea typeface="仿宋_GB2312" panose="02010609030101010101" pitchFamily="49" charset="-122"/>
              </a:rPr>
              <a:t>4</a:t>
            </a:r>
            <a:r>
              <a:rPr lang="zh-CN" altLang="en-US" sz="2000" dirty="0">
                <a:solidFill>
                  <a:srgbClr val="660066"/>
                </a:solidFill>
                <a:ea typeface="仿宋_GB2312" panose="02010609030101010101" pitchFamily="49" charset="-122"/>
              </a:rPr>
              <a:t>次）。</a:t>
            </a:r>
          </a:p>
          <a:p>
            <a:pPr>
              <a:buFontTx/>
              <a:buNone/>
            </a:pPr>
            <a:r>
              <a:rPr lang="zh-CN" altLang="en-US" sz="2000" dirty="0">
                <a:solidFill>
                  <a:srgbClr val="660066"/>
                </a:solidFill>
                <a:ea typeface="仿宋_GB2312" panose="02010609030101010101" pitchFamily="49" charset="-122"/>
              </a:rPr>
              <a:t>由图可见：</a:t>
            </a:r>
          </a:p>
        </p:txBody>
      </p:sp>
      <p:sp>
        <p:nvSpPr>
          <p:cNvPr id="64517" name="Rectangle 5">
            <a:extLst>
              <a:ext uri="{FF2B5EF4-FFF2-40B4-BE49-F238E27FC236}">
                <a16:creationId xmlns:a16="http://schemas.microsoft.com/office/drawing/2014/main" id="{AEDFF80B-407F-4C2D-A9E5-AC54D432C12F}"/>
              </a:ext>
            </a:extLst>
          </p:cNvPr>
          <p:cNvSpPr>
            <a:spLocks noChangeArrowheads="1"/>
          </p:cNvSpPr>
          <p:nvPr/>
        </p:nvSpPr>
        <p:spPr bwMode="auto">
          <a:xfrm>
            <a:off x="228600" y="4365104"/>
            <a:ext cx="8286750" cy="239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000" dirty="0">
                <a:solidFill>
                  <a:srgbClr val="660066"/>
                </a:solidFill>
                <a:ea typeface="仿宋_GB2312" panose="02010609030101010101" pitchFamily="49" charset="-122"/>
              </a:rPr>
              <a:t>当：</a:t>
            </a:r>
            <a:r>
              <a:rPr lang="en-US" altLang="zh-CN" sz="2000" i="1" dirty="0">
                <a:solidFill>
                  <a:srgbClr val="660066"/>
                </a:solidFill>
                <a:ea typeface="仿宋_GB2312" panose="02010609030101010101" pitchFamily="49" charset="-122"/>
              </a:rPr>
              <a:t>f</a:t>
            </a:r>
            <a:r>
              <a:rPr lang="en-US" altLang="zh-CN" sz="2000" dirty="0">
                <a:solidFill>
                  <a:srgbClr val="660066"/>
                </a:solidFill>
                <a:ea typeface="仿宋_GB2312" panose="02010609030101010101" pitchFamily="49" charset="-122"/>
              </a:rPr>
              <a:t>=5MHz</a:t>
            </a:r>
            <a:r>
              <a:rPr lang="zh-CN" altLang="en-US" sz="2000" dirty="0">
                <a:solidFill>
                  <a:srgbClr val="660066"/>
                </a:solidFill>
                <a:ea typeface="仿宋_GB2312" panose="02010609030101010101" pitchFamily="49" charset="-122"/>
              </a:rPr>
              <a:t>时， </a:t>
            </a:r>
            <a:r>
              <a:rPr lang="en-US" altLang="zh-CN" sz="2000" i="1" dirty="0">
                <a:solidFill>
                  <a:srgbClr val="660066"/>
                </a:solidFill>
                <a:ea typeface="仿宋_GB2312" panose="02010609030101010101" pitchFamily="49" charset="-122"/>
              </a:rPr>
              <a:t>X</a:t>
            </a:r>
            <a:r>
              <a:rPr lang="en-US" altLang="zh-CN" sz="2000" baseline="-25000" dirty="0">
                <a:solidFill>
                  <a:srgbClr val="660066"/>
                </a:solidFill>
                <a:ea typeface="仿宋_GB2312" panose="02010609030101010101" pitchFamily="49" charset="-122"/>
              </a:rPr>
              <a:t>L1C1 </a:t>
            </a:r>
            <a:r>
              <a:rPr lang="zh-CN" altLang="en-US" sz="2000" dirty="0">
                <a:solidFill>
                  <a:srgbClr val="660066"/>
                </a:solidFill>
                <a:ea typeface="仿宋_GB2312" panose="02010609030101010101" pitchFamily="49" charset="-122"/>
              </a:rPr>
              <a:t>呈容性，能振荡；</a:t>
            </a:r>
          </a:p>
          <a:p>
            <a:pPr>
              <a:lnSpc>
                <a:spcPct val="90000"/>
              </a:lnSpc>
              <a:buFontTx/>
              <a:buNone/>
            </a:pPr>
            <a:r>
              <a:rPr lang="zh-CN" altLang="en-US" sz="2000" dirty="0">
                <a:solidFill>
                  <a:srgbClr val="660066"/>
                </a:solidFill>
                <a:ea typeface="仿宋_GB2312" panose="02010609030101010101" pitchFamily="49" charset="-122"/>
              </a:rPr>
              <a:t>    </a:t>
            </a:r>
            <a:r>
              <a:rPr lang="en-US" altLang="zh-CN" sz="2000" i="1" dirty="0">
                <a:solidFill>
                  <a:srgbClr val="660066"/>
                </a:solidFill>
                <a:ea typeface="仿宋_GB2312" panose="02010609030101010101" pitchFamily="49" charset="-122"/>
              </a:rPr>
              <a:t>f</a:t>
            </a:r>
            <a:r>
              <a:rPr lang="en-US" altLang="zh-CN" sz="2000" dirty="0">
                <a:solidFill>
                  <a:srgbClr val="660066"/>
                </a:solidFill>
                <a:ea typeface="仿宋_GB2312" panose="02010609030101010101" pitchFamily="49" charset="-122"/>
              </a:rPr>
              <a:t>=3M</a:t>
            </a:r>
            <a:r>
              <a:rPr lang="zh-CN" altLang="en-US" sz="2000" dirty="0">
                <a:solidFill>
                  <a:srgbClr val="660066"/>
                </a:solidFill>
                <a:ea typeface="仿宋_GB2312" panose="02010609030101010101" pitchFamily="49" charset="-122"/>
              </a:rPr>
              <a:t>时， </a:t>
            </a:r>
            <a:r>
              <a:rPr lang="en-US" altLang="zh-CN" sz="2000" i="1" dirty="0">
                <a:solidFill>
                  <a:srgbClr val="660066"/>
                </a:solidFill>
                <a:ea typeface="仿宋_GB2312" panose="02010609030101010101" pitchFamily="49" charset="-122"/>
              </a:rPr>
              <a:t>X</a:t>
            </a:r>
            <a:r>
              <a:rPr lang="en-US" altLang="zh-CN" sz="2000" baseline="-25000" dirty="0">
                <a:solidFill>
                  <a:srgbClr val="660066"/>
                </a:solidFill>
                <a:ea typeface="仿宋_GB2312" panose="02010609030101010101" pitchFamily="49" charset="-122"/>
              </a:rPr>
              <a:t>L1C1 </a:t>
            </a:r>
            <a:r>
              <a:rPr lang="zh-CN" altLang="en-US" sz="2000" dirty="0">
                <a:solidFill>
                  <a:srgbClr val="660066"/>
                </a:solidFill>
                <a:ea typeface="仿宋_GB2312" panose="02010609030101010101" pitchFamily="49" charset="-122"/>
              </a:rPr>
              <a:t>呈感性，不能振荡；</a:t>
            </a:r>
          </a:p>
          <a:p>
            <a:pPr>
              <a:lnSpc>
                <a:spcPct val="90000"/>
              </a:lnSpc>
              <a:buFontTx/>
              <a:buNone/>
            </a:pPr>
            <a:r>
              <a:rPr lang="zh-CN" altLang="en-US" sz="2000" dirty="0">
                <a:solidFill>
                  <a:srgbClr val="660066"/>
                </a:solidFill>
                <a:ea typeface="仿宋_GB2312" panose="02010609030101010101" pitchFamily="49" charset="-122"/>
              </a:rPr>
              <a:t>    </a:t>
            </a:r>
            <a:r>
              <a:rPr lang="en-US" altLang="zh-CN" sz="2000" i="1" dirty="0">
                <a:solidFill>
                  <a:srgbClr val="660066"/>
                </a:solidFill>
                <a:ea typeface="仿宋_GB2312" panose="02010609030101010101" pitchFamily="49" charset="-122"/>
              </a:rPr>
              <a:t>f</a:t>
            </a:r>
            <a:r>
              <a:rPr lang="en-US" altLang="zh-CN" sz="2000" dirty="0">
                <a:solidFill>
                  <a:srgbClr val="660066"/>
                </a:solidFill>
                <a:ea typeface="仿宋_GB2312" panose="02010609030101010101" pitchFamily="49" charset="-122"/>
              </a:rPr>
              <a:t>=7MHz</a:t>
            </a:r>
            <a:r>
              <a:rPr lang="zh-CN" altLang="en-US" sz="2000" dirty="0">
                <a:solidFill>
                  <a:srgbClr val="660066"/>
                </a:solidFill>
                <a:ea typeface="仿宋_GB2312" panose="02010609030101010101" pitchFamily="49" charset="-122"/>
              </a:rPr>
              <a:t>时， </a:t>
            </a:r>
            <a:r>
              <a:rPr lang="en-US" altLang="zh-CN" sz="2000" i="1" dirty="0">
                <a:solidFill>
                  <a:srgbClr val="660066"/>
                </a:solidFill>
                <a:ea typeface="仿宋_GB2312" panose="02010609030101010101" pitchFamily="49" charset="-122"/>
              </a:rPr>
              <a:t>X</a:t>
            </a:r>
            <a:r>
              <a:rPr lang="en-US" altLang="zh-CN" sz="2000" baseline="-25000" dirty="0">
                <a:solidFill>
                  <a:srgbClr val="660066"/>
                </a:solidFill>
                <a:ea typeface="仿宋_GB2312" panose="02010609030101010101" pitchFamily="49" charset="-122"/>
              </a:rPr>
              <a:t>L1C1 </a:t>
            </a:r>
            <a:r>
              <a:rPr lang="zh-CN" altLang="en-US" sz="2000" dirty="0">
                <a:solidFill>
                  <a:srgbClr val="660066"/>
                </a:solidFill>
                <a:ea typeface="仿宋_GB2312" panose="02010609030101010101" pitchFamily="49" charset="-122"/>
              </a:rPr>
              <a:t>呈容性，但容抗较小，不能振荡；    </a:t>
            </a:r>
          </a:p>
          <a:p>
            <a:pPr>
              <a:lnSpc>
                <a:spcPct val="90000"/>
              </a:lnSpc>
              <a:buFontTx/>
              <a:buNone/>
            </a:pPr>
            <a:r>
              <a:rPr lang="zh-CN" altLang="en-US" sz="2000" dirty="0">
                <a:solidFill>
                  <a:srgbClr val="660066"/>
                </a:solidFill>
                <a:ea typeface="仿宋_GB2312" panose="02010609030101010101" pitchFamily="49" charset="-122"/>
              </a:rPr>
              <a:t>    这种电路中的</a:t>
            </a:r>
            <a:r>
              <a:rPr lang="en-US" altLang="zh-CN" sz="2000" i="1" dirty="0">
                <a:solidFill>
                  <a:srgbClr val="660066"/>
                </a:solidFill>
                <a:ea typeface="仿宋_GB2312" panose="02010609030101010101" pitchFamily="49" charset="-122"/>
              </a:rPr>
              <a:t>L</a:t>
            </a:r>
            <a:r>
              <a:rPr lang="en-US" altLang="zh-CN" sz="2000" baseline="-25000" dirty="0">
                <a:solidFill>
                  <a:srgbClr val="660066"/>
                </a:solidFill>
                <a:ea typeface="仿宋_GB2312" panose="02010609030101010101" pitchFamily="49" charset="-122"/>
              </a:rPr>
              <a:t>1</a:t>
            </a:r>
            <a:r>
              <a:rPr lang="en-US" altLang="zh-CN" sz="2000" i="1" dirty="0">
                <a:solidFill>
                  <a:srgbClr val="660066"/>
                </a:solidFill>
                <a:ea typeface="仿宋_GB2312" panose="02010609030101010101" pitchFamily="49" charset="-122"/>
              </a:rPr>
              <a:t>C</a:t>
            </a:r>
            <a:r>
              <a:rPr lang="en-US" altLang="zh-CN" sz="2000" baseline="-25000" dirty="0">
                <a:solidFill>
                  <a:srgbClr val="660066"/>
                </a:solidFill>
                <a:ea typeface="仿宋_GB2312" panose="02010609030101010101" pitchFamily="49" charset="-122"/>
              </a:rPr>
              <a:t>1</a:t>
            </a:r>
            <a:r>
              <a:rPr lang="en-US" altLang="zh-CN" sz="2000" dirty="0">
                <a:solidFill>
                  <a:srgbClr val="660066"/>
                </a:solidFill>
                <a:ea typeface="仿宋_GB2312" panose="02010609030101010101" pitchFamily="49" charset="-122"/>
              </a:rPr>
              <a:t> </a:t>
            </a:r>
            <a:r>
              <a:rPr lang="zh-CN" altLang="en-US" sz="2000" dirty="0">
                <a:solidFill>
                  <a:srgbClr val="660066"/>
                </a:solidFill>
                <a:ea typeface="仿宋_GB2312" panose="02010609030101010101" pitchFamily="49" charset="-122"/>
              </a:rPr>
              <a:t>回路是不可缺少的，而且必须</a:t>
            </a:r>
          </a:p>
          <a:p>
            <a:pPr>
              <a:lnSpc>
                <a:spcPct val="90000"/>
              </a:lnSpc>
              <a:buFontTx/>
              <a:buNone/>
            </a:pPr>
            <a:r>
              <a:rPr lang="zh-CN" altLang="en-US" sz="2000" dirty="0">
                <a:solidFill>
                  <a:srgbClr val="660066"/>
                </a:solidFill>
                <a:ea typeface="仿宋_GB2312" panose="02010609030101010101" pitchFamily="49" charset="-122"/>
              </a:rPr>
              <a:t>调谐在</a:t>
            </a:r>
            <a:r>
              <a:rPr lang="en-US" altLang="zh-CN" sz="2000" i="1" dirty="0">
                <a:solidFill>
                  <a:srgbClr val="660066"/>
                </a:solidFill>
                <a:ea typeface="仿宋_GB2312" panose="02010609030101010101" pitchFamily="49" charset="-122"/>
              </a:rPr>
              <a:t>n</a:t>
            </a:r>
            <a:r>
              <a:rPr lang="zh-CN" altLang="en-US" sz="2000" dirty="0">
                <a:solidFill>
                  <a:srgbClr val="660066"/>
                </a:solidFill>
                <a:ea typeface="仿宋_GB2312" panose="02010609030101010101" pitchFamily="49" charset="-122"/>
              </a:rPr>
              <a:t>和（</a:t>
            </a:r>
            <a:r>
              <a:rPr lang="en-US" altLang="zh-CN" sz="2000" i="1" dirty="0">
                <a:solidFill>
                  <a:srgbClr val="660066"/>
                </a:solidFill>
                <a:ea typeface="仿宋_GB2312" panose="02010609030101010101" pitchFamily="49" charset="-122"/>
              </a:rPr>
              <a:t>n</a:t>
            </a:r>
            <a:r>
              <a:rPr lang="en-US" altLang="zh-CN" sz="2000" dirty="0">
                <a:solidFill>
                  <a:srgbClr val="660066"/>
                </a:solidFill>
                <a:ea typeface="仿宋_GB2312" panose="02010609030101010101" pitchFamily="49" charset="-122"/>
                <a:sym typeface="Symbol" panose="05050102010706020507" pitchFamily="18" charset="2"/>
              </a:rPr>
              <a:t></a:t>
            </a:r>
            <a:r>
              <a:rPr lang="en-US" altLang="zh-CN" sz="2000" dirty="0">
                <a:solidFill>
                  <a:srgbClr val="660066"/>
                </a:solidFill>
                <a:ea typeface="仿宋_GB2312" panose="02010609030101010101" pitchFamily="49" charset="-122"/>
              </a:rPr>
              <a:t>2</a:t>
            </a:r>
            <a:r>
              <a:rPr lang="zh-CN" altLang="en-US" sz="2000" dirty="0">
                <a:solidFill>
                  <a:srgbClr val="660066"/>
                </a:solidFill>
                <a:ea typeface="仿宋_GB2312" panose="02010609030101010101" pitchFamily="49" charset="-122"/>
              </a:rPr>
              <a:t>）次泛音之间（</a:t>
            </a:r>
            <a:r>
              <a:rPr lang="en-US" altLang="zh-CN" sz="2000" i="1" dirty="0">
                <a:solidFill>
                  <a:srgbClr val="660066"/>
                </a:solidFill>
                <a:ea typeface="仿宋_GB2312" panose="02010609030101010101" pitchFamily="49" charset="-122"/>
              </a:rPr>
              <a:t>n</a:t>
            </a:r>
            <a:r>
              <a:rPr lang="zh-CN" altLang="en-US" sz="2000" dirty="0">
                <a:solidFill>
                  <a:srgbClr val="660066"/>
                </a:solidFill>
                <a:ea typeface="仿宋_GB2312" panose="02010609030101010101" pitchFamily="49" charset="-122"/>
              </a:rPr>
              <a:t>为标称泛音次数），</a:t>
            </a:r>
          </a:p>
          <a:p>
            <a:pPr>
              <a:lnSpc>
                <a:spcPct val="90000"/>
              </a:lnSpc>
              <a:buFontTx/>
              <a:buNone/>
            </a:pPr>
            <a:r>
              <a:rPr lang="zh-CN" altLang="en-US" sz="2000" dirty="0">
                <a:solidFill>
                  <a:srgbClr val="660066"/>
                </a:solidFill>
                <a:ea typeface="仿宋_GB2312" panose="02010609030101010101" pitchFamily="49" charset="-122"/>
              </a:rPr>
              <a:t>电路才能振荡在</a:t>
            </a:r>
            <a:r>
              <a:rPr lang="en-US" altLang="zh-CN" sz="2000" i="1" dirty="0">
                <a:solidFill>
                  <a:srgbClr val="660066"/>
                </a:solidFill>
                <a:ea typeface="仿宋_GB2312" panose="02010609030101010101" pitchFamily="49" charset="-122"/>
              </a:rPr>
              <a:t>n</a:t>
            </a:r>
            <a:r>
              <a:rPr lang="zh-CN" altLang="en-US" sz="2000" dirty="0">
                <a:solidFill>
                  <a:srgbClr val="660066"/>
                </a:solidFill>
                <a:ea typeface="仿宋_GB2312" panose="02010609030101010101" pitchFamily="49" charset="-122"/>
              </a:rPr>
              <a:t>次泛音频率上。</a:t>
            </a:r>
          </a:p>
          <a:p>
            <a:pPr>
              <a:lnSpc>
                <a:spcPct val="90000"/>
              </a:lnSpc>
              <a:buFontTx/>
              <a:buNone/>
            </a:pPr>
            <a:r>
              <a:rPr lang="zh-CN" altLang="en-US" sz="2000" dirty="0">
                <a:solidFill>
                  <a:srgbClr val="660066"/>
                </a:solidFill>
                <a:ea typeface="仿宋_GB2312" panose="02010609030101010101" pitchFamily="49" charset="-122"/>
              </a:rPr>
              <a:t>* 晶体等效成电感，</a:t>
            </a:r>
            <a:r>
              <a:rPr lang="en-US" altLang="zh-CN" sz="2000" i="1" dirty="0">
                <a:solidFill>
                  <a:srgbClr val="660066"/>
                </a:solidFill>
                <a:ea typeface="仿宋_GB2312" panose="02010609030101010101" pitchFamily="49" charset="-122"/>
              </a:rPr>
              <a:t> X</a:t>
            </a:r>
            <a:r>
              <a:rPr lang="en-US" altLang="zh-CN" sz="2000" baseline="-25000" dirty="0">
                <a:solidFill>
                  <a:srgbClr val="660066"/>
                </a:solidFill>
                <a:ea typeface="仿宋_GB2312" panose="02010609030101010101" pitchFamily="49" charset="-122"/>
              </a:rPr>
              <a:t>L1C1</a:t>
            </a:r>
            <a:r>
              <a:rPr lang="zh-CN" altLang="en-US" sz="2000" dirty="0">
                <a:solidFill>
                  <a:srgbClr val="660066"/>
                </a:solidFill>
                <a:ea typeface="仿宋_GB2312" panose="02010609030101010101" pitchFamily="49" charset="-122"/>
              </a:rPr>
              <a:t>是容性时才起振，所以可选</a:t>
            </a:r>
            <a:r>
              <a:rPr lang="en-US" altLang="zh-CN" sz="2000" i="1" dirty="0">
                <a:solidFill>
                  <a:srgbClr val="660066"/>
                </a:solidFill>
                <a:ea typeface="仿宋_GB2312" panose="02010609030101010101" pitchFamily="49" charset="-122"/>
              </a:rPr>
              <a:t>X</a:t>
            </a:r>
            <a:r>
              <a:rPr lang="zh-CN" altLang="en-US" sz="2000" dirty="0">
                <a:solidFill>
                  <a:srgbClr val="660066"/>
                </a:solidFill>
                <a:ea typeface="仿宋_GB2312" panose="02010609030101010101" pitchFamily="49" charset="-122"/>
              </a:rPr>
              <a:t>来调频率。</a:t>
            </a:r>
          </a:p>
        </p:txBody>
      </p:sp>
      <p:sp>
        <p:nvSpPr>
          <p:cNvPr id="7" name="Text Box 7">
            <a:extLst>
              <a:ext uri="{FF2B5EF4-FFF2-40B4-BE49-F238E27FC236}">
                <a16:creationId xmlns:a16="http://schemas.microsoft.com/office/drawing/2014/main" id="{14445BB6-E85E-4559-A722-D4F56FBB3716}"/>
              </a:ext>
            </a:extLst>
          </p:cNvPr>
          <p:cNvSpPr txBox="1">
            <a:spLocks noChangeArrowheads="1"/>
          </p:cNvSpPr>
          <p:nvPr/>
        </p:nvSpPr>
        <p:spPr bwMode="auto">
          <a:xfrm>
            <a:off x="3635375" y="604838"/>
            <a:ext cx="4032969" cy="564257"/>
          </a:xfrm>
          <a:prstGeom prst="rect">
            <a:avLst/>
          </a:prstGeom>
          <a:noFill/>
          <a:ln w="19050">
            <a:noFill/>
            <a:miter lim="800000"/>
            <a:headEnd/>
            <a:tailEnd/>
          </a:ln>
        </p:spPr>
        <p:txBody>
          <a:bodyPr wrap="square">
            <a:spAutoFit/>
          </a:bodyPr>
          <a:lstStyle>
            <a:defPPr>
              <a:defRPr lang="zh-CN"/>
            </a:defPPr>
            <a:lvl1pPr algn="l" rtl="0" fontAlgn="base">
              <a:spcBef>
                <a:spcPct val="0"/>
              </a:spcBef>
              <a:spcAft>
                <a:spcPct val="0"/>
              </a:spcAft>
              <a:defRPr kumimoji="1" sz="2800" b="1" kern="1200">
                <a:solidFill>
                  <a:srgbClr val="336600"/>
                </a:solidFill>
                <a:latin typeface="Times New Roman" pitchFamily="18" charset="0"/>
                <a:ea typeface="宋体" charset="-122"/>
                <a:cs typeface="+mn-cs"/>
              </a:defRPr>
            </a:lvl1pPr>
            <a:lvl2pPr marL="457200" algn="l" rtl="0" fontAlgn="base">
              <a:spcBef>
                <a:spcPct val="0"/>
              </a:spcBef>
              <a:spcAft>
                <a:spcPct val="0"/>
              </a:spcAft>
              <a:defRPr kumimoji="1" sz="2800" b="1" kern="1200">
                <a:solidFill>
                  <a:srgbClr val="336600"/>
                </a:solidFill>
                <a:latin typeface="Times New Roman" pitchFamily="18" charset="0"/>
                <a:ea typeface="宋体" charset="-122"/>
                <a:cs typeface="+mn-cs"/>
              </a:defRPr>
            </a:lvl2pPr>
            <a:lvl3pPr marL="914400" algn="l" rtl="0" fontAlgn="base">
              <a:spcBef>
                <a:spcPct val="0"/>
              </a:spcBef>
              <a:spcAft>
                <a:spcPct val="0"/>
              </a:spcAft>
              <a:defRPr kumimoji="1" sz="2800" b="1" kern="1200">
                <a:solidFill>
                  <a:srgbClr val="336600"/>
                </a:solidFill>
                <a:latin typeface="Times New Roman" pitchFamily="18" charset="0"/>
                <a:ea typeface="宋体" charset="-122"/>
                <a:cs typeface="+mn-cs"/>
              </a:defRPr>
            </a:lvl3pPr>
            <a:lvl4pPr marL="1371600" algn="l" rtl="0" fontAlgn="base">
              <a:spcBef>
                <a:spcPct val="0"/>
              </a:spcBef>
              <a:spcAft>
                <a:spcPct val="0"/>
              </a:spcAft>
              <a:defRPr kumimoji="1" sz="2800" b="1" kern="1200">
                <a:solidFill>
                  <a:srgbClr val="336600"/>
                </a:solidFill>
                <a:latin typeface="Times New Roman" pitchFamily="18" charset="0"/>
                <a:ea typeface="宋体" charset="-122"/>
                <a:cs typeface="+mn-cs"/>
              </a:defRPr>
            </a:lvl4pPr>
            <a:lvl5pPr marL="1828800" algn="l" rtl="0" fontAlgn="base">
              <a:spcBef>
                <a:spcPct val="0"/>
              </a:spcBef>
              <a:spcAft>
                <a:spcPct val="0"/>
              </a:spcAft>
              <a:defRPr kumimoji="1" sz="2800" b="1" kern="1200">
                <a:solidFill>
                  <a:srgbClr val="336600"/>
                </a:solidFill>
                <a:latin typeface="Times New Roman" pitchFamily="18" charset="0"/>
                <a:ea typeface="宋体" charset="-122"/>
                <a:cs typeface="+mn-cs"/>
              </a:defRPr>
            </a:lvl5pPr>
            <a:lvl6pPr marL="2286000" algn="l" defTabSz="914400" rtl="0" eaLnBrk="1" latinLnBrk="0" hangingPunct="1">
              <a:defRPr kumimoji="1" sz="2800" b="1" kern="1200">
                <a:solidFill>
                  <a:srgbClr val="336600"/>
                </a:solidFill>
                <a:latin typeface="Times New Roman" pitchFamily="18" charset="0"/>
                <a:ea typeface="宋体" charset="-122"/>
                <a:cs typeface="+mn-cs"/>
              </a:defRPr>
            </a:lvl6pPr>
            <a:lvl7pPr marL="2743200" algn="l" defTabSz="914400" rtl="0" eaLnBrk="1" latinLnBrk="0" hangingPunct="1">
              <a:defRPr kumimoji="1" sz="2800" b="1" kern="1200">
                <a:solidFill>
                  <a:srgbClr val="336600"/>
                </a:solidFill>
                <a:latin typeface="Times New Roman" pitchFamily="18" charset="0"/>
                <a:ea typeface="宋体" charset="-122"/>
                <a:cs typeface="+mn-cs"/>
              </a:defRPr>
            </a:lvl7pPr>
            <a:lvl8pPr marL="3200400" algn="l" defTabSz="914400" rtl="0" eaLnBrk="1" latinLnBrk="0" hangingPunct="1">
              <a:defRPr kumimoji="1" sz="2800" b="1" kern="1200">
                <a:solidFill>
                  <a:srgbClr val="336600"/>
                </a:solidFill>
                <a:latin typeface="Times New Roman" pitchFamily="18" charset="0"/>
                <a:ea typeface="宋体" charset="-122"/>
                <a:cs typeface="+mn-cs"/>
              </a:defRPr>
            </a:lvl8pPr>
            <a:lvl9pPr marL="3657600" algn="l" defTabSz="914400" rtl="0" eaLnBrk="1" latinLnBrk="0" hangingPunct="1">
              <a:defRPr kumimoji="1" sz="2800" b="1" kern="1200">
                <a:solidFill>
                  <a:srgbClr val="336600"/>
                </a:solidFill>
                <a:latin typeface="Times New Roman" pitchFamily="18" charset="0"/>
                <a:ea typeface="宋体" charset="-122"/>
                <a:cs typeface="+mn-cs"/>
              </a:defRPr>
            </a:lvl9pPr>
          </a:lstStyle>
          <a:p>
            <a:pPr eaLnBrk="1" hangingPunct="1">
              <a:lnSpc>
                <a:spcPct val="120000"/>
              </a:lnSpc>
              <a:spcBef>
                <a:spcPct val="20000"/>
              </a:spcBef>
              <a:defRPr/>
            </a:pP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P126    </a:t>
            </a:r>
            <a:r>
              <a:rPr lang="en-US" altLang="zh-CN" dirty="0">
                <a:solidFill>
                  <a:srgbClr val="FF0000"/>
                </a:solidFill>
                <a:latin typeface="+mn-lt"/>
                <a:ea typeface="仿宋_GB2312" pitchFamily="49" charset="-122"/>
              </a:rPr>
              <a:t>P129      </a:t>
            </a:r>
            <a:r>
              <a:rPr lang="en-US" altLang="zh-CN" dirty="0">
                <a:solidFill>
                  <a:schemeClr val="accent2"/>
                </a:solidFill>
                <a:latin typeface="+mn-lt"/>
                <a:ea typeface="仿宋_GB2312" pitchFamily="49" charset="-122"/>
              </a:rPr>
              <a:t>P135</a:t>
            </a:r>
            <a:endParaRPr lang="zh-CN" altLang="en-US" i="1" dirty="0">
              <a:solidFill>
                <a:schemeClr val="accent2"/>
              </a:solidFill>
              <a:latin typeface="+mn-lt"/>
              <a:ea typeface="仿宋_GB2312"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B8F143-A354-4474-94FF-75E87F24F7D4}"/>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3200" b="1" dirty="0">
                <a:solidFill>
                  <a:srgbClr val="0000FF"/>
                </a:solidFill>
                <a:ea typeface="仿宋_GB2312" panose="02010609030101010101" pitchFamily="49" charset="-122"/>
              </a:rPr>
              <a:t>4.3    </a:t>
            </a:r>
            <a:r>
              <a:rPr lang="zh-CN" altLang="en-US" sz="3200" b="1" dirty="0">
                <a:solidFill>
                  <a:srgbClr val="0000FF"/>
                </a:solidFill>
                <a:ea typeface="仿宋_GB2312" panose="02010609030101010101" pitchFamily="49" charset="-122"/>
              </a:rPr>
              <a:t>振荡平衡的条件  </a:t>
            </a:r>
            <a:r>
              <a:rPr lang="en-US" altLang="zh-CN" sz="3200" b="1" dirty="0">
                <a:solidFill>
                  <a:srgbClr val="0000FF"/>
                </a:solidFill>
                <a:ea typeface="仿宋_GB2312" panose="02010609030101010101" pitchFamily="49" charset="-122"/>
              </a:rPr>
              <a:t>(</a:t>
            </a:r>
            <a:r>
              <a:rPr lang="en-US" altLang="zh-CN" sz="3200" b="1" dirty="0">
                <a:solidFill>
                  <a:srgbClr val="00B050"/>
                </a:solidFill>
                <a:ea typeface="仿宋_GB2312" panose="02010609030101010101" pitchFamily="49" charset="-122"/>
              </a:rPr>
              <a:t>P107 </a:t>
            </a:r>
            <a:r>
              <a:rPr lang="en-US" altLang="zh-CN" sz="3200" b="1" dirty="0">
                <a:solidFill>
                  <a:srgbClr val="0000FF"/>
                </a:solidFill>
                <a:ea typeface="仿宋_GB2312" panose="02010609030101010101" pitchFamily="49" charset="-122"/>
              </a:rPr>
              <a:t>   </a:t>
            </a:r>
            <a:r>
              <a:rPr lang="en-US" altLang="zh-CN" sz="3200" b="1" dirty="0">
                <a:solidFill>
                  <a:srgbClr val="FF0000"/>
                </a:solidFill>
                <a:ea typeface="仿宋_GB2312" panose="02010609030101010101" pitchFamily="49" charset="-122"/>
              </a:rPr>
              <a:t>P110</a:t>
            </a:r>
            <a:r>
              <a:rPr lang="en-US" altLang="zh-CN" sz="3200" b="1" dirty="0">
                <a:solidFill>
                  <a:srgbClr val="0000FF"/>
                </a:solidFill>
                <a:ea typeface="仿宋_GB2312" panose="02010609030101010101" pitchFamily="49" charset="-122"/>
              </a:rPr>
              <a:t>)</a:t>
            </a:r>
            <a:endParaRPr lang="zh-CN" altLang="en-US" sz="3200" b="1" dirty="0">
              <a:solidFill>
                <a:srgbClr val="0000FF"/>
              </a:solidFill>
              <a:ea typeface="仿宋_GB2312" panose="02010609030101010101" pitchFamily="49" charset="-122"/>
            </a:endParaRPr>
          </a:p>
        </p:txBody>
      </p:sp>
      <p:sp>
        <p:nvSpPr>
          <p:cNvPr id="5132" name="Text Box 4">
            <a:extLst>
              <a:ext uri="{FF2B5EF4-FFF2-40B4-BE49-F238E27FC236}">
                <a16:creationId xmlns:a16="http://schemas.microsoft.com/office/drawing/2014/main" id="{7C7006C0-3732-44BD-B18D-7EBBDF9B08ED}"/>
              </a:ext>
            </a:extLst>
          </p:cNvPr>
          <p:cNvSpPr txBox="1">
            <a:spLocks noChangeArrowheads="1"/>
          </p:cNvSpPr>
          <p:nvPr/>
        </p:nvSpPr>
        <p:spPr bwMode="auto">
          <a:xfrm>
            <a:off x="142875" y="3413125"/>
            <a:ext cx="8750300" cy="1311275"/>
          </a:xfrm>
          <a:prstGeom prst="rect">
            <a:avLst/>
          </a:prstGeom>
          <a:noFill/>
          <a:ln w="9525">
            <a:noFill/>
            <a:miter lim="800000"/>
            <a:headEnd/>
            <a:tailEnd/>
          </a:ln>
        </p:spPr>
        <p:txBody>
          <a:bodyPr>
            <a:spAutoFit/>
          </a:bodyPr>
          <a:lstStyle/>
          <a:p>
            <a:pPr eaLnBrk="1" hangingPunct="1">
              <a:defRPr/>
            </a:pPr>
            <a:r>
              <a:rPr lang="zh-CN" altLang="en-US" sz="2000" dirty="0">
                <a:solidFill>
                  <a:srgbClr val="0000FF"/>
                </a:solidFill>
                <a:ea typeface="仿宋_GB2312" pitchFamily="49" charset="-122"/>
              </a:rPr>
              <a:t>注意：</a:t>
            </a:r>
          </a:p>
          <a:p>
            <a:pPr eaLnBrk="1" hangingPunct="1">
              <a:defRPr/>
            </a:pPr>
            <a:r>
              <a:rPr lang="zh-CN" altLang="en-US" sz="2000" dirty="0">
                <a:solidFill>
                  <a:srgbClr val="0000FF"/>
                </a:solidFill>
                <a:ea typeface="仿宋_GB2312" pitchFamily="49" charset="-122"/>
              </a:rPr>
              <a:t>        起振条件</a:t>
            </a:r>
            <a:r>
              <a:rPr lang="en-US" altLang="zh-CN" sz="2000" i="1" dirty="0">
                <a:solidFill>
                  <a:srgbClr val="0000FF"/>
                </a:solidFill>
                <a:ea typeface="仿宋_GB2312" pitchFamily="49" charset="-122"/>
              </a:rPr>
              <a:t>A</a:t>
            </a:r>
            <a:r>
              <a:rPr lang="en-US" altLang="zh-CN" sz="2000" baseline="-25000" dirty="0">
                <a:solidFill>
                  <a:srgbClr val="0000FF"/>
                </a:solidFill>
                <a:ea typeface="仿宋_GB2312" pitchFamily="49" charset="-122"/>
              </a:rPr>
              <a:t>0</a:t>
            </a:r>
            <a:r>
              <a:rPr lang="en-US" altLang="zh-CN" sz="2000" i="1" dirty="0">
                <a:solidFill>
                  <a:srgbClr val="0000FF"/>
                </a:solidFill>
                <a:ea typeface="仿宋_GB2312" pitchFamily="49" charset="-122"/>
              </a:rPr>
              <a:t>F </a:t>
            </a:r>
            <a:r>
              <a:rPr lang="en-US" altLang="zh-CN" sz="2000" dirty="0">
                <a:solidFill>
                  <a:srgbClr val="0000FF"/>
                </a:solidFill>
                <a:ea typeface="仿宋_GB2312" pitchFamily="49" charset="-122"/>
              </a:rPr>
              <a:t>&gt; 1, </a:t>
            </a:r>
            <a:r>
              <a:rPr lang="en-US" altLang="zh-CN" sz="2000" i="1" dirty="0">
                <a:solidFill>
                  <a:srgbClr val="0000FF"/>
                </a:solidFill>
                <a:ea typeface="仿宋_GB2312" pitchFamily="49" charset="-122"/>
              </a:rPr>
              <a:t>A</a:t>
            </a:r>
            <a:r>
              <a:rPr lang="en-US" altLang="zh-CN" sz="2000" baseline="-25000" dirty="0">
                <a:solidFill>
                  <a:srgbClr val="0000FF"/>
                </a:solidFill>
                <a:ea typeface="仿宋_GB2312" pitchFamily="49" charset="-122"/>
              </a:rPr>
              <a:t>0</a:t>
            </a:r>
            <a:r>
              <a:rPr lang="zh-CN" altLang="en-US" sz="2000" dirty="0">
                <a:solidFill>
                  <a:srgbClr val="0000FF"/>
                </a:solidFill>
                <a:ea typeface="仿宋_GB2312" pitchFamily="49" charset="-122"/>
              </a:rPr>
              <a:t>是线性小信号增益，</a:t>
            </a:r>
            <a:r>
              <a:rPr lang="en-US" altLang="zh-CN" sz="2000" i="1" dirty="0">
                <a:solidFill>
                  <a:srgbClr val="0000FF"/>
                </a:solidFill>
                <a:ea typeface="仿宋_GB2312" pitchFamily="49" charset="-122"/>
              </a:rPr>
              <a:t>A</a:t>
            </a:r>
            <a:r>
              <a:rPr lang="en-US" altLang="zh-CN" sz="2000" baseline="-25000" dirty="0">
                <a:solidFill>
                  <a:srgbClr val="0000FF"/>
                </a:solidFill>
                <a:ea typeface="仿宋_GB2312" pitchFamily="49" charset="-122"/>
              </a:rPr>
              <a:t>0</a:t>
            </a:r>
            <a:r>
              <a:rPr lang="zh-CN" altLang="en-US" sz="2000" dirty="0">
                <a:solidFill>
                  <a:srgbClr val="0000FF"/>
                </a:solidFill>
                <a:ea typeface="仿宋_GB2312" pitchFamily="49" charset="-122"/>
              </a:rPr>
              <a:t>和</a:t>
            </a:r>
            <a:r>
              <a:rPr lang="en-US" altLang="zh-CN" sz="2000" i="1" dirty="0" err="1">
                <a:solidFill>
                  <a:srgbClr val="0000FF"/>
                </a:solidFill>
                <a:ea typeface="仿宋_GB2312" pitchFamily="49" charset="-122"/>
              </a:rPr>
              <a:t>g</a:t>
            </a:r>
            <a:r>
              <a:rPr lang="en-US" altLang="zh-CN" sz="2000" baseline="-25000" dirty="0" err="1">
                <a:solidFill>
                  <a:srgbClr val="0000FF"/>
                </a:solidFill>
                <a:ea typeface="仿宋_GB2312" pitchFamily="49" charset="-122"/>
              </a:rPr>
              <a:t>c</a:t>
            </a:r>
            <a:r>
              <a:rPr lang="zh-CN" altLang="en-US" sz="2000" dirty="0">
                <a:solidFill>
                  <a:srgbClr val="0000FF"/>
                </a:solidFill>
                <a:ea typeface="仿宋_GB2312" pitchFamily="49" charset="-122"/>
              </a:rPr>
              <a:t>（</a:t>
            </a:r>
            <a:r>
              <a:rPr lang="zh-CN" altLang="en-US" sz="2000" dirty="0">
                <a:solidFill>
                  <a:srgbClr val="0000FF"/>
                </a:solidFill>
                <a:ea typeface="仿宋_GB2312" pitchFamily="49" charset="-122"/>
                <a:sym typeface="Symbol" pitchFamily="18" charset="2"/>
              </a:rPr>
              <a:t>转移特性曲线斜率</a:t>
            </a:r>
            <a:r>
              <a:rPr lang="zh-CN" altLang="en-US" sz="2000" dirty="0">
                <a:solidFill>
                  <a:srgbClr val="0000FF"/>
                </a:solidFill>
                <a:ea typeface="仿宋_GB2312" pitchFamily="49" charset="-122"/>
              </a:rPr>
              <a:t>）成正比， </a:t>
            </a:r>
            <a:r>
              <a:rPr lang="en-US" altLang="zh-CN" sz="2000" i="1" dirty="0" err="1">
                <a:solidFill>
                  <a:srgbClr val="0000FF"/>
                </a:solidFill>
                <a:ea typeface="仿宋_GB2312" pitchFamily="49" charset="-122"/>
              </a:rPr>
              <a:t>g</a:t>
            </a:r>
            <a:r>
              <a:rPr lang="en-US" altLang="zh-CN" sz="2000" baseline="-25000" dirty="0" err="1">
                <a:solidFill>
                  <a:srgbClr val="0000FF"/>
                </a:solidFill>
                <a:ea typeface="仿宋_GB2312" pitchFamily="49" charset="-122"/>
              </a:rPr>
              <a:t>c</a:t>
            </a:r>
            <a:r>
              <a:rPr lang="zh-CN" altLang="en-US" sz="2000" dirty="0">
                <a:solidFill>
                  <a:srgbClr val="0000FF"/>
                </a:solidFill>
                <a:ea typeface="仿宋_GB2312" pitchFamily="49" charset="-122"/>
              </a:rPr>
              <a:t>与输入信号大小无关。</a:t>
            </a:r>
          </a:p>
          <a:p>
            <a:pPr eaLnBrk="1" hangingPunct="1">
              <a:defRPr/>
            </a:pPr>
            <a:r>
              <a:rPr lang="zh-CN" altLang="en-US" sz="2000" dirty="0">
                <a:solidFill>
                  <a:srgbClr val="0000FF"/>
                </a:solidFill>
                <a:ea typeface="仿宋_GB2312" pitchFamily="49" charset="-122"/>
              </a:rPr>
              <a:t>       平衡条件：</a:t>
            </a:r>
            <a:r>
              <a:rPr lang="en-US" altLang="zh-CN" sz="2000" i="1" dirty="0">
                <a:solidFill>
                  <a:srgbClr val="0000FF"/>
                </a:solidFill>
                <a:ea typeface="仿宋_GB2312" pitchFamily="49" charset="-122"/>
              </a:rPr>
              <a:t>AF</a:t>
            </a:r>
            <a:r>
              <a:rPr lang="zh-CN" altLang="en-US" sz="2000" dirty="0">
                <a:solidFill>
                  <a:srgbClr val="0000FF"/>
                </a:solidFill>
                <a:ea typeface="仿宋_GB2312" pitchFamily="49" charset="-122"/>
              </a:rPr>
              <a:t>＝</a:t>
            </a:r>
            <a:r>
              <a:rPr lang="en-US" altLang="zh-CN" sz="2000" dirty="0">
                <a:solidFill>
                  <a:srgbClr val="0000FF"/>
                </a:solidFill>
                <a:ea typeface="仿宋_GB2312" pitchFamily="49" charset="-122"/>
              </a:rPr>
              <a:t>1</a:t>
            </a:r>
            <a:r>
              <a:rPr lang="zh-CN" altLang="en-US" sz="2000" dirty="0">
                <a:solidFill>
                  <a:srgbClr val="0000FF"/>
                </a:solidFill>
                <a:ea typeface="仿宋_GB2312" pitchFamily="49" charset="-122"/>
              </a:rPr>
              <a:t>，</a:t>
            </a:r>
            <a:r>
              <a:rPr lang="en-US" altLang="zh-CN" sz="2000" i="1" dirty="0">
                <a:solidFill>
                  <a:srgbClr val="0000FF"/>
                </a:solidFill>
                <a:ea typeface="仿宋_GB2312" pitchFamily="49" charset="-122"/>
              </a:rPr>
              <a:t>A</a:t>
            </a:r>
            <a:r>
              <a:rPr lang="zh-CN" altLang="en-US" sz="2000" dirty="0">
                <a:solidFill>
                  <a:srgbClr val="0000FF"/>
                </a:solidFill>
                <a:ea typeface="仿宋_GB2312" pitchFamily="49" charset="-122"/>
              </a:rPr>
              <a:t>是大信号增益，是随输入信号变化而变化的。</a:t>
            </a:r>
          </a:p>
        </p:txBody>
      </p:sp>
      <p:graphicFrame>
        <p:nvGraphicFramePr>
          <p:cNvPr id="9220" name="Object 6">
            <a:extLst>
              <a:ext uri="{FF2B5EF4-FFF2-40B4-BE49-F238E27FC236}">
                <a16:creationId xmlns:a16="http://schemas.microsoft.com/office/drawing/2014/main" id="{6C76722A-0127-41FD-8324-39981B29289A}"/>
              </a:ext>
            </a:extLst>
          </p:cNvPr>
          <p:cNvGraphicFramePr>
            <a:graphicFrameLocks noGrp="1" noChangeAspect="1"/>
          </p:cNvGraphicFramePr>
          <p:nvPr>
            <p:ph sz="quarter" idx="4294967295"/>
          </p:nvPr>
        </p:nvGraphicFramePr>
        <p:xfrm>
          <a:off x="3019425" y="5716588"/>
          <a:ext cx="114300" cy="215900"/>
        </p:xfrm>
        <a:graphic>
          <a:graphicData uri="http://schemas.openxmlformats.org/presentationml/2006/ole">
            <mc:AlternateContent xmlns:mc="http://schemas.openxmlformats.org/markup-compatibility/2006">
              <mc:Choice xmlns:v="urn:schemas-microsoft-com:vml" Requires="v">
                <p:oleObj spid="_x0000_s9611" name="公式" r:id="rId3" imgW="114151" imgH="215619" progId="Equation.3">
                  <p:embed/>
                </p:oleObj>
              </mc:Choice>
              <mc:Fallback>
                <p:oleObj name="公式" r:id="rId3" imgW="114151" imgH="21561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425" y="5716588"/>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1" name="Text Box 7">
            <a:extLst>
              <a:ext uri="{FF2B5EF4-FFF2-40B4-BE49-F238E27FC236}">
                <a16:creationId xmlns:a16="http://schemas.microsoft.com/office/drawing/2014/main" id="{7FE718F6-CB8C-4809-9288-A75CE0626F46}"/>
              </a:ext>
            </a:extLst>
          </p:cNvPr>
          <p:cNvSpPr txBox="1">
            <a:spLocks noChangeArrowheads="1"/>
          </p:cNvSpPr>
          <p:nvPr/>
        </p:nvSpPr>
        <p:spPr bwMode="auto">
          <a:xfrm>
            <a:off x="61913" y="1555750"/>
            <a:ext cx="8651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000000"/>
                </a:solidFill>
                <a:ea typeface="仿宋_GB2312" panose="02010609030101010101" pitchFamily="49" charset="-122"/>
              </a:rPr>
              <a:t>即：</a:t>
            </a:r>
          </a:p>
        </p:txBody>
      </p:sp>
      <p:sp>
        <p:nvSpPr>
          <p:cNvPr id="9224" name="Text Box 10">
            <a:extLst>
              <a:ext uri="{FF2B5EF4-FFF2-40B4-BE49-F238E27FC236}">
                <a16:creationId xmlns:a16="http://schemas.microsoft.com/office/drawing/2014/main" id="{389B469F-5928-4A6E-A796-53301AC31269}"/>
              </a:ext>
            </a:extLst>
          </p:cNvPr>
          <p:cNvSpPr txBox="1">
            <a:spLocks noChangeArrowheads="1"/>
          </p:cNvSpPr>
          <p:nvPr/>
        </p:nvSpPr>
        <p:spPr bwMode="auto">
          <a:xfrm>
            <a:off x="107950" y="2327275"/>
            <a:ext cx="865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000000"/>
                </a:solidFill>
                <a:ea typeface="仿宋_GB2312" panose="02010609030101010101" pitchFamily="49" charset="-122"/>
              </a:rPr>
              <a:t>得：</a:t>
            </a:r>
          </a:p>
        </p:txBody>
      </p:sp>
      <p:sp>
        <p:nvSpPr>
          <p:cNvPr id="9225" name="Text Box 11">
            <a:extLst>
              <a:ext uri="{FF2B5EF4-FFF2-40B4-BE49-F238E27FC236}">
                <a16:creationId xmlns:a16="http://schemas.microsoft.com/office/drawing/2014/main" id="{FBDA8185-4A9D-4FE1-A489-F0A874504A8E}"/>
              </a:ext>
            </a:extLst>
          </p:cNvPr>
          <p:cNvSpPr txBox="1">
            <a:spLocks noChangeArrowheads="1"/>
          </p:cNvSpPr>
          <p:nvPr/>
        </p:nvSpPr>
        <p:spPr bwMode="auto">
          <a:xfrm>
            <a:off x="1116013" y="3114675"/>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这是振荡器的</a:t>
            </a:r>
            <a:r>
              <a:rPr lang="zh-CN" altLang="en-US" sz="2400" dirty="0">
                <a:solidFill>
                  <a:srgbClr val="0000FF"/>
                </a:solidFill>
                <a:ea typeface="仿宋_GB2312" panose="02010609030101010101" pitchFamily="49" charset="-122"/>
              </a:rPr>
              <a:t>维持条件</a:t>
            </a:r>
            <a:r>
              <a:rPr lang="zh-CN" altLang="en-US" sz="2400" dirty="0">
                <a:solidFill>
                  <a:srgbClr val="000000"/>
                </a:solidFill>
                <a:ea typeface="仿宋_GB2312" panose="02010609030101010101" pitchFamily="49" charset="-122"/>
              </a:rPr>
              <a:t>。</a:t>
            </a:r>
          </a:p>
        </p:txBody>
      </p:sp>
      <p:graphicFrame>
        <p:nvGraphicFramePr>
          <p:cNvPr id="9226" name="Object 12">
            <a:extLst>
              <a:ext uri="{FF2B5EF4-FFF2-40B4-BE49-F238E27FC236}">
                <a16:creationId xmlns:a16="http://schemas.microsoft.com/office/drawing/2014/main" id="{FD9AAADA-AF3E-4B95-8E42-1F65945F7226}"/>
              </a:ext>
            </a:extLst>
          </p:cNvPr>
          <p:cNvGraphicFramePr>
            <a:graphicFrameLocks noChangeAspect="1"/>
          </p:cNvGraphicFramePr>
          <p:nvPr/>
        </p:nvGraphicFramePr>
        <p:xfrm>
          <a:off x="855663" y="2324100"/>
          <a:ext cx="1630362" cy="817563"/>
        </p:xfrm>
        <a:graphic>
          <a:graphicData uri="http://schemas.openxmlformats.org/presentationml/2006/ole">
            <mc:AlternateContent xmlns:mc="http://schemas.openxmlformats.org/markup-compatibility/2006">
              <mc:Choice xmlns:v="urn:schemas-microsoft-com:vml" Requires="v">
                <p:oleObj spid="_x0000_s9612" name="公式" r:id="rId5" imgW="937482" imgH="434182" progId="Equation.3">
                  <p:embed/>
                </p:oleObj>
              </mc:Choice>
              <mc:Fallback>
                <p:oleObj name="公式" r:id="rId5" imgW="937482" imgH="434182"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663" y="2324100"/>
                        <a:ext cx="1630362" cy="817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7" name="Text Box 13">
            <a:extLst>
              <a:ext uri="{FF2B5EF4-FFF2-40B4-BE49-F238E27FC236}">
                <a16:creationId xmlns:a16="http://schemas.microsoft.com/office/drawing/2014/main" id="{85771FE7-CD6A-4400-9E9E-B40F2AE2B55F}"/>
              </a:ext>
            </a:extLst>
          </p:cNvPr>
          <p:cNvSpPr txBox="1">
            <a:spLocks noChangeArrowheads="1"/>
          </p:cNvSpPr>
          <p:nvPr/>
        </p:nvSpPr>
        <p:spPr bwMode="auto">
          <a:xfrm>
            <a:off x="2555875" y="2311400"/>
            <a:ext cx="611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en-US" altLang="zh-CN" sz="2000" kern="0" dirty="0">
                <a:solidFill>
                  <a:srgbClr val="0000FF"/>
                </a:solidFill>
                <a:ea typeface="仿宋_GB2312" panose="02010609030101010101" pitchFamily="49" charset="-122"/>
              </a:rPr>
              <a:t>(5-5)</a:t>
            </a:r>
            <a:r>
              <a:rPr lang="zh-CN" altLang="en-US" sz="2000" dirty="0">
                <a:solidFill>
                  <a:srgbClr val="0000FF"/>
                </a:solidFill>
                <a:ea typeface="仿宋_GB2312" panose="02010609030101010101" pitchFamily="49" charset="-122"/>
              </a:rPr>
              <a:t>开环增益＝</a:t>
            </a:r>
            <a:r>
              <a:rPr lang="en-US" altLang="zh-CN" sz="2000" dirty="0">
                <a:solidFill>
                  <a:srgbClr val="0000FF"/>
                </a:solidFill>
                <a:ea typeface="仿宋_GB2312" panose="02010609030101010101" pitchFamily="49" charset="-122"/>
              </a:rPr>
              <a:t>1       </a:t>
            </a:r>
            <a:r>
              <a:rPr lang="zh-CN" altLang="en-US" sz="2000" dirty="0">
                <a:solidFill>
                  <a:srgbClr val="0000FF"/>
                </a:solidFill>
                <a:ea typeface="仿宋_GB2312" panose="02010609030101010101" pitchFamily="49" charset="-122"/>
              </a:rPr>
              <a:t>振幅平衡条件     充分条件</a:t>
            </a:r>
            <a:endParaRPr lang="en-US" altLang="zh-CN" sz="2000" dirty="0">
              <a:solidFill>
                <a:srgbClr val="0000FF"/>
              </a:solidFill>
              <a:ea typeface="仿宋_GB2312" panose="02010609030101010101" pitchFamily="49" charset="-122"/>
            </a:endParaRPr>
          </a:p>
        </p:txBody>
      </p:sp>
      <p:sp>
        <p:nvSpPr>
          <p:cNvPr id="9228" name="Text Box 14">
            <a:extLst>
              <a:ext uri="{FF2B5EF4-FFF2-40B4-BE49-F238E27FC236}">
                <a16:creationId xmlns:a16="http://schemas.microsoft.com/office/drawing/2014/main" id="{F774330A-E683-4B5F-88F4-A8A41E56B80D}"/>
              </a:ext>
            </a:extLst>
          </p:cNvPr>
          <p:cNvSpPr txBox="1">
            <a:spLocks noChangeArrowheads="1"/>
          </p:cNvSpPr>
          <p:nvPr/>
        </p:nvSpPr>
        <p:spPr bwMode="auto">
          <a:xfrm>
            <a:off x="2555875" y="2671763"/>
            <a:ext cx="5976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en-US" altLang="zh-CN" sz="2000" kern="0" dirty="0">
                <a:solidFill>
                  <a:srgbClr val="0000FF"/>
                </a:solidFill>
                <a:ea typeface="仿宋_GB2312" panose="02010609030101010101" pitchFamily="49" charset="-122"/>
              </a:rPr>
              <a:t>(5-6)</a:t>
            </a:r>
            <a:r>
              <a:rPr lang="zh-CN" altLang="en-US" sz="2000" dirty="0">
                <a:solidFill>
                  <a:srgbClr val="0000FF"/>
                </a:solidFill>
                <a:ea typeface="仿宋_GB2312" panose="02010609030101010101" pitchFamily="49" charset="-122"/>
              </a:rPr>
              <a:t>相位相同            相位平衡条件      必要条件</a:t>
            </a:r>
          </a:p>
        </p:txBody>
      </p:sp>
      <p:sp>
        <p:nvSpPr>
          <p:cNvPr id="9229" name="Text Box 16">
            <a:extLst>
              <a:ext uri="{FF2B5EF4-FFF2-40B4-BE49-F238E27FC236}">
                <a16:creationId xmlns:a16="http://schemas.microsoft.com/office/drawing/2014/main" id="{06A50CF1-BD71-4F66-9D7C-8B61494C0658}"/>
              </a:ext>
            </a:extLst>
          </p:cNvPr>
          <p:cNvSpPr txBox="1">
            <a:spLocks noChangeArrowheads="1"/>
          </p:cNvSpPr>
          <p:nvPr/>
        </p:nvSpPr>
        <p:spPr bwMode="auto">
          <a:xfrm>
            <a:off x="285750" y="620713"/>
            <a:ext cx="4608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维持振荡，在非线性状态下：</a:t>
            </a:r>
          </a:p>
        </p:txBody>
      </p:sp>
      <mc:AlternateContent xmlns:mc="http://schemas.openxmlformats.org/markup-compatibility/2006" xmlns:a14="http://schemas.microsoft.com/office/drawing/2010/main">
        <mc:Choice Requires="a14">
          <p:sp>
            <p:nvSpPr>
              <p:cNvPr id="9240" name="Text Box 17">
                <a:extLst>
                  <a:ext uri="{FF2B5EF4-FFF2-40B4-BE49-F238E27FC236}">
                    <a16:creationId xmlns:a16="http://schemas.microsoft.com/office/drawing/2014/main" id="{85074D6B-1E97-4DBA-B944-CDFC4AD33221}"/>
                  </a:ext>
                </a:extLst>
              </p:cNvPr>
              <p:cNvSpPr txBox="1">
                <a:spLocks noChangeArrowheads="1"/>
              </p:cNvSpPr>
              <p:nvPr/>
            </p:nvSpPr>
            <p:spPr bwMode="auto">
              <a:xfrm>
                <a:off x="4572001" y="981075"/>
                <a:ext cx="3960813" cy="4079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14:m>
                  <m:oMath xmlns:m="http://schemas.openxmlformats.org/officeDocument/2006/math">
                    <m:acc>
                      <m:accPr>
                        <m:chr m:val="̇"/>
                        <m:ctrlPr>
                          <a:rPr lang="zh-CN" altLang="en-US" sz="2000" i="1" smtClean="0">
                            <a:solidFill>
                              <a:srgbClr val="660066"/>
                            </a:solidFill>
                            <a:latin typeface="Cambria Math" panose="02040503050406030204" pitchFamily="18" charset="0"/>
                          </a:rPr>
                        </m:ctrlPr>
                      </m:accPr>
                      <m:e>
                        <m:r>
                          <m:rPr>
                            <m:nor/>
                          </m:rPr>
                          <a:rPr lang="en-US" altLang="zh-CN" sz="2000" i="1" dirty="0">
                            <a:solidFill>
                              <a:srgbClr val="660066"/>
                            </a:solidFill>
                            <a:ea typeface="仿宋_GB2312" panose="02010609030101010101" pitchFamily="49" charset="-122"/>
                          </a:rPr>
                          <m:t>V</m:t>
                        </m:r>
                      </m:e>
                    </m:acc>
                    <m:r>
                      <m:rPr>
                        <m:nor/>
                      </m:rPr>
                      <a:rPr lang="en-US" altLang="zh-CN" sz="2000" baseline="-25000" dirty="0">
                        <a:solidFill>
                          <a:srgbClr val="660066"/>
                        </a:solidFill>
                        <a:ea typeface="仿宋_GB2312" panose="02010609030101010101" pitchFamily="49" charset="-122"/>
                      </a:rPr>
                      <m:t>f</m:t>
                    </m:r>
                  </m:oMath>
                </a14:m>
                <a:r>
                  <a:rPr lang="zh-CN" altLang="en-US" sz="2000" dirty="0">
                    <a:solidFill>
                      <a:srgbClr val="000000"/>
                    </a:solidFill>
                    <a:ea typeface="仿宋_GB2312" panose="02010609030101010101" pitchFamily="49" charset="-122"/>
                  </a:rPr>
                  <a:t>和</a:t>
                </a:r>
                <a14:m>
                  <m:oMath xmlns:m="http://schemas.openxmlformats.org/officeDocument/2006/math">
                    <m:acc>
                      <m:accPr>
                        <m:chr m:val="̇"/>
                        <m:ctrlPr>
                          <a:rPr lang="zh-CN" altLang="en-US" sz="2000" i="1" smtClean="0">
                            <a:solidFill>
                              <a:srgbClr val="660066"/>
                            </a:solidFill>
                            <a:latin typeface="Cambria Math" panose="02040503050406030204" pitchFamily="18" charset="0"/>
                          </a:rPr>
                        </m:ctrlPr>
                      </m:accPr>
                      <m:e>
                        <m:r>
                          <m:rPr>
                            <m:nor/>
                          </m:rPr>
                          <a:rPr lang="en-US" altLang="zh-CN" sz="2000" i="1" dirty="0">
                            <a:solidFill>
                              <a:srgbClr val="660066"/>
                            </a:solidFill>
                            <a:ea typeface="仿宋_GB2312" panose="02010609030101010101" pitchFamily="49" charset="-122"/>
                          </a:rPr>
                          <m:t>V</m:t>
                        </m:r>
                      </m:e>
                    </m:acc>
                    <m:r>
                      <m:rPr>
                        <m:sty m:val="p"/>
                      </m:rPr>
                      <a:rPr lang="en-US" altLang="zh-CN" sz="2000" i="1" baseline="-25000" dirty="0">
                        <a:solidFill>
                          <a:srgbClr val="660066"/>
                        </a:solidFill>
                        <a:latin typeface="Cambria Math" panose="02040503050406030204" pitchFamily="18" charset="0"/>
                        <a:ea typeface="仿宋_GB2312" panose="02010609030101010101" pitchFamily="49" charset="-122"/>
                      </a:rPr>
                      <m:t>i</m:t>
                    </m:r>
                  </m:oMath>
                </a14:m>
                <a:r>
                  <a:rPr lang="zh-CN" altLang="en-US" sz="2000" dirty="0">
                    <a:solidFill>
                      <a:srgbClr val="000000"/>
                    </a:solidFill>
                    <a:ea typeface="仿宋_GB2312" panose="02010609030101010101" pitchFamily="49" charset="-122"/>
                  </a:rPr>
                  <a:t>大小相等，相位相同。</a:t>
                </a:r>
              </a:p>
            </p:txBody>
          </p:sp>
        </mc:Choice>
        <mc:Fallback xmlns="">
          <p:sp>
            <p:nvSpPr>
              <p:cNvPr id="9240" name="Text Box 17">
                <a:extLst>
                  <a:ext uri="{FF2B5EF4-FFF2-40B4-BE49-F238E27FC236}">
                    <a16:creationId xmlns:a16="http://schemas.microsoft.com/office/drawing/2014/main" id="{85074D6B-1E97-4DBA-B944-CDFC4AD33221}"/>
                  </a:ext>
                </a:extLst>
              </p:cNvPr>
              <p:cNvSpPr txBox="1">
                <a:spLocks noRot="1" noChangeAspect="1" noMove="1" noResize="1" noEditPoints="1" noAdjustHandles="1" noChangeArrowheads="1" noChangeShapeType="1" noTextEdit="1"/>
              </p:cNvSpPr>
              <p:nvPr/>
            </p:nvSpPr>
            <p:spPr bwMode="auto">
              <a:xfrm>
                <a:off x="4572001" y="981075"/>
                <a:ext cx="3960813" cy="407988"/>
              </a:xfrm>
              <a:prstGeom prst="rect">
                <a:avLst/>
              </a:prstGeom>
              <a:blipFill>
                <a:blip r:embed="rId7"/>
                <a:stretch>
                  <a:fillRect t="-10448" b="-223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32" name="Text Box 22">
                <a:extLst>
                  <a:ext uri="{FF2B5EF4-FFF2-40B4-BE49-F238E27FC236}">
                    <a16:creationId xmlns:a16="http://schemas.microsoft.com/office/drawing/2014/main" id="{8CFED9BA-CD5D-4225-AF5A-632CE29ADAC0}"/>
                  </a:ext>
                </a:extLst>
              </p:cNvPr>
              <p:cNvSpPr txBox="1">
                <a:spLocks noChangeArrowheads="1"/>
              </p:cNvSpPr>
              <p:nvPr/>
            </p:nvSpPr>
            <p:spPr bwMode="auto">
              <a:xfrm>
                <a:off x="1042988" y="4702175"/>
                <a:ext cx="7201420" cy="4341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由：</a:t>
                </a:r>
                <a:r>
                  <a:rPr lang="zh-CN" altLang="en-US" sz="2000" dirty="0">
                    <a:solidFill>
                      <a:srgbClr val="CC3300"/>
                    </a:solidFill>
                  </a:rPr>
                  <a:t> </a:t>
                </a:r>
                <a14:m>
                  <m:oMath xmlns:m="http://schemas.openxmlformats.org/officeDocument/2006/math">
                    <m:acc>
                      <m:accPr>
                        <m:chr m:val="̇"/>
                        <m:ctrlPr>
                          <a:rPr lang="zh-CN" altLang="en-US" sz="2000" i="1" smtClean="0">
                            <a:solidFill>
                              <a:srgbClr val="CC3300"/>
                            </a:solidFill>
                            <a:latin typeface="Cambria Math" panose="02040503050406030204" pitchFamily="18" charset="0"/>
                          </a:rPr>
                        </m:ctrlPr>
                      </m:accPr>
                      <m:e>
                        <m:r>
                          <m:rPr>
                            <m:nor/>
                          </m:rPr>
                          <a:rPr lang="en-US" altLang="zh-CN" sz="2000" b="1" i="1" dirty="0" smtClean="0">
                            <a:solidFill>
                              <a:srgbClr val="CC3300"/>
                            </a:solidFill>
                            <a:ea typeface="仿宋_GB2312" panose="02010609030101010101" pitchFamily="49" charset="-122"/>
                          </a:rPr>
                          <m:t>A</m:t>
                        </m:r>
                      </m:e>
                    </m:acc>
                    <m:r>
                      <a:rPr lang="en-US" altLang="zh-CN" sz="2000" i="1" dirty="0" smtClean="0">
                        <a:solidFill>
                          <a:srgbClr val="CC3300"/>
                        </a:solidFill>
                        <a:latin typeface="Cambria Math" panose="02040503050406030204" pitchFamily="18" charset="0"/>
                        <a:ea typeface="Cambria Math" panose="02040503050406030204" pitchFamily="18" charset="0"/>
                      </a:rPr>
                      <m:t>∙</m:t>
                    </m:r>
                    <m:acc>
                      <m:accPr>
                        <m:chr m:val="̇"/>
                        <m:ctrlPr>
                          <a:rPr lang="zh-CN" altLang="en-US" sz="2000" i="1" smtClean="0">
                            <a:solidFill>
                              <a:srgbClr val="CC3300"/>
                            </a:solidFill>
                            <a:latin typeface="Cambria Math" panose="02040503050406030204" pitchFamily="18" charset="0"/>
                          </a:rPr>
                        </m:ctrlPr>
                      </m:accPr>
                      <m:e>
                        <m:r>
                          <m:rPr>
                            <m:nor/>
                          </m:rPr>
                          <a:rPr lang="en-US" altLang="zh-CN" sz="2000" b="1" i="1" dirty="0" smtClean="0">
                            <a:solidFill>
                              <a:srgbClr val="CC3300"/>
                            </a:solidFill>
                            <a:ea typeface="仿宋_GB2312" panose="02010609030101010101" pitchFamily="49" charset="-122"/>
                          </a:rPr>
                          <m:t>F</m:t>
                        </m:r>
                      </m:e>
                    </m:acc>
                    <m:r>
                      <a:rPr lang="en-US" altLang="zh-CN" sz="2000" b="1" i="1" dirty="0" smtClean="0">
                        <a:solidFill>
                          <a:srgbClr val="CC3300"/>
                        </a:solidFill>
                        <a:latin typeface="Cambria Math" panose="02040503050406030204" pitchFamily="18" charset="0"/>
                        <a:ea typeface="仿宋_GB2312" panose="02010609030101010101" pitchFamily="49" charset="-122"/>
                      </a:rPr>
                      <m:t>=</m:t>
                    </m:r>
                    <m:r>
                      <m:rPr>
                        <m:nor/>
                      </m:rPr>
                      <a:rPr lang="en-US" altLang="zh-CN" sz="2000" i="1" dirty="0" smtClean="0">
                        <a:solidFill>
                          <a:srgbClr val="CC3300"/>
                        </a:solidFill>
                        <a:ea typeface="仿宋_GB2312" panose="02010609030101010101" pitchFamily="49" charset="-122"/>
                      </a:rPr>
                      <m:t>A</m:t>
                    </m:r>
                    <m:sSup>
                      <m:sSupPr>
                        <m:ctrlPr>
                          <a:rPr lang="en-US" altLang="zh-CN" sz="2000" i="1" dirty="0" smtClean="0">
                            <a:solidFill>
                              <a:srgbClr val="CC3300"/>
                            </a:solidFill>
                            <a:latin typeface="Cambria Math" panose="02040503050406030204" pitchFamily="18" charset="0"/>
                            <a:ea typeface="仿宋_GB2312" panose="02010609030101010101" pitchFamily="49" charset="-122"/>
                          </a:rPr>
                        </m:ctrlPr>
                      </m:sSupPr>
                      <m:e>
                        <m:r>
                          <m:rPr>
                            <m:nor/>
                          </m:rPr>
                          <a:rPr lang="en-US" altLang="zh-CN" sz="2000" dirty="0" smtClean="0">
                            <a:solidFill>
                              <a:srgbClr val="CC3300"/>
                            </a:solidFill>
                            <a:ea typeface="仿宋_GB2312" pitchFamily="49" charset="-122"/>
                          </a:rPr>
                          <m:t>e</m:t>
                        </m:r>
                      </m:e>
                      <m:sup>
                        <m:r>
                          <m:rPr>
                            <m:sty m:val="p"/>
                          </m:rPr>
                          <a:rPr lang="en-US" altLang="zh-CN" sz="2000" i="1" dirty="0">
                            <a:solidFill>
                              <a:srgbClr val="CC3300"/>
                            </a:solidFill>
                            <a:latin typeface="Cambria Math" panose="02040503050406030204" pitchFamily="18" charset="0"/>
                            <a:ea typeface="仿宋_GB2312" panose="02010609030101010101" pitchFamily="49" charset="-122"/>
                          </a:rPr>
                          <m:t>j</m:t>
                        </m:r>
                        <m:r>
                          <a:rPr lang="zh-CN" altLang="en-US" sz="2000" i="1" dirty="0" smtClean="0">
                            <a:solidFill>
                              <a:srgbClr val="CC3300"/>
                            </a:solidFill>
                            <a:latin typeface="Cambria Math" panose="02040503050406030204" pitchFamily="18" charset="0"/>
                            <a:ea typeface="仿宋_GB2312" panose="02010609030101010101" pitchFamily="49" charset="-122"/>
                          </a:rPr>
                          <m:t>𝜑</m:t>
                        </m:r>
                        <m:r>
                          <m:rPr>
                            <m:nor/>
                          </m:rPr>
                          <a:rPr lang="en-US" altLang="zh-CN" sz="2000" baseline="-25000" dirty="0" smtClean="0">
                            <a:solidFill>
                              <a:srgbClr val="CC3300"/>
                            </a:solidFill>
                            <a:ea typeface="仿宋_GB2312" pitchFamily="49" charset="-122"/>
                          </a:rPr>
                          <m:t>A</m:t>
                        </m:r>
                      </m:sup>
                    </m:sSup>
                  </m:oMath>
                </a14:m>
                <a:r>
                  <a:rPr lang="en-US" altLang="zh-CN" sz="2000" dirty="0">
                    <a:solidFill>
                      <a:srgbClr val="CC3300"/>
                    </a:solidFill>
                    <a:ea typeface="Cambria Math" panose="02040503050406030204" pitchFamily="18" charset="0"/>
                  </a:rPr>
                  <a:t> </a:t>
                </a:r>
                <a14:m>
                  <m:oMath xmlns:m="http://schemas.openxmlformats.org/officeDocument/2006/math">
                    <m:r>
                      <a:rPr lang="en-US" altLang="zh-CN" sz="2000" i="1" dirty="0" smtClean="0">
                        <a:solidFill>
                          <a:srgbClr val="CC3300"/>
                        </a:solidFill>
                        <a:latin typeface="Cambria Math" panose="02040503050406030204" pitchFamily="18" charset="0"/>
                        <a:ea typeface="Cambria Math" panose="02040503050406030204" pitchFamily="18" charset="0"/>
                      </a:rPr>
                      <m:t>∙</m:t>
                    </m:r>
                    <m:r>
                      <m:rPr>
                        <m:nor/>
                      </m:rPr>
                      <a:rPr lang="en-US" altLang="zh-CN" sz="2000" i="1" dirty="0" smtClean="0">
                        <a:solidFill>
                          <a:srgbClr val="CC3300"/>
                        </a:solidFill>
                        <a:ea typeface="仿宋_GB2312" panose="02010609030101010101" pitchFamily="49" charset="-122"/>
                      </a:rPr>
                      <m:t>F</m:t>
                    </m:r>
                    <m:sSup>
                      <m:sSupPr>
                        <m:ctrlPr>
                          <a:rPr lang="en-US" altLang="zh-CN" sz="2000" i="1" dirty="0" smtClean="0">
                            <a:solidFill>
                              <a:srgbClr val="CC3300"/>
                            </a:solidFill>
                            <a:latin typeface="Cambria Math" panose="02040503050406030204" pitchFamily="18" charset="0"/>
                            <a:ea typeface="仿宋_GB2312" panose="02010609030101010101" pitchFamily="49" charset="-122"/>
                          </a:rPr>
                        </m:ctrlPr>
                      </m:sSupPr>
                      <m:e>
                        <m:r>
                          <m:rPr>
                            <m:nor/>
                          </m:rPr>
                          <a:rPr lang="en-US" altLang="zh-CN" sz="2000" dirty="0" smtClean="0">
                            <a:solidFill>
                              <a:srgbClr val="CC3300"/>
                            </a:solidFill>
                            <a:ea typeface="仿宋_GB2312" pitchFamily="49" charset="-122"/>
                          </a:rPr>
                          <m:t>e</m:t>
                        </m:r>
                      </m:e>
                      <m:sup>
                        <m:r>
                          <m:rPr>
                            <m:sty m:val="p"/>
                          </m:rPr>
                          <a:rPr lang="en-US" altLang="zh-CN" sz="2000" i="1" dirty="0">
                            <a:solidFill>
                              <a:srgbClr val="CC3300"/>
                            </a:solidFill>
                            <a:latin typeface="Cambria Math" panose="02040503050406030204" pitchFamily="18" charset="0"/>
                            <a:ea typeface="仿宋_GB2312" panose="02010609030101010101" pitchFamily="49" charset="-122"/>
                          </a:rPr>
                          <m:t>j</m:t>
                        </m:r>
                        <m:r>
                          <a:rPr lang="zh-CN" altLang="en-US" sz="2000" i="1" dirty="0" smtClean="0">
                            <a:solidFill>
                              <a:srgbClr val="CC3300"/>
                            </a:solidFill>
                            <a:latin typeface="Cambria Math" panose="02040503050406030204" pitchFamily="18" charset="0"/>
                            <a:ea typeface="仿宋_GB2312" panose="02010609030101010101" pitchFamily="49" charset="-122"/>
                          </a:rPr>
                          <m:t>𝜑</m:t>
                        </m:r>
                        <m:r>
                          <m:rPr>
                            <m:nor/>
                          </m:rPr>
                          <a:rPr lang="en-US" altLang="zh-CN" sz="2000" b="1" baseline="-25000" dirty="0" smtClean="0">
                            <a:solidFill>
                              <a:srgbClr val="CC3300"/>
                            </a:solidFill>
                            <a:ea typeface="仿宋_GB2312" pitchFamily="49" charset="-122"/>
                          </a:rPr>
                          <m:t>F</m:t>
                        </m:r>
                      </m:sup>
                    </m:sSup>
                  </m:oMath>
                </a14:m>
                <a:r>
                  <a:rPr lang="en-US" altLang="zh-CN" sz="2000" dirty="0">
                    <a:solidFill>
                      <a:srgbClr val="CC3300"/>
                    </a:solidFill>
                    <a:ea typeface="仿宋_GB2312" panose="02010609030101010101" pitchFamily="49" charset="-122"/>
                  </a:rPr>
                  <a:t> </a:t>
                </a:r>
                <a14:m>
                  <m:oMath xmlns:m="http://schemas.openxmlformats.org/officeDocument/2006/math">
                    <m:r>
                      <a:rPr lang="en-US" altLang="zh-CN" sz="2000" i="1" dirty="0">
                        <a:solidFill>
                          <a:srgbClr val="CC3300"/>
                        </a:solidFill>
                        <a:latin typeface="Cambria Math" panose="02040503050406030204" pitchFamily="18" charset="0"/>
                        <a:ea typeface="仿宋_GB2312" panose="02010609030101010101" pitchFamily="49" charset="-122"/>
                      </a:rPr>
                      <m:t>=</m:t>
                    </m:r>
                    <m:r>
                      <m:rPr>
                        <m:nor/>
                      </m:rPr>
                      <a:rPr lang="en-US" altLang="zh-CN" sz="2000" i="1" dirty="0" smtClean="0">
                        <a:solidFill>
                          <a:srgbClr val="CC3300"/>
                        </a:solidFill>
                        <a:ea typeface="仿宋_GB2312" panose="02010609030101010101" pitchFamily="49" charset="-122"/>
                      </a:rPr>
                      <m:t>A</m:t>
                    </m:r>
                    <m:r>
                      <a:rPr lang="en-US" altLang="zh-CN" sz="2000" i="1" dirty="0" smtClean="0">
                        <a:solidFill>
                          <a:srgbClr val="CC3300"/>
                        </a:solidFill>
                        <a:latin typeface="Cambria Math" panose="02040503050406030204" pitchFamily="18" charset="0"/>
                        <a:ea typeface="Cambria Math" panose="02040503050406030204" pitchFamily="18" charset="0"/>
                      </a:rPr>
                      <m:t>∙</m:t>
                    </m:r>
                    <m:r>
                      <m:rPr>
                        <m:nor/>
                      </m:rPr>
                      <a:rPr lang="en-US" altLang="zh-CN" sz="2000" i="1" dirty="0" smtClean="0">
                        <a:solidFill>
                          <a:srgbClr val="CC3300"/>
                        </a:solidFill>
                        <a:ea typeface="仿宋_GB2312" panose="02010609030101010101" pitchFamily="49" charset="-122"/>
                      </a:rPr>
                      <m:t>F</m:t>
                    </m:r>
                    <m:r>
                      <a:rPr lang="en-US" altLang="zh-CN" sz="2000" i="1" dirty="0" smtClean="0">
                        <a:solidFill>
                          <a:srgbClr val="CC3300"/>
                        </a:solidFill>
                        <a:latin typeface="Cambria Math" panose="02040503050406030204" pitchFamily="18" charset="0"/>
                        <a:ea typeface="Cambria Math" panose="02040503050406030204" pitchFamily="18" charset="0"/>
                      </a:rPr>
                      <m:t>∙</m:t>
                    </m:r>
                    <m:sSup>
                      <m:sSupPr>
                        <m:ctrlPr>
                          <a:rPr lang="en-US" altLang="zh-CN" sz="2000" i="1" dirty="0" smtClean="0">
                            <a:solidFill>
                              <a:srgbClr val="CC3300"/>
                            </a:solidFill>
                            <a:latin typeface="Cambria Math" panose="02040503050406030204" pitchFamily="18" charset="0"/>
                            <a:ea typeface="仿宋_GB2312" panose="02010609030101010101" pitchFamily="49" charset="-122"/>
                          </a:rPr>
                        </m:ctrlPr>
                      </m:sSupPr>
                      <m:e>
                        <m:r>
                          <m:rPr>
                            <m:nor/>
                          </m:rPr>
                          <a:rPr lang="en-US" altLang="zh-CN" sz="2000" dirty="0" smtClean="0">
                            <a:solidFill>
                              <a:srgbClr val="CC3300"/>
                            </a:solidFill>
                            <a:ea typeface="仿宋_GB2312" pitchFamily="49" charset="-122"/>
                          </a:rPr>
                          <m:t>e</m:t>
                        </m:r>
                      </m:e>
                      <m:sup>
                        <m:r>
                          <m:rPr>
                            <m:sty m:val="p"/>
                          </m:rPr>
                          <a:rPr lang="en-US" altLang="zh-CN" sz="2000" i="1" dirty="0">
                            <a:solidFill>
                              <a:srgbClr val="CC3300"/>
                            </a:solidFill>
                            <a:latin typeface="Cambria Math" panose="02040503050406030204" pitchFamily="18" charset="0"/>
                            <a:ea typeface="仿宋_GB2312" panose="02010609030101010101" pitchFamily="49" charset="-122"/>
                          </a:rPr>
                          <m:t>j</m:t>
                        </m:r>
                        <m:r>
                          <a:rPr lang="en-US" altLang="zh-CN" sz="2000" b="1" i="1" dirty="0" smtClean="0">
                            <a:solidFill>
                              <a:srgbClr val="CC3300"/>
                            </a:solidFill>
                            <a:latin typeface="Cambria Math" panose="02040503050406030204" pitchFamily="18" charset="0"/>
                            <a:ea typeface="仿宋_GB2312" panose="02010609030101010101" pitchFamily="49" charset="-122"/>
                          </a:rPr>
                          <m:t>(</m:t>
                        </m:r>
                        <m:r>
                          <a:rPr lang="zh-CN" altLang="en-US" sz="2000" i="1" dirty="0" smtClean="0">
                            <a:solidFill>
                              <a:srgbClr val="CC3300"/>
                            </a:solidFill>
                            <a:latin typeface="Cambria Math" panose="02040503050406030204" pitchFamily="18" charset="0"/>
                            <a:ea typeface="仿宋_GB2312" panose="02010609030101010101" pitchFamily="49" charset="-122"/>
                          </a:rPr>
                          <m:t>𝜑</m:t>
                        </m:r>
                        <m:r>
                          <m:rPr>
                            <m:nor/>
                          </m:rPr>
                          <a:rPr lang="en-US" altLang="zh-CN" sz="2000" baseline="-25000" dirty="0" smtClean="0">
                            <a:solidFill>
                              <a:srgbClr val="CC3300"/>
                            </a:solidFill>
                            <a:ea typeface="仿宋_GB2312" pitchFamily="49" charset="-122"/>
                          </a:rPr>
                          <m:t>A</m:t>
                        </m:r>
                        <m:r>
                          <m:rPr>
                            <m:nor/>
                          </m:rPr>
                          <a:rPr lang="en-US" altLang="zh-CN" sz="2000" dirty="0" smtClean="0">
                            <a:solidFill>
                              <a:srgbClr val="CC3300"/>
                            </a:solidFill>
                            <a:ea typeface="仿宋_GB2312" panose="02010609030101010101" pitchFamily="49" charset="-122"/>
                            <a:sym typeface="Symbol" panose="05050102010706020507" pitchFamily="18" charset="2"/>
                          </a:rPr>
                          <m:t>+</m:t>
                        </m:r>
                        <m:r>
                          <a:rPr lang="zh-CN" altLang="en-US" sz="2000" i="1" dirty="0" smtClean="0">
                            <a:solidFill>
                              <a:srgbClr val="CC3300"/>
                            </a:solidFill>
                            <a:latin typeface="Cambria Math" panose="02040503050406030204" pitchFamily="18" charset="0"/>
                            <a:ea typeface="仿宋_GB2312" panose="02010609030101010101" pitchFamily="49" charset="-122"/>
                          </a:rPr>
                          <m:t>𝜑</m:t>
                        </m:r>
                        <m:r>
                          <m:rPr>
                            <m:nor/>
                          </m:rPr>
                          <a:rPr lang="en-US" altLang="zh-CN" sz="2000" baseline="-25000" dirty="0">
                            <a:solidFill>
                              <a:srgbClr val="CC3300"/>
                            </a:solidFill>
                            <a:ea typeface="仿宋_GB2312" pitchFamily="49" charset="-122"/>
                          </a:rPr>
                          <m:t>F</m:t>
                        </m:r>
                        <m:r>
                          <a:rPr lang="en-US" altLang="zh-CN" sz="2000" i="1" dirty="0">
                            <a:solidFill>
                              <a:srgbClr val="CC3300"/>
                            </a:solidFill>
                            <a:latin typeface="Cambria Math" panose="02040503050406030204" pitchFamily="18" charset="0"/>
                            <a:ea typeface="仿宋_GB2312" panose="02010609030101010101" pitchFamily="49" charset="-122"/>
                          </a:rPr>
                          <m:t>)</m:t>
                        </m:r>
                      </m:sup>
                    </m:sSup>
                    <m:r>
                      <a:rPr lang="en-US" altLang="zh-CN" sz="2000" i="1" dirty="0" smtClean="0">
                        <a:solidFill>
                          <a:srgbClr val="CC3300"/>
                        </a:solidFill>
                        <a:latin typeface="Cambria Math" panose="02040503050406030204" pitchFamily="18" charset="0"/>
                        <a:ea typeface="仿宋_GB2312" panose="02010609030101010101" pitchFamily="49" charset="-122"/>
                      </a:rPr>
                      <m:t>=</m:t>
                    </m:r>
                  </m:oMath>
                </a14:m>
                <a:r>
                  <a:rPr lang="en-US" altLang="zh-CN" sz="2000" dirty="0">
                    <a:solidFill>
                      <a:srgbClr val="CC3300"/>
                    </a:solidFill>
                    <a:ea typeface="仿宋_GB2312" panose="02010609030101010101" pitchFamily="49" charset="-122"/>
                  </a:rPr>
                  <a:t>1</a:t>
                </a:r>
                <a:endParaRPr lang="zh-CN" altLang="en-US" sz="2000" dirty="0">
                  <a:solidFill>
                    <a:srgbClr val="CC3300"/>
                  </a:solidFill>
                  <a:ea typeface="仿宋_GB2312" panose="02010609030101010101" pitchFamily="49" charset="-122"/>
                </a:endParaRPr>
              </a:p>
            </p:txBody>
          </p:sp>
        </mc:Choice>
        <mc:Fallback xmlns="">
          <p:sp>
            <p:nvSpPr>
              <p:cNvPr id="9232" name="Text Box 22">
                <a:extLst>
                  <a:ext uri="{FF2B5EF4-FFF2-40B4-BE49-F238E27FC236}">
                    <a16:creationId xmlns:a16="http://schemas.microsoft.com/office/drawing/2014/main" id="{8CFED9BA-CD5D-4225-AF5A-632CE29ADAC0}"/>
                  </a:ext>
                </a:extLst>
              </p:cNvPr>
              <p:cNvSpPr txBox="1">
                <a:spLocks noRot="1" noChangeAspect="1" noMove="1" noResize="1" noEditPoints="1" noAdjustHandles="1" noChangeArrowheads="1" noChangeShapeType="1" noTextEdit="1"/>
              </p:cNvSpPr>
              <p:nvPr/>
            </p:nvSpPr>
            <p:spPr bwMode="auto">
              <a:xfrm>
                <a:off x="1042988" y="4702175"/>
                <a:ext cx="7201420" cy="434158"/>
              </a:xfrm>
              <a:prstGeom prst="rect">
                <a:avLst/>
              </a:prstGeom>
              <a:blipFill>
                <a:blip r:embed="rId8"/>
                <a:stretch>
                  <a:fillRect l="-847" t="-2778" b="-236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233" name="Text Box 23">
            <a:extLst>
              <a:ext uri="{FF2B5EF4-FFF2-40B4-BE49-F238E27FC236}">
                <a16:creationId xmlns:a16="http://schemas.microsoft.com/office/drawing/2014/main" id="{7271C69C-474D-46EA-AFFC-CA2EDB43437B}"/>
              </a:ext>
            </a:extLst>
          </p:cNvPr>
          <p:cNvSpPr txBox="1">
            <a:spLocks noChangeArrowheads="1"/>
          </p:cNvSpPr>
          <p:nvPr/>
        </p:nvSpPr>
        <p:spPr bwMode="auto">
          <a:xfrm>
            <a:off x="898525" y="5133975"/>
            <a:ext cx="3744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得：振幅平衡条件：</a:t>
            </a:r>
            <a:r>
              <a:rPr lang="en-US" altLang="zh-CN" sz="2400" i="1" dirty="0">
                <a:solidFill>
                  <a:srgbClr val="660066"/>
                </a:solidFill>
                <a:ea typeface="仿宋_GB2312" panose="02010609030101010101" pitchFamily="49" charset="-122"/>
              </a:rPr>
              <a:t>A</a:t>
            </a:r>
            <a:r>
              <a:rPr lang="en-US" altLang="zh-CN" sz="2400" dirty="0">
                <a:solidFill>
                  <a:srgbClr val="660066"/>
                </a:solidFill>
                <a:ea typeface="仿宋_GB2312" panose="02010609030101010101" pitchFamily="49" charset="-122"/>
                <a:sym typeface="Symbol" panose="05050102010706020507" pitchFamily="18" charset="2"/>
              </a:rPr>
              <a:t></a:t>
            </a:r>
            <a:r>
              <a:rPr lang="en-US" altLang="zh-CN" sz="2400" i="1" dirty="0">
                <a:solidFill>
                  <a:srgbClr val="660066"/>
                </a:solidFill>
                <a:ea typeface="仿宋_GB2312" panose="02010609030101010101" pitchFamily="49" charset="-122"/>
              </a:rPr>
              <a:t>F</a:t>
            </a:r>
            <a:r>
              <a:rPr lang="en-US" altLang="zh-CN" sz="2400" dirty="0">
                <a:solidFill>
                  <a:srgbClr val="660066"/>
                </a:solidFill>
                <a:ea typeface="仿宋_GB2312" panose="02010609030101010101" pitchFamily="49" charset="-122"/>
              </a:rPr>
              <a:t>=1</a:t>
            </a:r>
            <a:endParaRPr lang="zh-CN" altLang="en-US" sz="2400" dirty="0">
              <a:solidFill>
                <a:srgbClr val="660066"/>
              </a:solidFill>
              <a:ea typeface="仿宋_GB2312" panose="02010609030101010101" pitchFamily="49" charset="-122"/>
            </a:endParaRPr>
          </a:p>
        </p:txBody>
      </p:sp>
      <p:sp>
        <p:nvSpPr>
          <p:cNvPr id="9234" name="Text Box 24">
            <a:extLst>
              <a:ext uri="{FF2B5EF4-FFF2-40B4-BE49-F238E27FC236}">
                <a16:creationId xmlns:a16="http://schemas.microsoft.com/office/drawing/2014/main" id="{A2EBEE5B-CFEC-4106-B558-4BAF58CDD080}"/>
              </a:ext>
            </a:extLst>
          </p:cNvPr>
          <p:cNvSpPr txBox="1">
            <a:spLocks noChangeArrowheads="1"/>
          </p:cNvSpPr>
          <p:nvPr/>
        </p:nvSpPr>
        <p:spPr bwMode="auto">
          <a:xfrm>
            <a:off x="1619250" y="5673725"/>
            <a:ext cx="5627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相位平衡条件：</a:t>
            </a:r>
            <a:r>
              <a:rPr lang="zh-CN" altLang="en-US" sz="2400" i="1" dirty="0">
                <a:solidFill>
                  <a:srgbClr val="CC3300"/>
                </a:solidFill>
                <a:ea typeface="仿宋_GB2312" panose="02010609030101010101" pitchFamily="49" charset="-122"/>
                <a:sym typeface="Symbol" panose="05050102010706020507" pitchFamily="18" charset="2"/>
              </a:rPr>
              <a:t></a:t>
            </a:r>
            <a:r>
              <a:rPr lang="en-US" altLang="zh-CN" sz="2400" baseline="-25000" dirty="0">
                <a:solidFill>
                  <a:srgbClr val="CC3300"/>
                </a:solidFill>
                <a:ea typeface="仿宋_GB2312" panose="02010609030101010101" pitchFamily="49" charset="-122"/>
                <a:sym typeface="Symbol" panose="05050102010706020507" pitchFamily="18" charset="2"/>
              </a:rPr>
              <a:t>A</a:t>
            </a:r>
            <a:r>
              <a:rPr lang="en-US" altLang="zh-CN" sz="2400" dirty="0">
                <a:solidFill>
                  <a:srgbClr val="CC3300"/>
                </a:solidFill>
                <a:ea typeface="仿宋_GB2312" panose="02010609030101010101" pitchFamily="49" charset="-122"/>
                <a:sym typeface="Symbol" panose="05050102010706020507" pitchFamily="18" charset="2"/>
              </a:rPr>
              <a:t>+</a:t>
            </a:r>
            <a:r>
              <a:rPr lang="zh-CN" altLang="en-US" sz="2400" i="1" dirty="0">
                <a:solidFill>
                  <a:srgbClr val="CC3300"/>
                </a:solidFill>
                <a:ea typeface="仿宋_GB2312" panose="02010609030101010101" pitchFamily="49" charset="-122"/>
                <a:sym typeface="Symbol" panose="05050102010706020507" pitchFamily="18" charset="2"/>
              </a:rPr>
              <a:t> </a:t>
            </a:r>
            <a:r>
              <a:rPr lang="en-US" altLang="zh-CN" sz="2400" baseline="-25000" dirty="0">
                <a:solidFill>
                  <a:srgbClr val="CC3300"/>
                </a:solidFill>
                <a:ea typeface="仿宋_GB2312" panose="02010609030101010101" pitchFamily="49" charset="-122"/>
                <a:sym typeface="Symbol" panose="05050102010706020507" pitchFamily="18" charset="2"/>
              </a:rPr>
              <a:t>F</a:t>
            </a:r>
            <a:r>
              <a:rPr lang="en-US" altLang="zh-CN" sz="2400" dirty="0">
                <a:solidFill>
                  <a:srgbClr val="CC3300"/>
                </a:solidFill>
                <a:ea typeface="仿宋_GB2312" panose="02010609030101010101" pitchFamily="49" charset="-122"/>
                <a:sym typeface="Symbol" panose="05050102010706020507" pitchFamily="18" charset="2"/>
              </a:rPr>
              <a:t>=2</a:t>
            </a:r>
            <a:r>
              <a:rPr lang="en-US" altLang="zh-CN" sz="2400" i="1" dirty="0">
                <a:solidFill>
                  <a:srgbClr val="CC3300"/>
                </a:solidFill>
                <a:ea typeface="仿宋_GB2312" panose="02010609030101010101" pitchFamily="49" charset="-122"/>
                <a:sym typeface="Symbol" panose="05050102010706020507" pitchFamily="18" charset="2"/>
              </a:rPr>
              <a:t>n</a:t>
            </a:r>
            <a:r>
              <a:rPr lang="en-US" altLang="zh-CN" sz="2400" dirty="0">
                <a:solidFill>
                  <a:srgbClr val="CC3300"/>
                </a:solidFill>
                <a:ea typeface="仿宋_GB2312" panose="02010609030101010101" pitchFamily="49" charset="-122"/>
                <a:sym typeface="Symbol" panose="05050102010706020507" pitchFamily="18" charset="2"/>
              </a:rPr>
              <a:t>,      </a:t>
            </a:r>
            <a:r>
              <a:rPr lang="en-US" altLang="zh-CN" sz="2400" i="1" dirty="0">
                <a:solidFill>
                  <a:srgbClr val="CC3300"/>
                </a:solidFill>
                <a:ea typeface="仿宋_GB2312" panose="02010609030101010101" pitchFamily="49" charset="-122"/>
                <a:sym typeface="Symbol" panose="05050102010706020507" pitchFamily="18" charset="2"/>
              </a:rPr>
              <a:t>n</a:t>
            </a:r>
            <a:r>
              <a:rPr lang="en-US" altLang="zh-CN" sz="2400" dirty="0">
                <a:solidFill>
                  <a:srgbClr val="CC3300"/>
                </a:solidFill>
                <a:ea typeface="仿宋_GB2312" panose="02010609030101010101" pitchFamily="49" charset="-122"/>
                <a:sym typeface="Symbol" panose="05050102010706020507" pitchFamily="18" charset="2"/>
              </a:rPr>
              <a:t>=0,1,2,…</a:t>
            </a:r>
            <a:endParaRPr lang="zh-CN" altLang="en-US" sz="2400" dirty="0">
              <a:solidFill>
                <a:srgbClr val="CC3300"/>
              </a:solidFill>
              <a:ea typeface="仿宋_GB2312" panose="02010609030101010101" pitchFamily="49" charset="-122"/>
            </a:endParaRPr>
          </a:p>
        </p:txBody>
      </p:sp>
      <p:sp>
        <p:nvSpPr>
          <p:cNvPr id="9236" name="Text Box 26">
            <a:extLst>
              <a:ext uri="{FF2B5EF4-FFF2-40B4-BE49-F238E27FC236}">
                <a16:creationId xmlns:a16="http://schemas.microsoft.com/office/drawing/2014/main" id="{C083854E-0FF7-4434-91DA-D2DDE555A524}"/>
              </a:ext>
            </a:extLst>
          </p:cNvPr>
          <p:cNvSpPr txBox="1">
            <a:spLocks noChangeArrowheads="1"/>
          </p:cNvSpPr>
          <p:nvPr/>
        </p:nvSpPr>
        <p:spPr bwMode="auto">
          <a:xfrm>
            <a:off x="2484438" y="6165850"/>
            <a:ext cx="280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ea typeface="仿宋_GB2312" panose="02010609030101010101" pitchFamily="49" charset="-122"/>
              </a:rPr>
              <a:t>构成正反馈。</a:t>
            </a:r>
          </a:p>
        </p:txBody>
      </p:sp>
      <p:sp>
        <p:nvSpPr>
          <p:cNvPr id="2" name="矩形 1">
            <a:extLst>
              <a:ext uri="{FF2B5EF4-FFF2-40B4-BE49-F238E27FC236}">
                <a16:creationId xmlns:a16="http://schemas.microsoft.com/office/drawing/2014/main" id="{EF4FF20B-0E23-4EB6-80AB-E2BC660A6A5B}"/>
              </a:ext>
            </a:extLst>
          </p:cNvPr>
          <p:cNvSpPr/>
          <p:nvPr/>
        </p:nvSpPr>
        <p:spPr>
          <a:xfrm>
            <a:off x="4813300" y="5113338"/>
            <a:ext cx="904875" cy="522287"/>
          </a:xfrm>
          <a:prstGeom prst="rect">
            <a:avLst/>
          </a:prstGeom>
        </p:spPr>
        <p:txBody>
          <a:bodyPr wrap="none">
            <a:spAutoFit/>
          </a:bodyPr>
          <a:lstStyle/>
          <a:p>
            <a:pPr eaLnBrk="1" hangingPunct="1">
              <a:defRPr/>
            </a:pPr>
            <a:r>
              <a:rPr lang="en-US" altLang="zh-CN" kern="0" dirty="0">
                <a:solidFill>
                  <a:srgbClr val="0000FF"/>
                </a:solidFill>
                <a:ea typeface="仿宋_GB2312" panose="02010609030101010101" pitchFamily="49" charset="-122"/>
              </a:rPr>
              <a:t>(5-5)</a:t>
            </a:r>
            <a:endParaRPr lang="zh-CN" altLang="en-US" kern="0" dirty="0">
              <a:solidFill>
                <a:srgbClr val="0000FF"/>
              </a:solidFill>
              <a:ea typeface="仿宋_GB2312" panose="02010609030101010101" pitchFamily="49" charset="-122"/>
            </a:endParaRPr>
          </a:p>
        </p:txBody>
      </p:sp>
      <p:sp>
        <p:nvSpPr>
          <p:cNvPr id="3" name="矩形 2">
            <a:extLst>
              <a:ext uri="{FF2B5EF4-FFF2-40B4-BE49-F238E27FC236}">
                <a16:creationId xmlns:a16="http://schemas.microsoft.com/office/drawing/2014/main" id="{EC5F5E62-E31E-45E8-94D9-AE44164CCB8D}"/>
              </a:ext>
            </a:extLst>
          </p:cNvPr>
          <p:cNvSpPr/>
          <p:nvPr/>
        </p:nvSpPr>
        <p:spPr>
          <a:xfrm>
            <a:off x="7246938" y="5594350"/>
            <a:ext cx="903287" cy="523875"/>
          </a:xfrm>
          <a:prstGeom prst="rect">
            <a:avLst/>
          </a:prstGeom>
        </p:spPr>
        <p:txBody>
          <a:bodyPr wrap="none">
            <a:spAutoFit/>
          </a:bodyPr>
          <a:lstStyle/>
          <a:p>
            <a:pPr eaLnBrk="1" hangingPunct="1">
              <a:defRPr/>
            </a:pPr>
            <a:r>
              <a:rPr lang="en-US" altLang="zh-CN" kern="0" dirty="0">
                <a:solidFill>
                  <a:srgbClr val="0000FF"/>
                </a:solidFill>
                <a:ea typeface="仿宋_GB2312" panose="02010609030101010101" pitchFamily="49" charset="-122"/>
              </a:rPr>
              <a:t>(5-6)</a:t>
            </a:r>
            <a:endParaRPr lang="zh-CN" altLang="en-US" kern="0" dirty="0">
              <a:solidFill>
                <a:srgbClr val="0000FF"/>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9143E2C-787E-43BA-803E-C97677A29920}"/>
                  </a:ext>
                </a:extLst>
              </p:cNvPr>
              <p:cNvSpPr/>
              <p:nvPr/>
            </p:nvSpPr>
            <p:spPr>
              <a:xfrm>
                <a:off x="993607" y="1293928"/>
                <a:ext cx="888385" cy="880947"/>
              </a:xfrm>
              <a:prstGeom prst="rect">
                <a:avLst/>
              </a:prstGeom>
            </p:spPr>
            <p:txBody>
              <a:bodyPr wrap="none">
                <a:spAutoFit/>
              </a:bodyPr>
              <a:lstStyle/>
              <a:p>
                <a14:m>
                  <m:oMath xmlns:m="http://schemas.openxmlformats.org/officeDocument/2006/math">
                    <m:f>
                      <m:fPr>
                        <m:ctrlPr>
                          <a:rPr lang="en-US" altLang="zh-CN" i="1" smtClean="0">
                            <a:solidFill>
                              <a:srgbClr val="660066"/>
                            </a:solidFill>
                            <a:latin typeface="Cambria Math" panose="02040503050406030204" pitchFamily="18" charset="0"/>
                          </a:rPr>
                        </m:ctrlPr>
                      </m:fPr>
                      <m:num>
                        <m:acc>
                          <m:accPr>
                            <m:chr m:val="̇"/>
                            <m:ctrlPr>
                              <a:rPr lang="zh-CN" altLang="en-US" i="1" smtClean="0">
                                <a:solidFill>
                                  <a:srgbClr val="660066"/>
                                </a:solidFill>
                                <a:latin typeface="Cambria Math" panose="02040503050406030204" pitchFamily="18" charset="0"/>
                              </a:rPr>
                            </m:ctrlPr>
                          </m:accPr>
                          <m:e>
                            <m:r>
                              <m:rPr>
                                <m:nor/>
                              </m:rPr>
                              <a:rPr lang="en-US" altLang="zh-CN" b="1" i="1" dirty="0" smtClean="0">
                                <a:solidFill>
                                  <a:srgbClr val="660066"/>
                                </a:solidFill>
                                <a:ea typeface="仿宋_GB2312" panose="02010609030101010101" pitchFamily="49" charset="-122"/>
                              </a:rPr>
                              <m:t>V</m:t>
                            </m:r>
                          </m:e>
                        </m:acc>
                        <m:r>
                          <m:rPr>
                            <m:nor/>
                          </m:rPr>
                          <a:rPr lang="en-US" altLang="zh-CN" baseline="-25000" dirty="0">
                            <a:solidFill>
                              <a:srgbClr val="660066"/>
                            </a:solidFill>
                            <a:ea typeface="仿宋_GB2312" panose="02010609030101010101" pitchFamily="49" charset="-122"/>
                          </a:rPr>
                          <m:t>f</m:t>
                        </m:r>
                      </m:num>
                      <m:den>
                        <m:acc>
                          <m:accPr>
                            <m:chr m:val="̇"/>
                            <m:ctrlPr>
                              <a:rPr lang="zh-CN" altLang="en-US" i="1" smtClean="0">
                                <a:solidFill>
                                  <a:srgbClr val="660066"/>
                                </a:solidFill>
                                <a:latin typeface="Cambria Math" panose="02040503050406030204" pitchFamily="18" charset="0"/>
                              </a:rPr>
                            </m:ctrlPr>
                          </m:accPr>
                          <m:e>
                            <m:r>
                              <m:rPr>
                                <m:nor/>
                              </m:rPr>
                              <a:rPr lang="en-US" altLang="zh-CN" b="1" i="1" dirty="0" smtClean="0">
                                <a:solidFill>
                                  <a:srgbClr val="660066"/>
                                </a:solidFill>
                                <a:ea typeface="仿宋_GB2312" panose="02010609030101010101" pitchFamily="49" charset="-122"/>
                              </a:rPr>
                              <m:t>V</m:t>
                            </m:r>
                          </m:e>
                        </m:acc>
                        <m:r>
                          <m:rPr>
                            <m:nor/>
                          </m:rPr>
                          <a:rPr lang="en-US" altLang="zh-CN" b="1" i="0" baseline="-25000" dirty="0" smtClean="0">
                            <a:solidFill>
                              <a:srgbClr val="660066"/>
                            </a:solidFill>
                            <a:ea typeface="仿宋_GB2312" panose="02010609030101010101" pitchFamily="49" charset="-122"/>
                          </a:rPr>
                          <m:t>i</m:t>
                        </m:r>
                      </m:den>
                    </m:f>
                  </m:oMath>
                </a14:m>
                <a:r>
                  <a:rPr lang="en-US" altLang="zh-CN" dirty="0"/>
                  <a:t>=1</a:t>
                </a:r>
                <a:endParaRPr lang="zh-CN" altLang="en-US" dirty="0"/>
              </a:p>
            </p:txBody>
          </p:sp>
        </mc:Choice>
        <mc:Fallback xmlns="">
          <p:sp>
            <p:nvSpPr>
              <p:cNvPr id="4" name="矩形 3">
                <a:extLst>
                  <a:ext uri="{FF2B5EF4-FFF2-40B4-BE49-F238E27FC236}">
                    <a16:creationId xmlns:a16="http://schemas.microsoft.com/office/drawing/2014/main" id="{29143E2C-787E-43BA-803E-C97677A29920}"/>
                  </a:ext>
                </a:extLst>
              </p:cNvPr>
              <p:cNvSpPr>
                <a:spLocks noRot="1" noChangeAspect="1" noMove="1" noResize="1" noEditPoints="1" noAdjustHandles="1" noChangeArrowheads="1" noChangeShapeType="1" noTextEdit="1"/>
              </p:cNvSpPr>
              <p:nvPr/>
            </p:nvSpPr>
            <p:spPr>
              <a:xfrm>
                <a:off x="993607" y="1293928"/>
                <a:ext cx="888385" cy="880947"/>
              </a:xfrm>
              <a:prstGeom prst="rect">
                <a:avLst/>
              </a:prstGeom>
              <a:blipFill>
                <a:blip r:embed="rId9"/>
                <a:stretch>
                  <a:fillRect r="-12329" b="-2069"/>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97DE55D5-EF20-434A-B62C-CB83D572E52B}"/>
              </a:ext>
            </a:extLst>
          </p:cNvPr>
          <p:cNvSpPr/>
          <p:nvPr/>
        </p:nvSpPr>
        <p:spPr bwMode="auto">
          <a:xfrm>
            <a:off x="1992332" y="1628833"/>
            <a:ext cx="616248" cy="344429"/>
          </a:xfrm>
          <a:prstGeom prst="rightArrow">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dirty="0">
              <a:ln>
                <a:solidFill>
                  <a:srgbClr val="0000FF"/>
                </a:solidFill>
              </a:ln>
              <a:solidFill>
                <a:srgbClr val="0000FF"/>
              </a:solidFill>
              <a:effectLst/>
              <a:latin typeface="宋体" pitchFamily="2" charset="-122"/>
              <a:ea typeface="宋体" pitchFamily="2" charset="-122"/>
            </a:endParaRPr>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15F5AC2D-77AE-4F2D-B4BF-70A3654E1FAD}"/>
                  </a:ext>
                </a:extLst>
              </p:cNvPr>
              <p:cNvSpPr/>
              <p:nvPr/>
            </p:nvSpPr>
            <p:spPr>
              <a:xfrm>
                <a:off x="2848479" y="1324373"/>
                <a:ext cx="2869696" cy="880947"/>
              </a:xfrm>
              <a:prstGeom prst="rect">
                <a:avLst/>
              </a:prstGeom>
            </p:spPr>
            <p:txBody>
              <a:bodyPr wrap="none">
                <a:spAutoFit/>
              </a:bodyPr>
              <a:lstStyle/>
              <a:p>
                <a14:m>
                  <m:oMath xmlns:m="http://schemas.openxmlformats.org/officeDocument/2006/math">
                    <m:f>
                      <m:fPr>
                        <m:ctrlPr>
                          <a:rPr lang="en-US" altLang="zh-CN" i="1" smtClean="0">
                            <a:solidFill>
                              <a:srgbClr val="660066"/>
                            </a:solidFill>
                            <a:latin typeface="Cambria Math" panose="02040503050406030204" pitchFamily="18" charset="0"/>
                          </a:rPr>
                        </m:ctrlPr>
                      </m:fPr>
                      <m:num>
                        <m:acc>
                          <m:accPr>
                            <m:chr m:val="̇"/>
                            <m:ctrlPr>
                              <a:rPr lang="zh-CN" altLang="en-US" i="1" smtClean="0">
                                <a:solidFill>
                                  <a:srgbClr val="660066"/>
                                </a:solidFill>
                                <a:latin typeface="Cambria Math" panose="02040503050406030204" pitchFamily="18" charset="0"/>
                              </a:rPr>
                            </m:ctrlPr>
                          </m:accPr>
                          <m:e>
                            <m:r>
                              <m:rPr>
                                <m:nor/>
                              </m:rPr>
                              <a:rPr lang="en-US" altLang="zh-CN" b="1" i="1" dirty="0" smtClean="0">
                                <a:solidFill>
                                  <a:srgbClr val="660066"/>
                                </a:solidFill>
                                <a:ea typeface="仿宋_GB2312" panose="02010609030101010101" pitchFamily="49" charset="-122"/>
                              </a:rPr>
                              <m:t>V</m:t>
                            </m:r>
                          </m:e>
                        </m:acc>
                        <m:r>
                          <m:rPr>
                            <m:nor/>
                          </m:rPr>
                          <a:rPr lang="en-US" altLang="zh-CN" baseline="-25000" dirty="0">
                            <a:solidFill>
                              <a:srgbClr val="660066"/>
                            </a:solidFill>
                            <a:ea typeface="仿宋_GB2312" panose="02010609030101010101" pitchFamily="49" charset="-122"/>
                          </a:rPr>
                          <m:t>f</m:t>
                        </m:r>
                      </m:num>
                      <m:den>
                        <m:acc>
                          <m:accPr>
                            <m:chr m:val="̇"/>
                            <m:ctrlPr>
                              <a:rPr lang="zh-CN" altLang="en-US" i="1" smtClean="0">
                                <a:solidFill>
                                  <a:srgbClr val="660066"/>
                                </a:solidFill>
                                <a:latin typeface="Cambria Math" panose="02040503050406030204" pitchFamily="18" charset="0"/>
                              </a:rPr>
                            </m:ctrlPr>
                          </m:accPr>
                          <m:e>
                            <m:r>
                              <m:rPr>
                                <m:nor/>
                              </m:rPr>
                              <a:rPr lang="en-US" altLang="zh-CN" b="1" i="1" dirty="0" smtClean="0">
                                <a:solidFill>
                                  <a:srgbClr val="660066"/>
                                </a:solidFill>
                                <a:ea typeface="仿宋_GB2312" panose="02010609030101010101" pitchFamily="49" charset="-122"/>
                              </a:rPr>
                              <m:t>V</m:t>
                            </m:r>
                          </m:e>
                        </m:acc>
                        <m:r>
                          <m:rPr>
                            <m:nor/>
                          </m:rPr>
                          <a:rPr lang="en-US" altLang="zh-CN" b="1" i="0" baseline="-25000" dirty="0" smtClean="0">
                            <a:solidFill>
                              <a:srgbClr val="660066"/>
                            </a:solidFill>
                            <a:ea typeface="仿宋_GB2312" panose="02010609030101010101" pitchFamily="49" charset="-122"/>
                          </a:rPr>
                          <m:t>i</m:t>
                        </m:r>
                      </m:den>
                    </m:f>
                  </m:oMath>
                </a14:m>
                <a:r>
                  <a:rPr lang="en-US" altLang="zh-CN" dirty="0"/>
                  <a:t>=</a:t>
                </a:r>
                <a:r>
                  <a:rPr lang="en-US" altLang="zh-CN" dirty="0">
                    <a:solidFill>
                      <a:srgbClr val="660066"/>
                    </a:solidFill>
                  </a:rPr>
                  <a:t> </a:t>
                </a:r>
                <a14:m>
                  <m:oMath xmlns:m="http://schemas.openxmlformats.org/officeDocument/2006/math">
                    <m:f>
                      <m:fPr>
                        <m:ctrlPr>
                          <a:rPr lang="en-US" altLang="zh-CN" i="1" smtClean="0">
                            <a:solidFill>
                              <a:srgbClr val="660066"/>
                            </a:solidFill>
                            <a:latin typeface="Cambria Math" panose="02040503050406030204" pitchFamily="18" charset="0"/>
                          </a:rPr>
                        </m:ctrlPr>
                      </m:fPr>
                      <m:num>
                        <m:acc>
                          <m:accPr>
                            <m:chr m:val="̇"/>
                            <m:ctrlPr>
                              <a:rPr lang="zh-CN" altLang="en-US" i="1" smtClean="0">
                                <a:solidFill>
                                  <a:srgbClr val="660066"/>
                                </a:solidFill>
                                <a:latin typeface="Cambria Math" panose="02040503050406030204" pitchFamily="18" charset="0"/>
                              </a:rPr>
                            </m:ctrlPr>
                          </m:accPr>
                          <m:e>
                            <m:r>
                              <m:rPr>
                                <m:nor/>
                              </m:rPr>
                              <a:rPr lang="en-US" altLang="zh-CN" b="1" i="1" dirty="0" smtClean="0">
                                <a:solidFill>
                                  <a:srgbClr val="660066"/>
                                </a:solidFill>
                                <a:ea typeface="仿宋_GB2312" panose="02010609030101010101" pitchFamily="49" charset="-122"/>
                              </a:rPr>
                              <m:t>A</m:t>
                            </m:r>
                          </m:e>
                        </m:acc>
                        <m:acc>
                          <m:accPr>
                            <m:chr m:val="̇"/>
                            <m:ctrlPr>
                              <a:rPr lang="zh-CN" altLang="en-US" i="1" smtClean="0">
                                <a:solidFill>
                                  <a:srgbClr val="660066"/>
                                </a:solidFill>
                                <a:latin typeface="Cambria Math" panose="02040503050406030204" pitchFamily="18" charset="0"/>
                              </a:rPr>
                            </m:ctrlPr>
                          </m:accPr>
                          <m:e>
                            <m:r>
                              <m:rPr>
                                <m:nor/>
                              </m:rPr>
                              <a:rPr lang="en-US" altLang="zh-CN" b="1" i="1" dirty="0" smtClean="0">
                                <a:solidFill>
                                  <a:srgbClr val="660066"/>
                                </a:solidFill>
                                <a:ea typeface="仿宋_GB2312" panose="02010609030101010101" pitchFamily="49" charset="-122"/>
                              </a:rPr>
                              <m:t>F</m:t>
                            </m:r>
                          </m:e>
                        </m:acc>
                        <m:acc>
                          <m:accPr>
                            <m:chr m:val="̇"/>
                            <m:ctrlPr>
                              <a:rPr lang="zh-CN" altLang="en-US" i="1" smtClean="0">
                                <a:solidFill>
                                  <a:srgbClr val="660066"/>
                                </a:solidFill>
                                <a:latin typeface="Cambria Math" panose="02040503050406030204" pitchFamily="18" charset="0"/>
                              </a:rPr>
                            </m:ctrlPr>
                          </m:accPr>
                          <m:e>
                            <m:r>
                              <m:rPr>
                                <m:nor/>
                              </m:rPr>
                              <a:rPr lang="en-US" altLang="zh-CN" i="1" dirty="0">
                                <a:solidFill>
                                  <a:srgbClr val="660066"/>
                                </a:solidFill>
                                <a:ea typeface="仿宋_GB2312" panose="02010609030101010101" pitchFamily="49" charset="-122"/>
                              </a:rPr>
                              <m:t>V</m:t>
                            </m:r>
                          </m:e>
                        </m:acc>
                        <m:r>
                          <m:rPr>
                            <m:nor/>
                          </m:rPr>
                          <a:rPr lang="en-US" altLang="zh-CN" b="1" i="0" baseline="-25000" dirty="0" smtClean="0">
                            <a:solidFill>
                              <a:srgbClr val="660066"/>
                            </a:solidFill>
                            <a:ea typeface="仿宋_GB2312" panose="02010609030101010101" pitchFamily="49" charset="-122"/>
                          </a:rPr>
                          <m:t>i</m:t>
                        </m:r>
                      </m:num>
                      <m:den>
                        <m:acc>
                          <m:accPr>
                            <m:chr m:val="̇"/>
                            <m:ctrlPr>
                              <a:rPr lang="zh-CN" altLang="en-US" i="1" smtClean="0">
                                <a:solidFill>
                                  <a:srgbClr val="660066"/>
                                </a:solidFill>
                                <a:latin typeface="Cambria Math" panose="02040503050406030204" pitchFamily="18" charset="0"/>
                              </a:rPr>
                            </m:ctrlPr>
                          </m:accPr>
                          <m:e>
                            <m:r>
                              <m:rPr>
                                <m:nor/>
                              </m:rPr>
                              <a:rPr lang="en-US" altLang="zh-CN" i="1" dirty="0">
                                <a:solidFill>
                                  <a:srgbClr val="660066"/>
                                </a:solidFill>
                                <a:ea typeface="仿宋_GB2312" panose="02010609030101010101" pitchFamily="49" charset="-122"/>
                              </a:rPr>
                              <m:t>V</m:t>
                            </m:r>
                          </m:e>
                        </m:acc>
                        <m:r>
                          <m:rPr>
                            <m:nor/>
                          </m:rPr>
                          <a:rPr lang="en-US" altLang="zh-CN" baseline="-25000" dirty="0">
                            <a:solidFill>
                              <a:srgbClr val="660066"/>
                            </a:solidFill>
                            <a:ea typeface="仿宋_GB2312" panose="02010609030101010101" pitchFamily="49" charset="-122"/>
                          </a:rPr>
                          <m:t>i</m:t>
                        </m:r>
                      </m:den>
                    </m:f>
                    <m:r>
                      <a:rPr lang="en-US" altLang="zh-CN" i="1" baseline="-25000" dirty="0">
                        <a:solidFill>
                          <a:srgbClr val="660066"/>
                        </a:solidFill>
                        <a:latin typeface="Cambria Math" panose="02040503050406030204" pitchFamily="18" charset="0"/>
                        <a:ea typeface="仿宋_GB2312" panose="02010609030101010101" pitchFamily="49" charset="-122"/>
                      </a:rPr>
                      <m:t> </m:t>
                    </m:r>
                  </m:oMath>
                </a14:m>
                <a:r>
                  <a:rPr lang="en-US" altLang="zh-CN" dirty="0"/>
                  <a:t>=</a:t>
                </a:r>
                <a:r>
                  <a:rPr lang="zh-CN" altLang="en-US" dirty="0">
                    <a:solidFill>
                      <a:srgbClr val="660066"/>
                    </a:solidFill>
                  </a:rPr>
                  <a:t> </a:t>
                </a:r>
                <a14:m>
                  <m:oMath xmlns:m="http://schemas.openxmlformats.org/officeDocument/2006/math">
                    <m:acc>
                      <m:accPr>
                        <m:chr m:val="̇"/>
                        <m:ctrlPr>
                          <a:rPr lang="zh-CN" altLang="en-US" i="1" smtClean="0">
                            <a:solidFill>
                              <a:srgbClr val="660066"/>
                            </a:solidFill>
                            <a:latin typeface="Cambria Math" panose="02040503050406030204" pitchFamily="18" charset="0"/>
                          </a:rPr>
                        </m:ctrlPr>
                      </m:accPr>
                      <m:e>
                        <m:r>
                          <m:rPr>
                            <m:nor/>
                          </m:rPr>
                          <a:rPr lang="en-US" altLang="zh-CN" i="1" dirty="0">
                            <a:solidFill>
                              <a:srgbClr val="660066"/>
                            </a:solidFill>
                            <a:ea typeface="仿宋_GB2312" panose="02010609030101010101" pitchFamily="49" charset="-122"/>
                          </a:rPr>
                          <m:t>A</m:t>
                        </m:r>
                      </m:e>
                    </m:acc>
                    <m:acc>
                      <m:accPr>
                        <m:chr m:val="̇"/>
                        <m:ctrlPr>
                          <a:rPr lang="zh-CN" altLang="en-US" i="1" smtClean="0">
                            <a:solidFill>
                              <a:srgbClr val="660066"/>
                            </a:solidFill>
                            <a:latin typeface="Cambria Math" panose="02040503050406030204" pitchFamily="18" charset="0"/>
                          </a:rPr>
                        </m:ctrlPr>
                      </m:accPr>
                      <m:e>
                        <m:r>
                          <m:rPr>
                            <m:nor/>
                          </m:rPr>
                          <a:rPr lang="en-US" altLang="zh-CN" i="1" dirty="0">
                            <a:solidFill>
                              <a:srgbClr val="660066"/>
                            </a:solidFill>
                            <a:ea typeface="仿宋_GB2312" panose="02010609030101010101" pitchFamily="49" charset="-122"/>
                          </a:rPr>
                          <m:t>F</m:t>
                        </m:r>
                      </m:e>
                    </m:acc>
                    <m:r>
                      <a:rPr lang="en-US" altLang="zh-CN" i="1" dirty="0">
                        <a:solidFill>
                          <a:srgbClr val="660066"/>
                        </a:solidFill>
                        <a:latin typeface="Cambria Math" panose="02040503050406030204" pitchFamily="18" charset="0"/>
                        <a:ea typeface="仿宋_GB2312" panose="02010609030101010101" pitchFamily="49" charset="-122"/>
                      </a:rPr>
                      <m:t> </m:t>
                    </m:r>
                  </m:oMath>
                </a14:m>
                <a:r>
                  <a:rPr lang="en-US" altLang="zh-CN" dirty="0"/>
                  <a:t>=1</a:t>
                </a:r>
                <a:endParaRPr lang="zh-CN" altLang="en-US" dirty="0"/>
              </a:p>
            </p:txBody>
          </p:sp>
        </mc:Choice>
        <mc:Fallback xmlns="">
          <p:sp>
            <p:nvSpPr>
              <p:cNvPr id="28" name="矩形 27">
                <a:extLst>
                  <a:ext uri="{FF2B5EF4-FFF2-40B4-BE49-F238E27FC236}">
                    <a16:creationId xmlns:a16="http://schemas.microsoft.com/office/drawing/2014/main" id="{15F5AC2D-77AE-4F2D-B4BF-70A3654E1FAD}"/>
                  </a:ext>
                </a:extLst>
              </p:cNvPr>
              <p:cNvSpPr>
                <a:spLocks noRot="1" noChangeAspect="1" noMove="1" noResize="1" noEditPoints="1" noAdjustHandles="1" noChangeArrowheads="1" noChangeShapeType="1" noTextEdit="1"/>
              </p:cNvSpPr>
              <p:nvPr/>
            </p:nvSpPr>
            <p:spPr>
              <a:xfrm>
                <a:off x="2848479" y="1324373"/>
                <a:ext cx="2869696" cy="880947"/>
              </a:xfrm>
              <a:prstGeom prst="rect">
                <a:avLst/>
              </a:prstGeom>
              <a:blipFill>
                <a:blip r:embed="rId10"/>
                <a:stretch>
                  <a:fillRect r="-3397" b="-2759"/>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7F95E6A4-250E-483C-ABA5-83A5E80B2BCE}"/>
              </a:ext>
            </a:extLst>
          </p:cNvPr>
          <p:cNvSpPr/>
          <p:nvPr/>
        </p:nvSpPr>
        <p:spPr>
          <a:xfrm>
            <a:off x="5958074" y="1515172"/>
            <a:ext cx="904875" cy="522287"/>
          </a:xfrm>
          <a:prstGeom prst="rect">
            <a:avLst/>
          </a:prstGeom>
        </p:spPr>
        <p:txBody>
          <a:bodyPr wrap="none">
            <a:spAutoFit/>
          </a:bodyPr>
          <a:lstStyle/>
          <a:p>
            <a:pPr eaLnBrk="1" hangingPunct="1">
              <a:defRPr/>
            </a:pPr>
            <a:r>
              <a:rPr lang="en-US" altLang="zh-CN" kern="0" dirty="0">
                <a:solidFill>
                  <a:srgbClr val="0000FF"/>
                </a:solidFill>
                <a:ea typeface="仿宋_GB2312" panose="02010609030101010101" pitchFamily="49" charset="-122"/>
              </a:rPr>
              <a:t>(5-3)</a:t>
            </a:r>
            <a:endParaRPr lang="zh-CN" altLang="en-US" kern="0" dirty="0">
              <a:solidFill>
                <a:srgbClr val="0000FF"/>
              </a:solidFill>
              <a:ea typeface="仿宋_GB2312" panose="02010609030101010101" pitchFamily="49" charset="-122"/>
            </a:endParaRPr>
          </a:p>
        </p:txBody>
      </p:sp>
      <p:sp>
        <p:nvSpPr>
          <p:cNvPr id="7" name="矩形 6">
            <a:extLst>
              <a:ext uri="{FF2B5EF4-FFF2-40B4-BE49-F238E27FC236}">
                <a16:creationId xmlns:a16="http://schemas.microsoft.com/office/drawing/2014/main" id="{8994666C-B96F-4EFD-B6DE-BD91BAC7B359}"/>
              </a:ext>
            </a:extLst>
          </p:cNvPr>
          <p:cNvSpPr/>
          <p:nvPr/>
        </p:nvSpPr>
        <p:spPr>
          <a:xfrm>
            <a:off x="6546850" y="4679575"/>
            <a:ext cx="904875" cy="522287"/>
          </a:xfrm>
          <a:prstGeom prst="rect">
            <a:avLst/>
          </a:prstGeom>
        </p:spPr>
        <p:txBody>
          <a:bodyPr wrap="none">
            <a:spAutoFit/>
          </a:bodyPr>
          <a:lstStyle/>
          <a:p>
            <a:pPr eaLnBrk="1" hangingPunct="1">
              <a:defRPr/>
            </a:pPr>
            <a:r>
              <a:rPr lang="en-US" altLang="zh-CN" kern="0" dirty="0">
                <a:solidFill>
                  <a:srgbClr val="0000FF"/>
                </a:solidFill>
                <a:ea typeface="仿宋_GB2312" panose="02010609030101010101" pitchFamily="49" charset="-122"/>
              </a:rPr>
              <a:t>(5-4)</a:t>
            </a:r>
            <a:endParaRPr lang="zh-CN" altLang="en-US" kern="0" dirty="0">
              <a:solidFill>
                <a:srgbClr val="0000FF"/>
              </a:solidFill>
              <a:ea typeface="仿宋_GB2312" panose="0201060903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65538" name="图片 2">
            <a:extLst>
              <a:ext uri="{FF2B5EF4-FFF2-40B4-BE49-F238E27FC236}">
                <a16:creationId xmlns:a16="http://schemas.microsoft.com/office/drawing/2014/main" id="{F8222314-1FEE-4189-8D76-594ACFED5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057275"/>
            <a:ext cx="5256212"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2">
            <a:extLst>
              <a:ext uri="{FF2B5EF4-FFF2-40B4-BE49-F238E27FC236}">
                <a16:creationId xmlns:a16="http://schemas.microsoft.com/office/drawing/2014/main" id="{7510AFEF-5873-467E-B9A5-5C47B320D49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3200" b="1" dirty="0">
                <a:solidFill>
                  <a:srgbClr val="0000FF"/>
                </a:solidFill>
                <a:ea typeface="仿宋_GB2312" panose="02010609030101010101" pitchFamily="49" charset="-122"/>
              </a:rPr>
              <a:t>4.6.2 </a:t>
            </a:r>
            <a:r>
              <a:rPr lang="zh-CN" altLang="en-US" sz="3200" b="1" dirty="0">
                <a:solidFill>
                  <a:srgbClr val="0000FF"/>
                </a:solidFill>
                <a:ea typeface="仿宋_GB2312" panose="02010609030101010101" pitchFamily="49" charset="-122"/>
              </a:rPr>
              <a:t>石英晶体振荡器</a:t>
            </a:r>
          </a:p>
        </p:txBody>
      </p:sp>
      <p:sp>
        <p:nvSpPr>
          <p:cNvPr id="65540" name="Rectangle 6">
            <a:extLst>
              <a:ext uri="{FF2B5EF4-FFF2-40B4-BE49-F238E27FC236}">
                <a16:creationId xmlns:a16="http://schemas.microsoft.com/office/drawing/2014/main" id="{F54880BE-3DF5-4E17-B28B-6EE2772A53A1}"/>
              </a:ext>
            </a:extLst>
          </p:cNvPr>
          <p:cNvSpPr>
            <a:spLocks noChangeArrowheads="1"/>
          </p:cNvSpPr>
          <p:nvPr/>
        </p:nvSpPr>
        <p:spPr bwMode="auto">
          <a:xfrm>
            <a:off x="34925" y="620713"/>
            <a:ext cx="90011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000000"/>
                </a:solidFill>
                <a:ea typeface="仿宋_GB2312" panose="02010609030101010101" pitchFamily="49" charset="-122"/>
              </a:rPr>
              <a:t>(4)   </a:t>
            </a:r>
            <a:r>
              <a:rPr lang="zh-CN" altLang="en-US" sz="2400" dirty="0">
                <a:solidFill>
                  <a:srgbClr val="000000"/>
                </a:solidFill>
                <a:ea typeface="仿宋_GB2312" panose="02010609030101010101" pitchFamily="49" charset="-122"/>
              </a:rPr>
              <a:t>串联型晶体振荡器（</a:t>
            </a:r>
            <a:r>
              <a:rPr lang="en-US" altLang="zh-CN" sz="2400" dirty="0">
                <a:solidFill>
                  <a:srgbClr val="FF0000"/>
                </a:solidFill>
                <a:ea typeface="仿宋_GB2312" panose="02010609030101010101" pitchFamily="49" charset="-122"/>
              </a:rPr>
              <a:t>P128  </a:t>
            </a:r>
            <a:r>
              <a:rPr lang="zh-CN" altLang="en-US" sz="2400" dirty="0">
                <a:solidFill>
                  <a:srgbClr val="000000"/>
                </a:solidFill>
                <a:ea typeface="仿宋_GB2312" panose="02010609030101010101" pitchFamily="49" charset="-122"/>
              </a:rPr>
              <a:t> </a:t>
            </a:r>
            <a:r>
              <a:rPr lang="en-US" altLang="zh-CN" sz="2400" dirty="0">
                <a:solidFill>
                  <a:srgbClr val="000000"/>
                </a:solidFill>
                <a:ea typeface="仿宋_GB2312" panose="02010609030101010101" pitchFamily="49" charset="-122"/>
              </a:rPr>
              <a:t>P135   </a:t>
            </a:r>
            <a:r>
              <a:rPr lang="zh-CN" altLang="en-US" sz="2400" dirty="0">
                <a:solidFill>
                  <a:srgbClr val="000000"/>
                </a:solidFill>
                <a:ea typeface="仿宋_GB2312" panose="02010609030101010101" pitchFamily="49" charset="-122"/>
              </a:rPr>
              <a:t>把晶体当作短路元件使用）</a:t>
            </a:r>
          </a:p>
        </p:txBody>
      </p:sp>
      <p:sp>
        <p:nvSpPr>
          <p:cNvPr id="65541" name="Text Box 7">
            <a:extLst>
              <a:ext uri="{FF2B5EF4-FFF2-40B4-BE49-F238E27FC236}">
                <a16:creationId xmlns:a16="http://schemas.microsoft.com/office/drawing/2014/main" id="{7491100B-C19B-49A5-A64B-F7C75181636B}"/>
              </a:ext>
            </a:extLst>
          </p:cNvPr>
          <p:cNvSpPr txBox="1">
            <a:spLocks noChangeArrowheads="1"/>
          </p:cNvSpPr>
          <p:nvPr/>
        </p:nvSpPr>
        <p:spPr bwMode="auto">
          <a:xfrm>
            <a:off x="142875" y="3841750"/>
            <a:ext cx="88931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石英晶体工作在</a:t>
            </a:r>
            <a:r>
              <a:rPr lang="zh-CN" altLang="en-US" dirty="0">
                <a:solidFill>
                  <a:srgbClr val="0000FF"/>
                </a:solidFill>
                <a:ea typeface="仿宋_GB2312" panose="02010609030101010101" pitchFamily="49" charset="-122"/>
              </a:rPr>
              <a:t>串联谐振频率</a:t>
            </a:r>
            <a:r>
              <a:rPr lang="zh-CN" altLang="en-US" sz="2400" dirty="0">
                <a:solidFill>
                  <a:srgbClr val="000000"/>
                </a:solidFill>
                <a:ea typeface="仿宋_GB2312" panose="02010609030101010101" pitchFamily="49" charset="-122"/>
              </a:rPr>
              <a:t>上，呈现低阻抗（电阻性，相移为</a:t>
            </a:r>
            <a:r>
              <a:rPr lang="en-US" altLang="zh-CN" sz="2400" dirty="0">
                <a:solidFill>
                  <a:srgbClr val="000000"/>
                </a:solidFill>
                <a:ea typeface="仿宋_GB2312" panose="02010609030101010101" pitchFamily="49" charset="-122"/>
              </a:rPr>
              <a:t>0</a:t>
            </a:r>
            <a:r>
              <a:rPr lang="zh-CN" altLang="en-US" sz="2400" dirty="0">
                <a:solidFill>
                  <a:srgbClr val="000000"/>
                </a:solidFill>
                <a:ea typeface="仿宋_GB2312" panose="02010609030101010101" pitchFamily="49" charset="-122"/>
              </a:rPr>
              <a:t>），构成正反馈通路，如上图。</a:t>
            </a:r>
          </a:p>
        </p:txBody>
      </p:sp>
      <p:sp>
        <p:nvSpPr>
          <p:cNvPr id="61446" name="Rectangle 9">
            <a:extLst>
              <a:ext uri="{FF2B5EF4-FFF2-40B4-BE49-F238E27FC236}">
                <a16:creationId xmlns:a16="http://schemas.microsoft.com/office/drawing/2014/main" id="{8BAE8DF2-551C-438B-923B-D0E97BEAA457}"/>
              </a:ext>
            </a:extLst>
          </p:cNvPr>
          <p:cNvSpPr>
            <a:spLocks noChangeArrowheads="1"/>
          </p:cNvSpPr>
          <p:nvPr/>
        </p:nvSpPr>
        <p:spPr bwMode="auto">
          <a:xfrm>
            <a:off x="34925" y="4935537"/>
            <a:ext cx="9144000" cy="1730375"/>
          </a:xfrm>
          <a:prstGeom prst="rect">
            <a:avLst/>
          </a:prstGeom>
          <a:noFill/>
          <a:ln w="9525">
            <a:noFill/>
            <a:miter lim="800000"/>
            <a:headEnd/>
            <a:tailEnd/>
          </a:ln>
        </p:spPr>
        <p:txBody>
          <a:bodyPr/>
          <a:lstStyle/>
          <a:p>
            <a:pPr>
              <a:spcBef>
                <a:spcPct val="20000"/>
              </a:spcBef>
              <a:defRPr/>
            </a:pPr>
            <a:r>
              <a:rPr lang="zh-CN" altLang="en-US" sz="2400" dirty="0">
                <a:solidFill>
                  <a:srgbClr val="000000"/>
                </a:solidFill>
                <a:ea typeface="仿宋_GB2312" pitchFamily="49" charset="-122"/>
              </a:rPr>
              <a:t>    这种振荡器类似于三端式振荡器，区别就是两个分压电容</a:t>
            </a:r>
            <a:r>
              <a:rPr lang="en-US" altLang="zh-CN" sz="2400" i="1" dirty="0">
                <a:solidFill>
                  <a:srgbClr val="000000"/>
                </a:solidFill>
                <a:ea typeface="仿宋_GB2312" pitchFamily="49" charset="-122"/>
              </a:rPr>
              <a:t>C</a:t>
            </a:r>
            <a:r>
              <a:rPr lang="en-US" altLang="zh-CN" sz="2400" baseline="-25000" dirty="0">
                <a:solidFill>
                  <a:srgbClr val="000000"/>
                </a:solidFill>
                <a:ea typeface="仿宋_GB2312" pitchFamily="49" charset="-122"/>
              </a:rPr>
              <a:t>1</a:t>
            </a:r>
            <a:r>
              <a:rPr lang="zh-CN" altLang="en-US" sz="2400" dirty="0">
                <a:solidFill>
                  <a:srgbClr val="000000"/>
                </a:solidFill>
                <a:ea typeface="仿宋_GB2312" pitchFamily="49" charset="-122"/>
              </a:rPr>
              <a:t>和</a:t>
            </a:r>
            <a:r>
              <a:rPr lang="en-US" altLang="zh-CN" sz="2400" i="1" dirty="0">
                <a:solidFill>
                  <a:srgbClr val="000000"/>
                </a:solidFill>
                <a:ea typeface="仿宋_GB2312" pitchFamily="49" charset="-122"/>
              </a:rPr>
              <a:t>C</a:t>
            </a:r>
            <a:r>
              <a:rPr lang="en-US" altLang="zh-CN" sz="2400" baseline="-25000" dirty="0">
                <a:solidFill>
                  <a:srgbClr val="000000"/>
                </a:solidFill>
                <a:ea typeface="仿宋_GB2312" pitchFamily="49" charset="-122"/>
              </a:rPr>
              <a:t>2</a:t>
            </a:r>
            <a:r>
              <a:rPr lang="zh-CN" altLang="en-US" sz="2400" dirty="0">
                <a:solidFill>
                  <a:srgbClr val="000000"/>
                </a:solidFill>
                <a:ea typeface="仿宋_GB2312" pitchFamily="49" charset="-122"/>
              </a:rPr>
              <a:t>的中间抽头通过石英晶体接到晶体管的发射极，完成正反馈作用。</a:t>
            </a:r>
          </a:p>
          <a:p>
            <a:pPr marL="342900" indent="-342900">
              <a:spcBef>
                <a:spcPct val="20000"/>
              </a:spcBef>
              <a:defRPr/>
            </a:pPr>
            <a:r>
              <a:rPr lang="zh-CN" altLang="en-US" sz="2400" dirty="0">
                <a:solidFill>
                  <a:srgbClr val="000000"/>
                </a:solidFill>
                <a:ea typeface="仿宋_GB2312" pitchFamily="49" charset="-122"/>
              </a:rPr>
              <a:t> </a:t>
            </a:r>
            <a:r>
              <a:rPr lang="en-US" altLang="zh-CN" sz="2400" i="1" dirty="0">
                <a:solidFill>
                  <a:srgbClr val="000000"/>
                </a:solidFill>
                <a:ea typeface="仿宋_GB2312" pitchFamily="49" charset="-122"/>
              </a:rPr>
              <a:t>L</a:t>
            </a:r>
            <a:r>
              <a:rPr lang="en-US" altLang="zh-CN" sz="2400" dirty="0">
                <a:solidFill>
                  <a:srgbClr val="000000"/>
                </a:solidFill>
                <a:ea typeface="仿宋_GB2312" pitchFamily="49" charset="-122"/>
              </a:rPr>
              <a:t>, </a:t>
            </a:r>
            <a:r>
              <a:rPr lang="en-US" altLang="zh-CN" sz="2400" i="1" dirty="0">
                <a:solidFill>
                  <a:srgbClr val="000000"/>
                </a:solidFill>
                <a:ea typeface="仿宋_GB2312" pitchFamily="49" charset="-122"/>
              </a:rPr>
              <a:t>C</a:t>
            </a:r>
            <a:r>
              <a:rPr lang="en-US" altLang="zh-CN" sz="2400" baseline="-25000" dirty="0">
                <a:solidFill>
                  <a:srgbClr val="000000"/>
                </a:solidFill>
                <a:ea typeface="仿宋_GB2312" pitchFamily="49" charset="-122"/>
              </a:rPr>
              <a:t>1 </a:t>
            </a:r>
            <a:r>
              <a:rPr lang="en-US" altLang="zh-CN" sz="2400" dirty="0">
                <a:solidFill>
                  <a:srgbClr val="000000"/>
                </a:solidFill>
                <a:ea typeface="仿宋_GB2312" pitchFamily="49" charset="-122"/>
              </a:rPr>
              <a:t>, </a:t>
            </a:r>
            <a:r>
              <a:rPr lang="en-US" altLang="zh-CN" sz="2400" i="1" dirty="0">
                <a:solidFill>
                  <a:srgbClr val="000000"/>
                </a:solidFill>
                <a:ea typeface="仿宋_GB2312" pitchFamily="49" charset="-122"/>
              </a:rPr>
              <a:t>C</a:t>
            </a:r>
            <a:r>
              <a:rPr lang="en-US" altLang="zh-CN" sz="2400" baseline="-25000" dirty="0">
                <a:solidFill>
                  <a:srgbClr val="000000"/>
                </a:solidFill>
                <a:ea typeface="仿宋_GB2312" pitchFamily="49" charset="-122"/>
              </a:rPr>
              <a:t>2 </a:t>
            </a:r>
            <a:r>
              <a:rPr lang="en-US" altLang="zh-CN" sz="2400" dirty="0">
                <a:solidFill>
                  <a:srgbClr val="000000"/>
                </a:solidFill>
                <a:ea typeface="仿宋_GB2312" pitchFamily="49" charset="-122"/>
              </a:rPr>
              <a:t>, </a:t>
            </a:r>
            <a:r>
              <a:rPr lang="en-US" altLang="zh-CN" sz="2400" i="1" dirty="0">
                <a:solidFill>
                  <a:srgbClr val="000000"/>
                </a:solidFill>
                <a:ea typeface="仿宋_GB2312" pitchFamily="49" charset="-122"/>
              </a:rPr>
              <a:t>C</a:t>
            </a:r>
            <a:r>
              <a:rPr lang="en-US" altLang="zh-CN" sz="2400" baseline="-25000" dirty="0">
                <a:solidFill>
                  <a:srgbClr val="000000"/>
                </a:solidFill>
                <a:ea typeface="仿宋_GB2312" pitchFamily="49" charset="-122"/>
              </a:rPr>
              <a:t>3</a:t>
            </a:r>
            <a:r>
              <a:rPr lang="zh-CN" altLang="en-US" sz="2400" dirty="0">
                <a:solidFill>
                  <a:srgbClr val="000000"/>
                </a:solidFill>
                <a:ea typeface="仿宋_GB2312" pitchFamily="49" charset="-122"/>
              </a:rPr>
              <a:t>组成并联谐振回路，调谐在振荡频率上。因此，振荡频率取决于石英谐振器的串联谐振频率。</a:t>
            </a:r>
          </a:p>
        </p:txBody>
      </p:sp>
      <p:sp>
        <p:nvSpPr>
          <p:cNvPr id="65543" name="右箭头 15">
            <a:extLst>
              <a:ext uri="{FF2B5EF4-FFF2-40B4-BE49-F238E27FC236}">
                <a16:creationId xmlns:a16="http://schemas.microsoft.com/office/drawing/2014/main" id="{63B0C6CF-16E6-48F1-8C7D-E2A2F6FFF088}"/>
              </a:ext>
            </a:extLst>
          </p:cNvPr>
          <p:cNvSpPr>
            <a:spLocks noChangeArrowheads="1"/>
          </p:cNvSpPr>
          <p:nvPr/>
        </p:nvSpPr>
        <p:spPr bwMode="auto">
          <a:xfrm>
            <a:off x="2987675" y="2462213"/>
            <a:ext cx="785813" cy="428625"/>
          </a:xfrm>
          <a:prstGeom prst="rightArrow">
            <a:avLst>
              <a:gd name="adj1" fmla="val 50000"/>
              <a:gd name="adj2" fmla="val 50001"/>
            </a:avLst>
          </a:prstGeom>
          <a:solidFill>
            <a:srgbClr val="FF0000"/>
          </a:solidFill>
          <a:ln w="28575" algn="ctr">
            <a:solidFill>
              <a:srgbClr val="FF0000"/>
            </a:solidFill>
            <a:round/>
            <a:headEnd/>
            <a:tailEnd/>
          </a:ln>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宋体" panose="02010600030101010101" pitchFamily="2" charset="-122"/>
            </a:endParaRPr>
          </a:p>
        </p:txBody>
      </p:sp>
      <p:sp>
        <p:nvSpPr>
          <p:cNvPr id="8" name="Text Box 7">
            <a:extLst>
              <a:ext uri="{FF2B5EF4-FFF2-40B4-BE49-F238E27FC236}">
                <a16:creationId xmlns:a16="http://schemas.microsoft.com/office/drawing/2014/main" id="{2980398D-7427-40D9-9822-11CDD64A8679}"/>
              </a:ext>
            </a:extLst>
          </p:cNvPr>
          <p:cNvSpPr txBox="1">
            <a:spLocks noChangeArrowheads="1"/>
          </p:cNvSpPr>
          <p:nvPr/>
        </p:nvSpPr>
        <p:spPr bwMode="auto">
          <a:xfrm>
            <a:off x="1724570" y="3242671"/>
            <a:ext cx="3312021" cy="564257"/>
          </a:xfrm>
          <a:prstGeom prst="rect">
            <a:avLst/>
          </a:prstGeom>
          <a:noFill/>
          <a:ln w="19050">
            <a:noFill/>
            <a:miter lim="800000"/>
            <a:headEnd/>
            <a:tailEnd/>
          </a:ln>
        </p:spPr>
        <p:txBody>
          <a:bodyPr wrap="square">
            <a:spAutoFit/>
          </a:bodyPr>
          <a:lstStyle>
            <a:defPPr>
              <a:defRPr lang="zh-CN"/>
            </a:defPPr>
            <a:lvl1pPr algn="l" rtl="0" fontAlgn="base">
              <a:spcBef>
                <a:spcPct val="0"/>
              </a:spcBef>
              <a:spcAft>
                <a:spcPct val="0"/>
              </a:spcAft>
              <a:defRPr kumimoji="1" sz="2800" b="1" kern="1200">
                <a:solidFill>
                  <a:srgbClr val="336600"/>
                </a:solidFill>
                <a:latin typeface="Times New Roman" pitchFamily="18" charset="0"/>
                <a:ea typeface="宋体" charset="-122"/>
                <a:cs typeface="+mn-cs"/>
              </a:defRPr>
            </a:lvl1pPr>
            <a:lvl2pPr marL="457200" algn="l" rtl="0" fontAlgn="base">
              <a:spcBef>
                <a:spcPct val="0"/>
              </a:spcBef>
              <a:spcAft>
                <a:spcPct val="0"/>
              </a:spcAft>
              <a:defRPr kumimoji="1" sz="2800" b="1" kern="1200">
                <a:solidFill>
                  <a:srgbClr val="336600"/>
                </a:solidFill>
                <a:latin typeface="Times New Roman" pitchFamily="18" charset="0"/>
                <a:ea typeface="宋体" charset="-122"/>
                <a:cs typeface="+mn-cs"/>
              </a:defRPr>
            </a:lvl2pPr>
            <a:lvl3pPr marL="914400" algn="l" rtl="0" fontAlgn="base">
              <a:spcBef>
                <a:spcPct val="0"/>
              </a:spcBef>
              <a:spcAft>
                <a:spcPct val="0"/>
              </a:spcAft>
              <a:defRPr kumimoji="1" sz="2800" b="1" kern="1200">
                <a:solidFill>
                  <a:srgbClr val="336600"/>
                </a:solidFill>
                <a:latin typeface="Times New Roman" pitchFamily="18" charset="0"/>
                <a:ea typeface="宋体" charset="-122"/>
                <a:cs typeface="+mn-cs"/>
              </a:defRPr>
            </a:lvl3pPr>
            <a:lvl4pPr marL="1371600" algn="l" rtl="0" fontAlgn="base">
              <a:spcBef>
                <a:spcPct val="0"/>
              </a:spcBef>
              <a:spcAft>
                <a:spcPct val="0"/>
              </a:spcAft>
              <a:defRPr kumimoji="1" sz="2800" b="1" kern="1200">
                <a:solidFill>
                  <a:srgbClr val="336600"/>
                </a:solidFill>
                <a:latin typeface="Times New Roman" pitchFamily="18" charset="0"/>
                <a:ea typeface="宋体" charset="-122"/>
                <a:cs typeface="+mn-cs"/>
              </a:defRPr>
            </a:lvl4pPr>
            <a:lvl5pPr marL="1828800" algn="l" rtl="0" fontAlgn="base">
              <a:spcBef>
                <a:spcPct val="0"/>
              </a:spcBef>
              <a:spcAft>
                <a:spcPct val="0"/>
              </a:spcAft>
              <a:defRPr kumimoji="1" sz="2800" b="1" kern="1200">
                <a:solidFill>
                  <a:srgbClr val="336600"/>
                </a:solidFill>
                <a:latin typeface="Times New Roman" pitchFamily="18" charset="0"/>
                <a:ea typeface="宋体" charset="-122"/>
                <a:cs typeface="+mn-cs"/>
              </a:defRPr>
            </a:lvl5pPr>
            <a:lvl6pPr marL="2286000" algn="l" defTabSz="914400" rtl="0" eaLnBrk="1" latinLnBrk="0" hangingPunct="1">
              <a:defRPr kumimoji="1" sz="2800" b="1" kern="1200">
                <a:solidFill>
                  <a:srgbClr val="336600"/>
                </a:solidFill>
                <a:latin typeface="Times New Roman" pitchFamily="18" charset="0"/>
                <a:ea typeface="宋体" charset="-122"/>
                <a:cs typeface="+mn-cs"/>
              </a:defRPr>
            </a:lvl6pPr>
            <a:lvl7pPr marL="2743200" algn="l" defTabSz="914400" rtl="0" eaLnBrk="1" latinLnBrk="0" hangingPunct="1">
              <a:defRPr kumimoji="1" sz="2800" b="1" kern="1200">
                <a:solidFill>
                  <a:srgbClr val="336600"/>
                </a:solidFill>
                <a:latin typeface="Times New Roman" pitchFamily="18" charset="0"/>
                <a:ea typeface="宋体" charset="-122"/>
                <a:cs typeface="+mn-cs"/>
              </a:defRPr>
            </a:lvl7pPr>
            <a:lvl8pPr marL="3200400" algn="l" defTabSz="914400" rtl="0" eaLnBrk="1" latinLnBrk="0" hangingPunct="1">
              <a:defRPr kumimoji="1" sz="2800" b="1" kern="1200">
                <a:solidFill>
                  <a:srgbClr val="336600"/>
                </a:solidFill>
                <a:latin typeface="Times New Roman" pitchFamily="18" charset="0"/>
                <a:ea typeface="宋体" charset="-122"/>
                <a:cs typeface="+mn-cs"/>
              </a:defRPr>
            </a:lvl8pPr>
            <a:lvl9pPr marL="3657600" algn="l" defTabSz="914400" rtl="0" eaLnBrk="1" latinLnBrk="0" hangingPunct="1">
              <a:defRPr kumimoji="1" sz="2800" b="1" kern="1200">
                <a:solidFill>
                  <a:srgbClr val="336600"/>
                </a:solidFill>
                <a:latin typeface="Times New Roman" pitchFamily="18" charset="0"/>
                <a:ea typeface="宋体" charset="-122"/>
                <a:cs typeface="+mn-cs"/>
              </a:defRPr>
            </a:lvl9pPr>
          </a:lstStyle>
          <a:p>
            <a:pPr eaLnBrk="1" hangingPunct="1">
              <a:lnSpc>
                <a:spcPct val="120000"/>
              </a:lnSpc>
              <a:spcBef>
                <a:spcPct val="20000"/>
              </a:spcBef>
              <a:defRPr/>
            </a:pPr>
            <a:r>
              <a:rPr lang="en-US" altLang="zh-CN" sz="2800" b="1" kern="1200" dirty="0">
                <a:solidFill>
                  <a:srgbClr val="00B050"/>
                </a:solidFill>
                <a:latin typeface="Times New Roman" panose="02020603050405020304" pitchFamily="18" charset="0"/>
                <a:ea typeface="仿宋_GB2312" panose="02010609030101010101" pitchFamily="49" charset="-122"/>
                <a:cs typeface="+mn-cs"/>
              </a:rPr>
              <a:t>P126 </a:t>
            </a:r>
            <a:r>
              <a:rPr lang="en-US" altLang="zh-CN" dirty="0">
                <a:solidFill>
                  <a:srgbClr val="FF0000"/>
                </a:solidFill>
                <a:latin typeface="+mn-lt"/>
                <a:ea typeface="仿宋_GB2312" pitchFamily="49" charset="-122"/>
              </a:rPr>
              <a:t>P128      </a:t>
            </a:r>
            <a:r>
              <a:rPr lang="en-US" altLang="zh-CN" dirty="0">
                <a:solidFill>
                  <a:schemeClr val="accent2"/>
                </a:solidFill>
                <a:latin typeface="+mn-lt"/>
                <a:ea typeface="仿宋_GB2312" pitchFamily="49" charset="-122"/>
              </a:rPr>
              <a:t>P135</a:t>
            </a:r>
            <a:endParaRPr lang="zh-CN" altLang="en-US" i="1" dirty="0">
              <a:solidFill>
                <a:schemeClr val="accent2"/>
              </a:solidFill>
              <a:latin typeface="+mn-lt"/>
              <a:ea typeface="仿宋_GB2312" pitchFamily="49" charset="-122"/>
            </a:endParaRPr>
          </a:p>
        </p:txBody>
      </p:sp>
      <p:sp>
        <p:nvSpPr>
          <p:cNvPr id="65545" name="Text Box 7">
            <a:extLst>
              <a:ext uri="{FF2B5EF4-FFF2-40B4-BE49-F238E27FC236}">
                <a16:creationId xmlns:a16="http://schemas.microsoft.com/office/drawing/2014/main" id="{D9906797-A19E-4AD3-A828-FD6FF5BED55B}"/>
              </a:ext>
            </a:extLst>
          </p:cNvPr>
          <p:cNvSpPr txBox="1">
            <a:spLocks noChangeArrowheads="1"/>
          </p:cNvSpPr>
          <p:nvPr/>
        </p:nvSpPr>
        <p:spPr bwMode="auto">
          <a:xfrm>
            <a:off x="5921375" y="1141413"/>
            <a:ext cx="316865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石英晶体工作在</a:t>
            </a:r>
            <a:r>
              <a:rPr lang="zh-CN" altLang="en-US" dirty="0">
                <a:solidFill>
                  <a:srgbClr val="0000FF"/>
                </a:solidFill>
                <a:ea typeface="仿宋_GB2312" panose="02010609030101010101" pitchFamily="49" charset="-122"/>
              </a:rPr>
              <a:t>串联谐振频率</a:t>
            </a:r>
            <a:r>
              <a:rPr lang="zh-CN" altLang="en-US" sz="2400" dirty="0">
                <a:solidFill>
                  <a:srgbClr val="000000"/>
                </a:solidFill>
                <a:ea typeface="仿宋_GB2312" panose="02010609030101010101" pitchFamily="49" charset="-122"/>
              </a:rPr>
              <a:t>上，</a:t>
            </a:r>
            <a:endParaRPr lang="en-US" altLang="zh-CN" sz="2400" dirty="0">
              <a:solidFill>
                <a:srgbClr val="000000"/>
              </a:solidFill>
              <a:ea typeface="仿宋_GB2312" panose="02010609030101010101" pitchFamily="49" charset="-122"/>
            </a:endParaRPr>
          </a:p>
          <a:p>
            <a:pPr eaLnBrk="1" hangingPunct="1">
              <a:spcBef>
                <a:spcPct val="0"/>
              </a:spcBef>
              <a:buFontTx/>
              <a:buNone/>
            </a:pPr>
            <a:r>
              <a:rPr lang="zh-CN" altLang="en-US" sz="2400" dirty="0">
                <a:solidFill>
                  <a:srgbClr val="000000"/>
                </a:solidFill>
                <a:ea typeface="仿宋_GB2312" panose="02010609030101010101" pitchFamily="49" charset="-122"/>
              </a:rPr>
              <a:t>呈现低阻抗（电阻性，相移为</a:t>
            </a:r>
            <a:r>
              <a:rPr lang="en-US" altLang="zh-CN" sz="2400" dirty="0">
                <a:solidFill>
                  <a:srgbClr val="000000"/>
                </a:solidFill>
                <a:ea typeface="仿宋_GB2312" panose="02010609030101010101" pitchFamily="49" charset="-122"/>
              </a:rPr>
              <a:t>0</a:t>
            </a:r>
            <a:r>
              <a:rPr lang="zh-CN" altLang="en-US" sz="2400" dirty="0">
                <a:solidFill>
                  <a:srgbClr val="000000"/>
                </a:solidFill>
                <a:ea typeface="仿宋_GB2312" panose="02010609030101010101" pitchFamily="49" charset="-122"/>
              </a:rPr>
              <a:t>），构成正反馈通路，</a:t>
            </a:r>
            <a:r>
              <a:rPr lang="zh-CN" altLang="en-US" sz="2800" dirty="0">
                <a:solidFill>
                  <a:srgbClr val="000000"/>
                </a:solidFill>
                <a:ea typeface="仿宋_GB2312" panose="02010609030101010101" pitchFamily="49" charset="-122"/>
              </a:rPr>
              <a:t>相当于短路</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28F6C9-D109-4D88-86C9-44E71322C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637545"/>
            <a:ext cx="2889287" cy="2703954"/>
          </a:xfrm>
          <a:prstGeom prst="rect">
            <a:avLst/>
          </a:prstGeom>
        </p:spPr>
      </p:pic>
      <p:sp>
        <p:nvSpPr>
          <p:cNvPr id="66563" name="Rectangle 2">
            <a:extLst>
              <a:ext uri="{FF2B5EF4-FFF2-40B4-BE49-F238E27FC236}">
                <a16:creationId xmlns:a16="http://schemas.microsoft.com/office/drawing/2014/main" id="{E68450BD-2E83-4153-AADE-B27AF4765D5E}"/>
              </a:ext>
            </a:extLst>
          </p:cNvPr>
          <p:cNvSpPr>
            <a:spLocks noGrp="1" noChangeArrowheads="1"/>
          </p:cNvSpPr>
          <p:nvPr>
            <p:ph type="title" idx="4294967295"/>
          </p:nvPr>
        </p:nvSpPr>
        <p:spPr>
          <a:xfrm>
            <a:off x="228600" y="228600"/>
            <a:ext cx="8591550" cy="906463"/>
          </a:xfrm>
        </p:spPr>
        <p:txBody>
          <a:bodyPr/>
          <a:lstStyle/>
          <a:p>
            <a:pPr algn="l" eaLnBrk="1" hangingPunct="1"/>
            <a:r>
              <a:rPr lang="en-US" altLang="zh-CN" sz="3200" b="1" dirty="0">
                <a:solidFill>
                  <a:srgbClr val="0000FF"/>
                </a:solidFill>
                <a:ea typeface="仿宋_GB2312" panose="02010609030101010101" pitchFamily="49" charset="-122"/>
              </a:rPr>
              <a:t>4.6.3  </a:t>
            </a:r>
            <a:r>
              <a:rPr lang="zh-CN" altLang="en-US" sz="3200" b="1" dirty="0">
                <a:solidFill>
                  <a:srgbClr val="0000FF"/>
                </a:solidFill>
                <a:ea typeface="仿宋_GB2312" panose="02010609030101010101" pitchFamily="49" charset="-122"/>
              </a:rPr>
              <a:t>压控振荡器</a:t>
            </a:r>
            <a:r>
              <a:rPr lang="zh-CN" altLang="en-US" sz="3200" b="1" dirty="0">
                <a:solidFill>
                  <a:srgbClr val="CC3300"/>
                </a:solidFill>
                <a:ea typeface="仿宋_GB2312" panose="02010609030101010101" pitchFamily="49" charset="-122"/>
              </a:rPr>
              <a:t> </a:t>
            </a:r>
            <a:r>
              <a:rPr lang="en-US" altLang="zh-CN" sz="3200" b="1" dirty="0">
                <a:solidFill>
                  <a:srgbClr val="CC3300"/>
                </a:solidFill>
                <a:ea typeface="仿宋_GB2312" panose="02010609030101010101" pitchFamily="49" charset="-122"/>
              </a:rPr>
              <a:t>Voltage-controlled oscillator</a:t>
            </a:r>
            <a:br>
              <a:rPr lang="en-US" altLang="zh-CN" sz="3200" b="1" dirty="0">
                <a:solidFill>
                  <a:srgbClr val="CC3300"/>
                </a:solidFill>
                <a:ea typeface="仿宋_GB2312" panose="02010609030101010101" pitchFamily="49" charset="-122"/>
              </a:rPr>
            </a:br>
            <a:r>
              <a:rPr lang="en-US" altLang="zh-CN" sz="3200" b="1" dirty="0">
                <a:solidFill>
                  <a:srgbClr val="CC3300"/>
                </a:solidFill>
                <a:ea typeface="仿宋_GB2312" panose="02010609030101010101" pitchFamily="49" charset="-122"/>
              </a:rPr>
              <a:t>              VCO </a:t>
            </a:r>
            <a:endParaRPr lang="zh-CN" altLang="en-US" sz="3200" b="1" dirty="0">
              <a:solidFill>
                <a:srgbClr val="CC3300"/>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6" name="Text Box 4">
                <a:extLst>
                  <a:ext uri="{FF2B5EF4-FFF2-40B4-BE49-F238E27FC236}">
                    <a16:creationId xmlns:a16="http://schemas.microsoft.com/office/drawing/2014/main" id="{A4F42AD4-D6BB-457F-9DB1-2830661F9526}"/>
                  </a:ext>
                </a:extLst>
              </p:cNvPr>
              <p:cNvSpPr txBox="1">
                <a:spLocks noChangeArrowheads="1"/>
              </p:cNvSpPr>
              <p:nvPr/>
            </p:nvSpPr>
            <p:spPr bwMode="auto">
              <a:xfrm>
                <a:off x="0" y="1121352"/>
                <a:ext cx="8460432" cy="9040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400" dirty="0">
                    <a:solidFill>
                      <a:srgbClr val="660066"/>
                    </a:solidFill>
                    <a:ea typeface="仿宋_GB2312" panose="02010609030101010101" pitchFamily="49" charset="-122"/>
                  </a:rPr>
                  <a:t>    原理：利用谐振回路中的</a:t>
                </a:r>
                <a:r>
                  <a:rPr lang="zh-CN" altLang="en-US" sz="2400" dirty="0">
                    <a:solidFill>
                      <a:srgbClr val="CC3300"/>
                    </a:solidFill>
                    <a:ea typeface="仿宋_GB2312" panose="02010609030101010101" pitchFamily="49" charset="-122"/>
                  </a:rPr>
                  <a:t>变容二极管</a:t>
                </a:r>
                <a:r>
                  <a:rPr lang="en-US" altLang="zh-CN" sz="2400" dirty="0">
                    <a:solidFill>
                      <a:srgbClr val="660066"/>
                    </a:solidFill>
                    <a:ea typeface="仿宋_GB2312" panose="02010609030101010101" pitchFamily="49" charset="-122"/>
                  </a:rPr>
                  <a:t>(</a:t>
                </a:r>
                <a:r>
                  <a:rPr lang="en-US" altLang="zh-CN" sz="2400" dirty="0">
                    <a:solidFill>
                      <a:srgbClr val="660066"/>
                    </a:solidFill>
                  </a:rPr>
                  <a:t>Varactor</a:t>
                </a:r>
                <a:r>
                  <a:rPr lang="en-US" altLang="zh-CN" sz="2400" dirty="0">
                    <a:solidFill>
                      <a:srgbClr val="660066"/>
                    </a:solidFill>
                    <a:ea typeface="仿宋_GB2312" panose="02010609030101010101" pitchFamily="49" charset="-122"/>
                  </a:rPr>
                  <a:t>)</a:t>
                </a:r>
                <a:r>
                  <a:rPr lang="zh-CN" altLang="en-US" sz="2400" dirty="0">
                    <a:solidFill>
                      <a:srgbClr val="660066"/>
                    </a:solidFill>
                    <a:ea typeface="仿宋_GB2312" panose="02010609030101010101" pitchFamily="49" charset="-122"/>
                  </a:rPr>
                  <a:t>受电压控制，调整电容值，实现谐振频率调整</a:t>
                </a:r>
                <a14:m>
                  <m:oMath xmlns:m="http://schemas.openxmlformats.org/officeDocument/2006/math">
                    <m:r>
                      <a:rPr lang="en-US" altLang="zh-CN" sz="2400" i="1">
                        <a:latin typeface="Cambria Math" panose="02040503050406030204" pitchFamily="18" charset="0"/>
                        <a:sym typeface="Symbol" panose="05050102010706020507" pitchFamily="18" charset="2"/>
                      </a:rPr>
                      <m:t> </m:t>
                    </m:r>
                  </m:oMath>
                </a14:m>
                <a:r>
                  <a:rPr lang="zh-CN" altLang="en-US" sz="2400" dirty="0">
                    <a:solidFill>
                      <a:srgbClr val="660066"/>
                    </a:solidFill>
                    <a:ea typeface="仿宋_GB2312" panose="02010609030101010101" pitchFamily="49" charset="-122"/>
                  </a:rPr>
                  <a:t>。</a:t>
                </a:r>
              </a:p>
            </p:txBody>
          </p:sp>
        </mc:Choice>
        <mc:Fallback xmlns="">
          <p:sp>
            <p:nvSpPr>
              <p:cNvPr id="6" name="Text Box 4">
                <a:extLst>
                  <a:ext uri="{FF2B5EF4-FFF2-40B4-BE49-F238E27FC236}">
                    <a16:creationId xmlns:a16="http://schemas.microsoft.com/office/drawing/2014/main" id="{A4F42AD4-D6BB-457F-9DB1-2830661F9526}"/>
                  </a:ext>
                </a:extLst>
              </p:cNvPr>
              <p:cNvSpPr txBox="1">
                <a:spLocks noRot="1" noChangeAspect="1" noMove="1" noResize="1" noEditPoints="1" noAdjustHandles="1" noChangeArrowheads="1" noChangeShapeType="1" noTextEdit="1"/>
              </p:cNvSpPr>
              <p:nvPr/>
            </p:nvSpPr>
            <p:spPr bwMode="auto">
              <a:xfrm>
                <a:off x="0" y="1121352"/>
                <a:ext cx="8460432" cy="904030"/>
              </a:xfrm>
              <a:prstGeom prst="rect">
                <a:avLst/>
              </a:prstGeom>
              <a:blipFill>
                <a:blip r:embed="rId4"/>
                <a:stretch>
                  <a:fillRect l="-1081" t="-5405" r="-2522" b="-128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6569" name="Text Box 5">
            <a:extLst>
              <a:ext uri="{FF2B5EF4-FFF2-40B4-BE49-F238E27FC236}">
                <a16:creationId xmlns:a16="http://schemas.microsoft.com/office/drawing/2014/main" id="{2215A2F9-2015-4EFE-8D64-A8A914616022}"/>
              </a:ext>
            </a:extLst>
          </p:cNvPr>
          <p:cNvSpPr txBox="1">
            <a:spLocks noChangeArrowheads="1"/>
          </p:cNvSpPr>
          <p:nvPr/>
        </p:nvSpPr>
        <p:spPr bwMode="auto">
          <a:xfrm>
            <a:off x="4716016" y="3517492"/>
            <a:ext cx="25247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b="1" kern="1200" dirty="0">
                <a:solidFill>
                  <a:srgbClr val="00B050"/>
                </a:solidFill>
                <a:latin typeface="Times New Roman" panose="02020603050405020304" pitchFamily="18" charset="0"/>
                <a:ea typeface="仿宋_GB2312" panose="02010609030101010101" pitchFamily="49" charset="-122"/>
                <a:cs typeface="+mn-cs"/>
              </a:rPr>
              <a:t>P127 </a:t>
            </a:r>
            <a:r>
              <a:rPr lang="en-US" altLang="zh-CN" sz="2400" dirty="0">
                <a:solidFill>
                  <a:srgbClr val="FF0000"/>
                </a:solidFill>
                <a:ea typeface="仿宋_GB2312" panose="02010609030101010101" pitchFamily="49" charset="-122"/>
              </a:rPr>
              <a:t>P130  </a:t>
            </a:r>
            <a:r>
              <a:rPr lang="en-US" altLang="zh-CN" sz="2400" dirty="0">
                <a:solidFill>
                  <a:schemeClr val="accent2"/>
                </a:solidFill>
                <a:ea typeface="仿宋_GB2312" panose="02010609030101010101" pitchFamily="49" charset="-122"/>
              </a:rPr>
              <a:t>P137</a:t>
            </a:r>
            <a:endParaRPr lang="zh-CN" altLang="en-US" sz="2400" dirty="0">
              <a:solidFill>
                <a:schemeClr val="accent2"/>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BA0559-E045-43AC-A22A-CA7585DFE939}"/>
                  </a:ext>
                </a:extLst>
              </p:cNvPr>
              <p:cNvSpPr txBox="1"/>
              <p:nvPr/>
            </p:nvSpPr>
            <p:spPr>
              <a:xfrm>
                <a:off x="835748" y="3717032"/>
                <a:ext cx="2413931" cy="1197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i="1" dirty="0">
                          <a:solidFill>
                            <a:srgbClr val="CC3300"/>
                          </a:solidFill>
                          <a:ea typeface="仿宋_GB2312" panose="02010609030101010101" pitchFamily="49" charset="-122"/>
                        </a:rPr>
                        <m:t>C</m:t>
                      </m:r>
                      <m:r>
                        <m:rPr>
                          <m:nor/>
                        </m:rPr>
                        <a:rPr lang="en-US" altLang="zh-CN" baseline="-25000" dirty="0">
                          <a:solidFill>
                            <a:srgbClr val="CC3300"/>
                          </a:solidFill>
                          <a:ea typeface="仿宋_GB2312" panose="02010609030101010101" pitchFamily="49" charset="-122"/>
                        </a:rPr>
                        <m:t>j</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m:rPr>
                              <m:nor/>
                            </m:rPr>
                            <a:rPr lang="en-US" altLang="zh-CN" i="1" dirty="0">
                              <a:solidFill>
                                <a:srgbClr val="CC3300"/>
                              </a:solidFill>
                              <a:ea typeface="仿宋_GB2312" panose="02010609030101010101" pitchFamily="49" charset="-122"/>
                            </a:rPr>
                            <m:t>C</m:t>
                          </m:r>
                          <m:r>
                            <m:rPr>
                              <m:nor/>
                            </m:rPr>
                            <a:rPr lang="en-US" altLang="zh-CN" baseline="-25000" dirty="0">
                              <a:solidFill>
                                <a:srgbClr val="CC3300"/>
                              </a:solidFill>
                              <a:ea typeface="仿宋_GB2312" panose="02010609030101010101" pitchFamily="49" charset="-122"/>
                            </a:rPr>
                            <m:t>j</m:t>
                          </m:r>
                          <m:r>
                            <m:rPr>
                              <m:nor/>
                            </m:rPr>
                            <a:rPr lang="en-US" altLang="zh-CN" baseline="-25000" dirty="0">
                              <a:solidFill>
                                <a:srgbClr val="CC3300"/>
                              </a:solidFill>
                              <a:ea typeface="仿宋_GB2312" panose="02010609030101010101" pitchFamily="49" charset="-122"/>
                            </a:rPr>
                            <m:t>0</m:t>
                          </m:r>
                        </m:num>
                        <m:den>
                          <m:sSup>
                            <m:sSupPr>
                              <m:ctrlPr>
                                <a:rPr lang="en-US" altLang="zh-CN"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r>
                                        <m:rPr>
                                          <m:nor/>
                                        </m:rPr>
                                        <a:rPr lang="en-US" altLang="zh-CN" i="1" dirty="0">
                                          <a:solidFill>
                                            <a:srgbClr val="CC3300"/>
                                          </a:solidFill>
                                          <a:ea typeface="仿宋_GB2312" panose="02010609030101010101" pitchFamily="49" charset="-122"/>
                                        </a:rPr>
                                        <m:t>v</m:t>
                                      </m:r>
                                      <m:r>
                                        <m:rPr>
                                          <m:sty m:val="p"/>
                                        </m:rPr>
                                        <a:rPr lang="en-US" altLang="zh-CN" i="1" baseline="-25000" dirty="0">
                                          <a:solidFill>
                                            <a:srgbClr val="CC3300"/>
                                          </a:solidFill>
                                          <a:latin typeface="Cambria Math" panose="02040503050406030204" pitchFamily="18" charset="0"/>
                                          <a:ea typeface="仿宋_GB2312" panose="02010609030101010101" pitchFamily="49" charset="-122"/>
                                        </a:rPr>
                                        <m:t>R</m:t>
                                      </m:r>
                                    </m:num>
                                    <m:den>
                                      <m:r>
                                        <m:rPr>
                                          <m:nor/>
                                        </m:rPr>
                                        <a:rPr lang="en-US" altLang="zh-CN" i="1" dirty="0">
                                          <a:solidFill>
                                            <a:srgbClr val="CC3300"/>
                                          </a:solidFill>
                                          <a:ea typeface="仿宋_GB2312" panose="02010609030101010101" pitchFamily="49" charset="-122"/>
                                        </a:rPr>
                                        <m:t>V</m:t>
                                      </m:r>
                                      <m:r>
                                        <m:rPr>
                                          <m:sty m:val="p"/>
                                        </m:rPr>
                                        <a:rPr lang="en-US" altLang="zh-CN" i="1" baseline="-25000" dirty="0">
                                          <a:solidFill>
                                            <a:srgbClr val="CC3300"/>
                                          </a:solidFill>
                                          <a:latin typeface="Cambria Math" panose="02040503050406030204" pitchFamily="18" charset="0"/>
                                          <a:ea typeface="仿宋_GB2312" panose="02010609030101010101" pitchFamily="49" charset="-122"/>
                                        </a:rPr>
                                        <m:t>D</m:t>
                                      </m:r>
                                    </m:den>
                                  </m:f>
                                </m:e>
                              </m:d>
                            </m:e>
                            <m:sup>
                              <m:r>
                                <a:rPr lang="en-US" altLang="zh-CN" i="1">
                                  <a:latin typeface="Cambria Math" panose="02040503050406030204" pitchFamily="18" charset="0"/>
                                  <a:sym typeface="Symbol" panose="05050102010706020507" pitchFamily="18" charset="2"/>
                                </a:rPr>
                                <m:t></m:t>
                              </m:r>
                            </m:sup>
                          </m:sSup>
                        </m:den>
                      </m:f>
                    </m:oMath>
                  </m:oMathPara>
                </a14:m>
                <a:endParaRPr lang="zh-CN" altLang="en-US" dirty="0"/>
              </a:p>
            </p:txBody>
          </p:sp>
        </mc:Choice>
        <mc:Fallback xmlns="">
          <p:sp>
            <p:nvSpPr>
              <p:cNvPr id="7" name="文本框 6">
                <a:extLst>
                  <a:ext uri="{FF2B5EF4-FFF2-40B4-BE49-F238E27FC236}">
                    <a16:creationId xmlns:a16="http://schemas.microsoft.com/office/drawing/2014/main" id="{A6BA0559-E045-43AC-A22A-CA7585DFE939}"/>
                  </a:ext>
                </a:extLst>
              </p:cNvPr>
              <p:cNvSpPr txBox="1">
                <a:spLocks noRot="1" noChangeAspect="1" noMove="1" noResize="1" noEditPoints="1" noAdjustHandles="1" noChangeArrowheads="1" noChangeShapeType="1" noTextEdit="1"/>
              </p:cNvSpPr>
              <p:nvPr/>
            </p:nvSpPr>
            <p:spPr>
              <a:xfrm>
                <a:off x="835748" y="3717032"/>
                <a:ext cx="2413931" cy="1197379"/>
              </a:xfrm>
              <a:prstGeom prst="rect">
                <a:avLst/>
              </a:prstGeom>
              <a:blipFill>
                <a:blip r:embed="rId5"/>
                <a:stretch>
                  <a:fillRect b="-4592"/>
                </a:stretch>
              </a:blipFill>
            </p:spPr>
            <p:txBody>
              <a:bodyPr/>
              <a:lstStyle/>
              <a:p>
                <a:r>
                  <a:rPr lang="zh-CN" altLang="en-US">
                    <a:noFill/>
                  </a:rPr>
                  <a:t> </a:t>
                </a:r>
              </a:p>
            </p:txBody>
          </p:sp>
        </mc:Fallback>
      </mc:AlternateContent>
      <p:sp>
        <p:nvSpPr>
          <p:cNvPr id="15" name="Text Box 5">
            <a:extLst>
              <a:ext uri="{FF2B5EF4-FFF2-40B4-BE49-F238E27FC236}">
                <a16:creationId xmlns:a16="http://schemas.microsoft.com/office/drawing/2014/main" id="{B01C97B3-5A45-40F2-8F76-3968F9A2260B}"/>
              </a:ext>
            </a:extLst>
          </p:cNvPr>
          <p:cNvSpPr txBox="1">
            <a:spLocks noChangeArrowheads="1"/>
          </p:cNvSpPr>
          <p:nvPr/>
        </p:nvSpPr>
        <p:spPr bwMode="auto">
          <a:xfrm>
            <a:off x="3442667" y="3911377"/>
            <a:ext cx="1982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FF0000"/>
                </a:solidFill>
                <a:ea typeface="仿宋_GB2312" panose="02010609030101010101" pitchFamily="49" charset="-122"/>
              </a:rPr>
              <a:t>(5-38)</a:t>
            </a:r>
            <a:endParaRPr lang="zh-CN" altLang="en-US" sz="2400" dirty="0">
              <a:solidFill>
                <a:schemeClr val="accent2"/>
              </a:solidFill>
              <a:ea typeface="仿宋_GB2312" panose="02010609030101010101" pitchFamily="49" charset="-122"/>
            </a:endParaRPr>
          </a:p>
        </p:txBody>
      </p:sp>
      <mc:AlternateContent xmlns:mc="http://schemas.openxmlformats.org/markup-compatibility/2006">
        <mc:Choice xmlns:a14="http://schemas.microsoft.com/office/drawing/2010/main" Requires="a14">
          <p:sp>
            <p:nvSpPr>
              <p:cNvPr id="16" name="Text Box 4">
                <a:extLst>
                  <a:ext uri="{FF2B5EF4-FFF2-40B4-BE49-F238E27FC236}">
                    <a16:creationId xmlns:a16="http://schemas.microsoft.com/office/drawing/2014/main" id="{637D9362-6C4F-4759-820D-1128DDD9E77A}"/>
                  </a:ext>
                </a:extLst>
              </p:cNvPr>
              <p:cNvSpPr txBox="1">
                <a:spLocks noChangeArrowheads="1"/>
              </p:cNvSpPr>
              <p:nvPr/>
            </p:nvSpPr>
            <p:spPr bwMode="auto">
              <a:xfrm>
                <a:off x="0" y="4914411"/>
                <a:ext cx="8964488" cy="17578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14:m>
                  <m:oMathPara xmlns:m="http://schemas.openxmlformats.org/officeDocument/2006/math">
                    <m:oMathParaPr>
                      <m:jc m:val="left"/>
                    </m:oMathParaPr>
                    <m:oMath xmlns:m="http://schemas.openxmlformats.org/officeDocument/2006/math">
                      <m:r>
                        <m:rPr>
                          <m:nor/>
                        </m:rPr>
                        <a:rPr lang="en-US" altLang="zh-CN" sz="2400" i="1" dirty="0" smtClean="0">
                          <a:solidFill>
                            <a:srgbClr val="660066"/>
                          </a:solidFill>
                          <a:ea typeface="仿宋_GB2312" panose="02010609030101010101" pitchFamily="49" charset="-122"/>
                        </a:rPr>
                        <m:t>v</m:t>
                      </m:r>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R</m:t>
                      </m:r>
                      <m:r>
                        <a:rPr lang="zh-CN" altLang="en-US" sz="2400" i="1" dirty="0" smtClean="0">
                          <a:solidFill>
                            <a:srgbClr val="660066"/>
                          </a:solidFill>
                          <a:latin typeface="Cambria Math" panose="02040503050406030204" pitchFamily="18" charset="0"/>
                          <a:ea typeface="仿宋_GB2312" panose="02010609030101010101" pitchFamily="49" charset="-122"/>
                        </a:rPr>
                        <m:t>为</m:t>
                      </m:r>
                      <m:r>
                        <a:rPr lang="zh-CN" altLang="en-US" sz="2400" i="1" dirty="0">
                          <a:solidFill>
                            <a:srgbClr val="660066"/>
                          </a:solidFill>
                          <a:latin typeface="Cambria Math" panose="02040503050406030204" pitchFamily="18" charset="0"/>
                          <a:ea typeface="仿宋_GB2312" panose="02010609030101010101" pitchFamily="49" charset="-122"/>
                        </a:rPr>
                        <m:t>反向</m:t>
                      </m:r>
                      <m:r>
                        <a:rPr lang="zh-CN" altLang="en-US" sz="2400" i="1" dirty="0" smtClean="0">
                          <a:solidFill>
                            <a:srgbClr val="660066"/>
                          </a:solidFill>
                          <a:latin typeface="Cambria Math" panose="02040503050406030204" pitchFamily="18" charset="0"/>
                          <a:ea typeface="仿宋_GB2312" panose="02010609030101010101" pitchFamily="49" charset="-122"/>
                        </a:rPr>
                        <m:t>电压</m:t>
                      </m:r>
                      <m:r>
                        <a:rPr lang="en-US" altLang="zh-CN" sz="2400" i="1" dirty="0" smtClean="0">
                          <a:solidFill>
                            <a:srgbClr val="660066"/>
                          </a:solidFill>
                          <a:latin typeface="Cambria Math" panose="02040503050406030204" pitchFamily="18" charset="0"/>
                          <a:ea typeface="仿宋_GB2312" panose="02010609030101010101" pitchFamily="49" charset="-122"/>
                        </a:rPr>
                        <m:t>;</m:t>
                      </m:r>
                      <m:r>
                        <m:rPr>
                          <m:nor/>
                        </m:rPr>
                        <a:rPr lang="en-US" altLang="zh-CN" sz="2400" b="1" i="1" dirty="0" smtClean="0">
                          <a:solidFill>
                            <a:srgbClr val="660066"/>
                          </a:solidFill>
                          <a:latin typeface="Cambria Math" panose="02040503050406030204" pitchFamily="18" charset="0"/>
                          <a:ea typeface="仿宋_GB2312" panose="02010609030101010101" pitchFamily="49" charset="-122"/>
                        </a:rPr>
                        <m:t> </m:t>
                      </m:r>
                    </m:oMath>
                  </m:oMathPara>
                </a14:m>
                <a:endParaRPr lang="en-US" altLang="zh-CN" sz="2400" b="1" i="1" dirty="0">
                  <a:solidFill>
                    <a:srgbClr val="660066"/>
                  </a:solidFill>
                  <a:latin typeface="Cambria Math" panose="02040503050406030204" pitchFamily="18" charset="0"/>
                  <a:ea typeface="仿宋_GB2312" panose="02010609030101010101" pitchFamily="49" charset="-122"/>
                </a:endParaRPr>
              </a:p>
              <a:p>
                <a:pPr eaLnBrk="1" hangingPunct="1">
                  <a:lnSpc>
                    <a:spcPct val="115000"/>
                  </a:lnSpc>
                  <a:spcBef>
                    <a:spcPct val="0"/>
                  </a:spcBef>
                  <a:buFontTx/>
                  <a:buNone/>
                </a:pPr>
                <a14:m>
                  <m:oMath xmlns:m="http://schemas.openxmlformats.org/officeDocument/2006/math">
                    <m:r>
                      <m:rPr>
                        <m:nor/>
                      </m:rPr>
                      <a:rPr lang="en-US" altLang="zh-CN" sz="2400" b="1" i="1" dirty="0" smtClean="0">
                        <a:solidFill>
                          <a:srgbClr val="660066"/>
                        </a:solidFill>
                        <a:latin typeface="Cambria Math" panose="02040503050406030204" pitchFamily="18" charset="0"/>
                        <a:ea typeface="仿宋_GB2312" panose="02010609030101010101" pitchFamily="49" charset="-122"/>
                      </a:rPr>
                      <m:t> </m:t>
                    </m:r>
                    <m:r>
                      <m:rPr>
                        <m:nor/>
                      </m:rPr>
                      <a:rPr lang="en-US" altLang="zh-CN" sz="2400" i="1" dirty="0">
                        <a:solidFill>
                          <a:srgbClr val="660066"/>
                        </a:solidFill>
                        <a:ea typeface="仿宋_GB2312" panose="02010609030101010101" pitchFamily="49" charset="-122"/>
                      </a:rPr>
                      <m:t>C</m:t>
                    </m:r>
                    <m:r>
                      <m:rPr>
                        <m:nor/>
                      </m:rPr>
                      <a:rPr lang="en-US" altLang="zh-CN" sz="2400" baseline="-25000" dirty="0">
                        <a:solidFill>
                          <a:srgbClr val="660066"/>
                        </a:solidFill>
                        <a:ea typeface="仿宋_GB2312" panose="02010609030101010101" pitchFamily="49" charset="-122"/>
                      </a:rPr>
                      <m:t>j</m:t>
                    </m:r>
                    <m:r>
                      <m:rPr>
                        <m:nor/>
                      </m:rPr>
                      <a:rPr lang="en-US" altLang="zh-CN" sz="2400" baseline="-25000" dirty="0">
                        <a:solidFill>
                          <a:srgbClr val="660066"/>
                        </a:solidFill>
                        <a:ea typeface="仿宋_GB2312" panose="02010609030101010101" pitchFamily="49" charset="-122"/>
                      </a:rPr>
                      <m:t>0</m:t>
                    </m:r>
                  </m:oMath>
                </a14:m>
                <a:r>
                  <a:rPr lang="zh-CN" altLang="en-US" sz="2400" dirty="0">
                    <a:solidFill>
                      <a:srgbClr val="660066"/>
                    </a:solidFill>
                    <a:ea typeface="仿宋_GB2312" panose="02010609030101010101" pitchFamily="49" charset="-122"/>
                  </a:rPr>
                  <a:t>为零偏置电压时的节电容（</a:t>
                </a:r>
                <a:r>
                  <a:rPr lang="zh-CN" altLang="en-US" sz="2400" dirty="0">
                    <a:solidFill>
                      <a:schemeClr val="accent4"/>
                    </a:solidFill>
                    <a:ea typeface="仿宋_GB2312" panose="02010609030101010101" pitchFamily="49" charset="-122"/>
                  </a:rPr>
                  <a:t>静态工作点的结电容</a:t>
                </a:r>
                <a:r>
                  <a:rPr lang="en-US" altLang="zh-CN" sz="2400" dirty="0">
                    <a:solidFill>
                      <a:srgbClr val="00B050"/>
                    </a:solidFill>
                    <a:ea typeface="仿宋_GB2312" panose="02010609030101010101" pitchFamily="49" charset="-122"/>
                  </a:rPr>
                  <a:t>P127</a:t>
                </a:r>
                <a:r>
                  <a:rPr lang="en-US" altLang="zh-CN" sz="2400" dirty="0">
                    <a:solidFill>
                      <a:schemeClr val="accent4"/>
                    </a:solidFill>
                    <a:ea typeface="仿宋_GB2312" panose="02010609030101010101" pitchFamily="49" charset="-122"/>
                  </a:rPr>
                  <a:t>   </a:t>
                </a:r>
                <a:r>
                  <a:rPr lang="en-US" altLang="zh-CN" sz="2400" dirty="0">
                    <a:solidFill>
                      <a:srgbClr val="0000FF"/>
                    </a:solidFill>
                    <a:ea typeface="仿宋_GB2312" panose="02010609030101010101" pitchFamily="49" charset="-122"/>
                  </a:rPr>
                  <a:t>P131</a:t>
                </a:r>
                <a:r>
                  <a:rPr lang="zh-CN" altLang="en-US" sz="2400" dirty="0">
                    <a:solidFill>
                      <a:schemeClr val="accent4"/>
                    </a:solidFill>
                    <a:ea typeface="仿宋_GB2312" panose="02010609030101010101" pitchFamily="49" charset="-122"/>
                  </a:rPr>
                  <a:t>）</a:t>
                </a:r>
                <a:r>
                  <a:rPr lang="en-US" altLang="zh-CN" sz="2400" dirty="0">
                    <a:solidFill>
                      <a:srgbClr val="660066"/>
                    </a:solidFill>
                    <a:ea typeface="仿宋_GB2312" panose="02010609030101010101" pitchFamily="49" charset="-122"/>
                  </a:rPr>
                  <a:t>;  </a:t>
                </a:r>
              </a:p>
              <a:p>
                <a:pPr eaLnBrk="1" hangingPunct="1">
                  <a:lnSpc>
                    <a:spcPct val="115000"/>
                  </a:lnSpc>
                  <a:spcBef>
                    <a:spcPct val="0"/>
                  </a:spcBef>
                  <a:buFontTx/>
                  <a:buNone/>
                </a:pPr>
                <a:r>
                  <a:rPr lang="en-US" altLang="zh-CN" sz="2400" dirty="0">
                    <a:solidFill>
                      <a:srgbClr val="660066"/>
                    </a:solidFill>
                    <a:ea typeface="仿宋_GB2312" panose="02010609030101010101" pitchFamily="49" charset="-122"/>
                  </a:rPr>
                  <a:t> </a:t>
                </a:r>
                <a:r>
                  <a:rPr lang="en-US" altLang="zh-CN" sz="2400" dirty="0">
                    <a:solidFill>
                      <a:srgbClr val="660066"/>
                    </a:solidFill>
                    <a:ea typeface="仿宋_GB2312" panose="02010609030101010101" pitchFamily="49" charset="-122"/>
                    <a:sym typeface="Symbol" panose="05050102010706020507" pitchFamily="18" charset="2"/>
                  </a:rPr>
                  <a:t></a:t>
                </a:r>
                <a:r>
                  <a:rPr lang="zh-CN" altLang="en-US" sz="2400" dirty="0">
                    <a:solidFill>
                      <a:srgbClr val="660066"/>
                    </a:solidFill>
                    <a:ea typeface="仿宋_GB2312" panose="02010609030101010101" pitchFamily="49" charset="-122"/>
                  </a:rPr>
                  <a:t>为结电容变化指数</a:t>
                </a:r>
                <a:r>
                  <a:rPr lang="en-US" altLang="zh-CN" sz="2400" dirty="0">
                    <a:solidFill>
                      <a:srgbClr val="660066"/>
                    </a:solidFill>
                    <a:ea typeface="仿宋_GB2312" panose="02010609030101010101" pitchFamily="49" charset="-122"/>
                  </a:rPr>
                  <a:t>;</a:t>
                </a:r>
                <a:endParaRPr lang="en-US" altLang="zh-CN" sz="2400" i="1" dirty="0">
                  <a:solidFill>
                    <a:srgbClr val="660066"/>
                  </a:solidFill>
                  <a:ea typeface="仿宋_GB2312" panose="02010609030101010101" pitchFamily="49" charset="-122"/>
                </a:endParaRPr>
              </a:p>
              <a:p>
                <a:pPr eaLnBrk="1" hangingPunct="1">
                  <a:lnSpc>
                    <a:spcPct val="115000"/>
                  </a:lnSpc>
                  <a:spcBef>
                    <a:spcPct val="0"/>
                  </a:spcBef>
                  <a:buFontTx/>
                  <a:buNone/>
                </a:pPr>
                <a14:m>
                  <m:oMath xmlns:m="http://schemas.openxmlformats.org/officeDocument/2006/math">
                    <m:r>
                      <m:rPr>
                        <m:nor/>
                      </m:rPr>
                      <a:rPr lang="en-US" altLang="zh-CN" sz="2400" i="1" dirty="0">
                        <a:solidFill>
                          <a:srgbClr val="660066"/>
                        </a:solidFill>
                        <a:ea typeface="仿宋_GB2312" panose="02010609030101010101" pitchFamily="49" charset="-122"/>
                      </a:rPr>
                      <m:t>V</m:t>
                    </m:r>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D</m:t>
                    </m:r>
                  </m:oMath>
                </a14:m>
                <a:r>
                  <a:rPr lang="zh-CN" altLang="en-US" sz="2400" dirty="0">
                    <a:solidFill>
                      <a:srgbClr val="660066"/>
                    </a:solidFill>
                    <a:ea typeface="仿宋_GB2312" panose="02010609030101010101" pitchFamily="49" charset="-122"/>
                  </a:rPr>
                  <a:t>为</a:t>
                </a:r>
                <a:r>
                  <a:rPr lang="en-US" altLang="zh-CN" sz="2400" dirty="0">
                    <a:solidFill>
                      <a:srgbClr val="660066"/>
                    </a:solidFill>
                    <a:ea typeface="仿宋_GB2312" panose="02010609030101010101" pitchFamily="49" charset="-122"/>
                  </a:rPr>
                  <a:t>PN</a:t>
                </a:r>
                <a:r>
                  <a:rPr lang="zh-CN" altLang="en-US" sz="2400" dirty="0">
                    <a:solidFill>
                      <a:srgbClr val="660066"/>
                    </a:solidFill>
                    <a:ea typeface="仿宋_GB2312" panose="02010609030101010101" pitchFamily="49" charset="-122"/>
                  </a:rPr>
                  <a:t>结势垒电位差</a:t>
                </a:r>
              </a:p>
            </p:txBody>
          </p:sp>
        </mc:Choice>
        <mc:Fallback>
          <p:sp>
            <p:nvSpPr>
              <p:cNvPr id="16" name="Text Box 4">
                <a:extLst>
                  <a:ext uri="{FF2B5EF4-FFF2-40B4-BE49-F238E27FC236}">
                    <a16:creationId xmlns:a16="http://schemas.microsoft.com/office/drawing/2014/main" id="{637D9362-6C4F-4759-820D-1128DDD9E77A}"/>
                  </a:ext>
                </a:extLst>
              </p:cNvPr>
              <p:cNvSpPr txBox="1">
                <a:spLocks noRot="1" noChangeAspect="1" noMove="1" noResize="1" noEditPoints="1" noAdjustHandles="1" noChangeArrowheads="1" noChangeShapeType="1" noTextEdit="1"/>
              </p:cNvSpPr>
              <p:nvPr/>
            </p:nvSpPr>
            <p:spPr bwMode="auto">
              <a:xfrm>
                <a:off x="0" y="4914411"/>
                <a:ext cx="8964488" cy="1757854"/>
              </a:xfrm>
              <a:prstGeom prst="rect">
                <a:avLst/>
              </a:prstGeom>
              <a:blipFill>
                <a:blip r:embed="rId6"/>
                <a:stretch>
                  <a:fillRect l="-204" r="-3739" b="-692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0D494A-94E1-48FF-B1E1-DAF634D67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68" y="2132856"/>
            <a:ext cx="5806321" cy="3039246"/>
          </a:xfrm>
          <a:prstGeom prst="rect">
            <a:avLst/>
          </a:prstGeom>
        </p:spPr>
      </p:pic>
      <p:sp>
        <p:nvSpPr>
          <p:cNvPr id="66563" name="Rectangle 2">
            <a:extLst>
              <a:ext uri="{FF2B5EF4-FFF2-40B4-BE49-F238E27FC236}">
                <a16:creationId xmlns:a16="http://schemas.microsoft.com/office/drawing/2014/main" id="{E68450BD-2E83-4153-AADE-B27AF4765D5E}"/>
              </a:ext>
            </a:extLst>
          </p:cNvPr>
          <p:cNvSpPr>
            <a:spLocks noGrp="1" noChangeArrowheads="1"/>
          </p:cNvSpPr>
          <p:nvPr>
            <p:ph type="title" idx="4294967295"/>
          </p:nvPr>
        </p:nvSpPr>
        <p:spPr>
          <a:xfrm>
            <a:off x="228600" y="228600"/>
            <a:ext cx="8591550" cy="906463"/>
          </a:xfrm>
        </p:spPr>
        <p:txBody>
          <a:bodyPr/>
          <a:lstStyle/>
          <a:p>
            <a:pPr algn="l" eaLnBrk="1" hangingPunct="1"/>
            <a:r>
              <a:rPr lang="en-US" altLang="zh-CN" sz="3200" b="1" dirty="0">
                <a:solidFill>
                  <a:srgbClr val="0000FF"/>
                </a:solidFill>
                <a:ea typeface="仿宋_GB2312" panose="02010609030101010101" pitchFamily="49" charset="-122"/>
              </a:rPr>
              <a:t>4.6.3  </a:t>
            </a:r>
            <a:r>
              <a:rPr lang="zh-CN" altLang="en-US" sz="3200" b="1" dirty="0">
                <a:solidFill>
                  <a:srgbClr val="0000FF"/>
                </a:solidFill>
                <a:ea typeface="仿宋_GB2312" panose="02010609030101010101" pitchFamily="49" charset="-122"/>
              </a:rPr>
              <a:t>压控振荡器</a:t>
            </a:r>
            <a:r>
              <a:rPr lang="zh-CN" altLang="en-US" sz="3200" b="1" dirty="0">
                <a:solidFill>
                  <a:srgbClr val="CC3300"/>
                </a:solidFill>
                <a:ea typeface="仿宋_GB2312" panose="02010609030101010101" pitchFamily="49" charset="-122"/>
              </a:rPr>
              <a:t> </a:t>
            </a:r>
            <a:r>
              <a:rPr lang="en-US" altLang="zh-CN" sz="3200" b="1" dirty="0">
                <a:solidFill>
                  <a:srgbClr val="CC3300"/>
                </a:solidFill>
                <a:ea typeface="仿宋_GB2312" panose="02010609030101010101" pitchFamily="49" charset="-122"/>
              </a:rPr>
              <a:t>Voltage-controlled oscillator</a:t>
            </a:r>
            <a:br>
              <a:rPr lang="en-US" altLang="zh-CN" sz="3200" b="1" dirty="0">
                <a:solidFill>
                  <a:srgbClr val="CC3300"/>
                </a:solidFill>
                <a:ea typeface="仿宋_GB2312" panose="02010609030101010101" pitchFamily="49" charset="-122"/>
              </a:rPr>
            </a:br>
            <a:r>
              <a:rPr lang="en-US" altLang="zh-CN" sz="3200" b="1" dirty="0">
                <a:solidFill>
                  <a:srgbClr val="CC3300"/>
                </a:solidFill>
                <a:ea typeface="仿宋_GB2312" panose="02010609030101010101" pitchFamily="49" charset="-122"/>
              </a:rPr>
              <a:t>              VCO </a:t>
            </a:r>
            <a:endParaRPr lang="zh-CN" altLang="en-US" sz="3200" b="1" dirty="0">
              <a:solidFill>
                <a:srgbClr val="CC3300"/>
              </a:solidFill>
              <a:ea typeface="仿宋_GB2312" panose="02010609030101010101" pitchFamily="49" charset="-122"/>
            </a:endParaRPr>
          </a:p>
        </p:txBody>
      </p:sp>
      <p:sp>
        <p:nvSpPr>
          <p:cNvPr id="62467" name="Text Box 4">
            <a:extLst>
              <a:ext uri="{FF2B5EF4-FFF2-40B4-BE49-F238E27FC236}">
                <a16:creationId xmlns:a16="http://schemas.microsoft.com/office/drawing/2014/main" id="{004C78FD-1DCE-4F41-A4E4-3B70499725B8}"/>
              </a:ext>
            </a:extLst>
          </p:cNvPr>
          <p:cNvSpPr txBox="1">
            <a:spLocks noChangeArrowheads="1"/>
          </p:cNvSpPr>
          <p:nvPr/>
        </p:nvSpPr>
        <p:spPr bwMode="auto">
          <a:xfrm>
            <a:off x="228600" y="5740400"/>
            <a:ext cx="8215313" cy="47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400" dirty="0">
                <a:solidFill>
                  <a:srgbClr val="660066"/>
                </a:solidFill>
                <a:ea typeface="仿宋_GB2312" panose="02010609030101010101" pitchFamily="49" charset="-122"/>
              </a:rPr>
              <a:t>应用：自动频率控制</a:t>
            </a:r>
            <a:r>
              <a:rPr lang="en-US" altLang="zh-CN" sz="2400" dirty="0">
                <a:solidFill>
                  <a:srgbClr val="660066"/>
                </a:solidFill>
                <a:ea typeface="仿宋_GB2312" panose="02010609030101010101" pitchFamily="49" charset="-122"/>
              </a:rPr>
              <a:t>AFC</a:t>
            </a:r>
            <a:r>
              <a:rPr lang="zh-CN" altLang="en-US" sz="2400" dirty="0">
                <a:solidFill>
                  <a:srgbClr val="660066"/>
                </a:solidFill>
                <a:ea typeface="仿宋_GB2312" panose="02010609030101010101" pitchFamily="49" charset="-122"/>
              </a:rPr>
              <a:t>，锁相环路</a:t>
            </a:r>
            <a:r>
              <a:rPr lang="en-US" altLang="zh-CN" sz="2400" dirty="0">
                <a:solidFill>
                  <a:srgbClr val="660066"/>
                </a:solidFill>
                <a:ea typeface="仿宋_GB2312" panose="02010609030101010101" pitchFamily="49" charset="-122"/>
              </a:rPr>
              <a:t>PLL</a:t>
            </a:r>
            <a:r>
              <a:rPr lang="zh-CN" altLang="en-US" sz="2400" dirty="0">
                <a:solidFill>
                  <a:srgbClr val="660066"/>
                </a:solidFill>
                <a:ea typeface="仿宋_GB2312" panose="02010609030101010101" pitchFamily="49" charset="-122"/>
              </a:rPr>
              <a:t>，频率合成技术等。</a:t>
            </a:r>
          </a:p>
        </p:txBody>
      </p:sp>
      <p:sp>
        <p:nvSpPr>
          <p:cNvPr id="6" name="Text Box 4">
            <a:extLst>
              <a:ext uri="{FF2B5EF4-FFF2-40B4-BE49-F238E27FC236}">
                <a16:creationId xmlns:a16="http://schemas.microsoft.com/office/drawing/2014/main" id="{A4F42AD4-D6BB-457F-9DB1-2830661F9526}"/>
              </a:ext>
            </a:extLst>
          </p:cNvPr>
          <p:cNvSpPr txBox="1">
            <a:spLocks noChangeArrowheads="1"/>
          </p:cNvSpPr>
          <p:nvPr/>
        </p:nvSpPr>
        <p:spPr bwMode="auto">
          <a:xfrm>
            <a:off x="0" y="1018307"/>
            <a:ext cx="8915400" cy="90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400" dirty="0">
                <a:solidFill>
                  <a:srgbClr val="660066"/>
                </a:solidFill>
                <a:ea typeface="仿宋_GB2312" panose="02010609030101010101" pitchFamily="49" charset="-122"/>
              </a:rPr>
              <a:t>    原理：利用谐振回路中的变容二极管</a:t>
            </a:r>
            <a:r>
              <a:rPr lang="en-US" altLang="zh-CN" sz="2400" dirty="0">
                <a:solidFill>
                  <a:srgbClr val="660066"/>
                </a:solidFill>
                <a:ea typeface="仿宋_GB2312" panose="02010609030101010101" pitchFamily="49" charset="-122"/>
              </a:rPr>
              <a:t>(</a:t>
            </a:r>
            <a:r>
              <a:rPr lang="en-US" altLang="zh-CN" sz="2400" dirty="0">
                <a:solidFill>
                  <a:srgbClr val="660066"/>
                </a:solidFill>
              </a:rPr>
              <a:t>Varactor</a:t>
            </a:r>
            <a:r>
              <a:rPr lang="en-US" altLang="zh-CN" sz="2400" dirty="0">
                <a:solidFill>
                  <a:srgbClr val="660066"/>
                </a:solidFill>
                <a:ea typeface="仿宋_GB2312" panose="02010609030101010101" pitchFamily="49" charset="-122"/>
              </a:rPr>
              <a:t>)</a:t>
            </a:r>
            <a:r>
              <a:rPr lang="zh-CN" altLang="en-US" sz="2400" dirty="0">
                <a:solidFill>
                  <a:srgbClr val="660066"/>
                </a:solidFill>
                <a:ea typeface="仿宋_GB2312" panose="02010609030101010101" pitchFamily="49" charset="-122"/>
              </a:rPr>
              <a:t>受电压控制，调整电容值，实现谐振频率调整。</a:t>
            </a:r>
          </a:p>
        </p:txBody>
      </p:sp>
      <p:sp>
        <p:nvSpPr>
          <p:cNvPr id="66567" name="Text Box 5">
            <a:extLst>
              <a:ext uri="{FF2B5EF4-FFF2-40B4-BE49-F238E27FC236}">
                <a16:creationId xmlns:a16="http://schemas.microsoft.com/office/drawing/2014/main" id="{D25819BD-A172-46BC-9B0E-1C0B32111699}"/>
              </a:ext>
            </a:extLst>
          </p:cNvPr>
          <p:cNvSpPr txBox="1">
            <a:spLocks noChangeArrowheads="1"/>
          </p:cNvSpPr>
          <p:nvPr/>
        </p:nvSpPr>
        <p:spPr bwMode="auto">
          <a:xfrm>
            <a:off x="3198142" y="2271595"/>
            <a:ext cx="1816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FF0000"/>
                </a:solidFill>
                <a:ea typeface="仿宋_GB2312" panose="02010609030101010101" pitchFamily="49" charset="-122"/>
              </a:rPr>
              <a:t>P130    </a:t>
            </a:r>
            <a:r>
              <a:rPr lang="en-US" altLang="zh-CN" sz="2400" dirty="0">
                <a:solidFill>
                  <a:schemeClr val="accent2"/>
                </a:solidFill>
                <a:ea typeface="仿宋_GB2312" panose="02010609030101010101" pitchFamily="49" charset="-122"/>
              </a:rPr>
              <a:t>P137</a:t>
            </a:r>
            <a:endParaRPr lang="zh-CN" altLang="en-US" sz="2400" dirty="0">
              <a:solidFill>
                <a:schemeClr val="accent2"/>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F04A7C5-5962-4B5C-8567-D35F785CE890}"/>
                  </a:ext>
                </a:extLst>
              </p:cNvPr>
              <p:cNvSpPr txBox="1"/>
              <p:nvPr/>
            </p:nvSpPr>
            <p:spPr>
              <a:xfrm>
                <a:off x="5942057" y="2371600"/>
                <a:ext cx="3036472" cy="723916"/>
              </a:xfrm>
              <a:prstGeom prst="rect">
                <a:avLst/>
              </a:prstGeom>
              <a:noFill/>
            </p:spPr>
            <p:txBody>
              <a:bodyPr wrap="none" lIns="0" tIns="0" rIns="0" bIns="0" rtlCol="0">
                <a:spAutoFit/>
              </a:bodyPr>
              <a:lstStyle/>
              <a:p>
                <a14:m>
                  <m:oMath xmlns:m="http://schemas.openxmlformats.org/officeDocument/2006/math">
                    <m:r>
                      <m:rPr>
                        <m:nor/>
                      </m:rPr>
                      <a:rPr lang="en-US" altLang="zh-CN" i="1" dirty="0" smtClean="0">
                        <a:solidFill>
                          <a:srgbClr val="CC3300"/>
                        </a:solidFill>
                        <a:ea typeface="仿宋_GB2312" panose="02010609030101010101" pitchFamily="49" charset="-122"/>
                      </a:rPr>
                      <m:t>C</m:t>
                    </m:r>
                    <m:r>
                      <a:rPr lang="en-US" altLang="zh-CN" i="1" baseline="-25000" dirty="0" smtClean="0">
                        <a:solidFill>
                          <a:srgbClr val="CC3300"/>
                        </a:solidFill>
                        <a:latin typeface="Cambria Math" panose="02040503050406030204" pitchFamily="18" charset="0"/>
                        <a:ea typeface="仿宋_GB2312" panose="02010609030101010101" pitchFamily="49" charset="-122"/>
                        <a:sym typeface="Symbol" panose="05050102010706020507" pitchFamily="18" charset="2"/>
                      </a:rPr>
                      <m:t></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m:rPr>
                            <m:nor/>
                          </m:rPr>
                          <a:rPr lang="en-US" altLang="zh-CN" dirty="0">
                            <a:solidFill>
                              <a:srgbClr val="CC3300"/>
                            </a:solidFill>
                            <a:ea typeface="仿宋_GB2312" panose="02010609030101010101" pitchFamily="49" charset="-122"/>
                          </a:rPr>
                          <m:t>1</m:t>
                        </m:r>
                      </m:num>
                      <m:den>
                        <m:r>
                          <m:rPr>
                            <m:nor/>
                          </m:rPr>
                          <a:rPr lang="en-US" altLang="zh-CN" dirty="0">
                            <a:solidFill>
                              <a:srgbClr val="CC3300"/>
                            </a:solidFill>
                            <a:ea typeface="仿宋_GB2312" panose="02010609030101010101" pitchFamily="49" charset="-122"/>
                          </a:rPr>
                          <m:t>1/</m:t>
                        </m:r>
                        <m:r>
                          <m:rPr>
                            <m:nor/>
                          </m:rPr>
                          <a:rPr lang="en-US" altLang="zh-CN" i="1" dirty="0">
                            <a:solidFill>
                              <a:srgbClr val="CC3300"/>
                            </a:solidFill>
                            <a:ea typeface="仿宋_GB2312" panose="02010609030101010101" pitchFamily="49" charset="-122"/>
                          </a:rPr>
                          <m:t>C</m:t>
                        </m:r>
                        <m:r>
                          <a:rPr lang="en-US" altLang="zh-CN" i="1" baseline="-25000" dirty="0">
                            <a:solidFill>
                              <a:srgbClr val="CC3300"/>
                            </a:solidFill>
                            <a:latin typeface="Cambria Math" panose="02040503050406030204" pitchFamily="18" charset="0"/>
                            <a:ea typeface="仿宋_GB2312" panose="02010609030101010101" pitchFamily="49" charset="-122"/>
                            <a:sym typeface="Symbol" panose="05050102010706020507" pitchFamily="18" charset="2"/>
                          </a:rPr>
                          <m:t>𝟏</m:t>
                        </m:r>
                        <m:r>
                          <a:rPr lang="en-US" altLang="zh-CN" i="1">
                            <a:latin typeface="Cambria Math" panose="02040503050406030204" pitchFamily="18" charset="0"/>
                          </a:rPr>
                          <m:t>+</m:t>
                        </m:r>
                        <m:r>
                          <m:rPr>
                            <m:nor/>
                          </m:rPr>
                          <a:rPr lang="en-US" altLang="zh-CN" dirty="0">
                            <a:solidFill>
                              <a:srgbClr val="CC3300"/>
                            </a:solidFill>
                            <a:ea typeface="仿宋_GB2312" panose="02010609030101010101" pitchFamily="49" charset="-122"/>
                          </a:rPr>
                          <m:t>1/</m:t>
                        </m:r>
                        <m:r>
                          <m:rPr>
                            <m:nor/>
                          </m:rPr>
                          <a:rPr lang="en-US" altLang="zh-CN" i="1" dirty="0">
                            <a:solidFill>
                              <a:srgbClr val="CC3300"/>
                            </a:solidFill>
                            <a:ea typeface="仿宋_GB2312" panose="02010609030101010101" pitchFamily="49" charset="-122"/>
                          </a:rPr>
                          <m:t>C</m:t>
                        </m:r>
                        <m:r>
                          <a:rPr lang="en-US" altLang="zh-CN" i="1" baseline="-25000" dirty="0">
                            <a:solidFill>
                              <a:srgbClr val="CC3300"/>
                            </a:solidFill>
                            <a:latin typeface="Cambria Math" panose="02040503050406030204" pitchFamily="18" charset="0"/>
                            <a:ea typeface="仿宋_GB2312" panose="02010609030101010101" pitchFamily="49" charset="-122"/>
                            <a:sym typeface="Symbol" panose="05050102010706020507" pitchFamily="18" charset="2"/>
                          </a:rPr>
                          <m:t>𝟐</m:t>
                        </m:r>
                        <m:r>
                          <a:rPr lang="en-US" altLang="zh-CN" i="1">
                            <a:latin typeface="Cambria Math" panose="02040503050406030204" pitchFamily="18" charset="0"/>
                          </a:rPr>
                          <m:t>+</m:t>
                        </m:r>
                        <m:r>
                          <m:rPr>
                            <m:nor/>
                          </m:rPr>
                          <a:rPr lang="en-US" altLang="zh-CN" dirty="0">
                            <a:solidFill>
                              <a:srgbClr val="CC3300"/>
                            </a:solidFill>
                            <a:ea typeface="仿宋_GB2312" panose="02010609030101010101" pitchFamily="49" charset="-122"/>
                          </a:rPr>
                          <m:t>1/</m:t>
                        </m:r>
                        <m:r>
                          <m:rPr>
                            <m:nor/>
                          </m:rPr>
                          <a:rPr lang="en-US" altLang="zh-CN" i="1" dirty="0">
                            <a:solidFill>
                              <a:srgbClr val="CC3300"/>
                            </a:solidFill>
                            <a:ea typeface="仿宋_GB2312" panose="02010609030101010101" pitchFamily="49" charset="-122"/>
                          </a:rPr>
                          <m:t>C</m:t>
                        </m:r>
                        <m:r>
                          <a:rPr lang="en-US" altLang="zh-CN" baseline="-25000" dirty="0">
                            <a:solidFill>
                              <a:srgbClr val="CC3300"/>
                            </a:solidFill>
                            <a:latin typeface="Cambria Math" panose="02040503050406030204" pitchFamily="18" charset="0"/>
                            <a:ea typeface="仿宋_GB2312" panose="02010609030101010101" pitchFamily="49" charset="-122"/>
                            <a:sym typeface="Symbol" panose="05050102010706020507" pitchFamily="18" charset="2"/>
                          </a:rPr>
                          <m:t>𝐣</m:t>
                        </m:r>
                      </m:den>
                    </m:f>
                  </m:oMath>
                </a14:m>
                <a:endParaRPr lang="zh-CN" altLang="en-US" dirty="0"/>
              </a:p>
            </p:txBody>
          </p:sp>
        </mc:Choice>
        <mc:Fallback xmlns="">
          <p:sp>
            <p:nvSpPr>
              <p:cNvPr id="10" name="文本框 9">
                <a:extLst>
                  <a:ext uri="{FF2B5EF4-FFF2-40B4-BE49-F238E27FC236}">
                    <a16:creationId xmlns:a16="http://schemas.microsoft.com/office/drawing/2014/main" id="{0F04A7C5-5962-4B5C-8567-D35F785CE890}"/>
                  </a:ext>
                </a:extLst>
              </p:cNvPr>
              <p:cNvSpPr txBox="1">
                <a:spLocks noRot="1" noChangeAspect="1" noMove="1" noResize="1" noEditPoints="1" noAdjustHandles="1" noChangeArrowheads="1" noChangeShapeType="1" noTextEdit="1"/>
              </p:cNvSpPr>
              <p:nvPr/>
            </p:nvSpPr>
            <p:spPr>
              <a:xfrm>
                <a:off x="5942057" y="2371600"/>
                <a:ext cx="3036472" cy="723916"/>
              </a:xfrm>
              <a:prstGeom prst="rect">
                <a:avLst/>
              </a:prstGeom>
              <a:blipFill>
                <a:blip r:embed="rId4"/>
                <a:stretch>
                  <a:fillRect b="-10924"/>
                </a:stretch>
              </a:blipFill>
            </p:spPr>
            <p:txBody>
              <a:bodyPr/>
              <a:lstStyle/>
              <a:p>
                <a:r>
                  <a:rPr lang="zh-CN" altLang="en-US">
                    <a:noFill/>
                  </a:rPr>
                  <a:t> </a:t>
                </a:r>
              </a:p>
            </p:txBody>
          </p:sp>
        </mc:Fallback>
      </mc:AlternateContent>
      <p:sp>
        <p:nvSpPr>
          <p:cNvPr id="11" name="Text Box 4">
            <a:extLst>
              <a:ext uri="{FF2B5EF4-FFF2-40B4-BE49-F238E27FC236}">
                <a16:creationId xmlns:a16="http://schemas.microsoft.com/office/drawing/2014/main" id="{ED507599-E35D-4A31-91B0-869CBBBAFA0F}"/>
              </a:ext>
            </a:extLst>
          </p:cNvPr>
          <p:cNvSpPr txBox="1">
            <a:spLocks noChangeArrowheads="1"/>
          </p:cNvSpPr>
          <p:nvPr/>
        </p:nvSpPr>
        <p:spPr bwMode="auto">
          <a:xfrm>
            <a:off x="5868522" y="1852125"/>
            <a:ext cx="3036472" cy="47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400" dirty="0">
                <a:solidFill>
                  <a:srgbClr val="000000"/>
                </a:solidFill>
                <a:ea typeface="仿宋_GB2312" panose="02010609030101010101" pitchFamily="49" charset="-122"/>
              </a:rPr>
              <a:t>谐振回路的总电容：</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5B8F540-7E02-4EFC-A538-9E916E8930BB}"/>
                  </a:ext>
                </a:extLst>
              </p:cNvPr>
              <p:cNvSpPr txBox="1"/>
              <p:nvPr/>
            </p:nvSpPr>
            <p:spPr>
              <a:xfrm>
                <a:off x="6542700" y="4635907"/>
                <a:ext cx="1794850" cy="791370"/>
              </a:xfrm>
              <a:prstGeom prst="rect">
                <a:avLst/>
              </a:prstGeom>
              <a:noFill/>
            </p:spPr>
            <p:txBody>
              <a:bodyPr wrap="none" lIns="0" tIns="0" rIns="0" bIns="0" rtlCol="0">
                <a:spAutoFit/>
              </a:bodyPr>
              <a:lstStyle/>
              <a:p>
                <a14:m>
                  <m:oMath xmlns:m="http://schemas.openxmlformats.org/officeDocument/2006/math">
                    <m:r>
                      <m:rPr>
                        <m:nor/>
                      </m:rPr>
                      <a:rPr lang="en-US" altLang="zh-CN" i="1" dirty="0" smtClean="0">
                        <a:solidFill>
                          <a:srgbClr val="CC3300"/>
                        </a:solidFill>
                        <a:ea typeface="仿宋_GB2312" panose="02010609030101010101" pitchFamily="49" charset="-122"/>
                      </a:rPr>
                      <m:t>f</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m:rPr>
                            <m:nor/>
                          </m:rPr>
                          <a:rPr lang="en-US" altLang="zh-CN" dirty="0">
                            <a:solidFill>
                              <a:srgbClr val="CC3300"/>
                            </a:solidFill>
                            <a:ea typeface="仿宋_GB2312" panose="02010609030101010101" pitchFamily="49" charset="-122"/>
                          </a:rPr>
                          <m:t>1</m:t>
                        </m:r>
                      </m:num>
                      <m:den>
                        <m:r>
                          <m:rPr>
                            <m:nor/>
                          </m:rPr>
                          <a:rPr lang="en-US" altLang="zh-CN" b="1" i="0" smtClean="0">
                            <a:latin typeface="Cambria Math" panose="02040503050406030204" pitchFamily="18" charset="0"/>
                          </a:rPr>
                          <m:t>2</m:t>
                        </m:r>
                        <m:r>
                          <a:rPr lang="zh-CN" altLang="en-US" b="1" i="1" smtClean="0">
                            <a:latin typeface="Cambria Math" panose="02040503050406030204" pitchFamily="18" charset="0"/>
                          </a:rPr>
                          <m:t>𝛑</m:t>
                        </m:r>
                        <m:rad>
                          <m:radPr>
                            <m:degHide m:val="on"/>
                            <m:ctrlPr>
                              <a:rPr lang="zh-CN" altLang="en-US" b="1" i="1" smtClean="0">
                                <a:latin typeface="Cambria Math" panose="02040503050406030204" pitchFamily="18" charset="0"/>
                              </a:rPr>
                            </m:ctrlPr>
                          </m:radPr>
                          <m:deg/>
                          <m:e>
                            <m:r>
                              <m:rPr>
                                <m:nor/>
                              </m:rPr>
                              <a:rPr lang="en-US" altLang="zh-CN" i="1" dirty="0">
                                <a:solidFill>
                                  <a:srgbClr val="CC3300"/>
                                </a:solidFill>
                                <a:ea typeface="仿宋_GB2312" panose="02010609030101010101" pitchFamily="49" charset="-122"/>
                                <a:sym typeface="Symbol" panose="05050102010706020507" pitchFamily="18" charset="2"/>
                              </a:rPr>
                              <m:t>L</m:t>
                            </m:r>
                            <m:r>
                              <m:rPr>
                                <m:nor/>
                              </m:rPr>
                              <a:rPr lang="en-US" altLang="zh-CN" i="1" dirty="0">
                                <a:solidFill>
                                  <a:srgbClr val="CC3300"/>
                                </a:solidFill>
                                <a:ea typeface="仿宋_GB2312" panose="02010609030101010101" pitchFamily="49" charset="-122"/>
                              </a:rPr>
                              <m:t>C</m:t>
                            </m:r>
                            <m:r>
                              <a:rPr lang="en-US" altLang="zh-CN" i="1" baseline="-25000" dirty="0">
                                <a:solidFill>
                                  <a:srgbClr val="CC3300"/>
                                </a:solidFill>
                                <a:latin typeface="Cambria Math" panose="02040503050406030204" pitchFamily="18" charset="0"/>
                                <a:ea typeface="仿宋_GB2312" panose="02010609030101010101" pitchFamily="49" charset="-122"/>
                                <a:sym typeface="Symbol" panose="05050102010706020507" pitchFamily="18" charset="2"/>
                              </a:rPr>
                              <m:t></m:t>
                            </m:r>
                          </m:e>
                        </m:rad>
                      </m:den>
                    </m:f>
                  </m:oMath>
                </a14:m>
                <a:endParaRPr lang="zh-CN" altLang="en-US" dirty="0"/>
              </a:p>
            </p:txBody>
          </p:sp>
        </mc:Choice>
        <mc:Fallback xmlns="">
          <p:sp>
            <p:nvSpPr>
              <p:cNvPr id="12" name="文本框 11">
                <a:extLst>
                  <a:ext uri="{FF2B5EF4-FFF2-40B4-BE49-F238E27FC236}">
                    <a16:creationId xmlns:a16="http://schemas.microsoft.com/office/drawing/2014/main" id="{85B8F540-7E02-4EFC-A538-9E916E8930BB}"/>
                  </a:ext>
                </a:extLst>
              </p:cNvPr>
              <p:cNvSpPr txBox="1">
                <a:spLocks noRot="1" noChangeAspect="1" noMove="1" noResize="1" noEditPoints="1" noAdjustHandles="1" noChangeArrowheads="1" noChangeShapeType="1" noTextEdit="1"/>
              </p:cNvSpPr>
              <p:nvPr/>
            </p:nvSpPr>
            <p:spPr>
              <a:xfrm>
                <a:off x="6542700" y="4635907"/>
                <a:ext cx="1794850" cy="791370"/>
              </a:xfrm>
              <a:prstGeom prst="rect">
                <a:avLst/>
              </a:prstGeom>
              <a:blipFill>
                <a:blip r:embed="rId5"/>
                <a:stretch>
                  <a:fillRect l="-3390" b="-5385"/>
                </a:stretch>
              </a:blipFill>
            </p:spPr>
            <p:txBody>
              <a:bodyPr/>
              <a:lstStyle/>
              <a:p>
                <a:r>
                  <a:rPr lang="zh-CN" altLang="en-US">
                    <a:noFill/>
                  </a:rPr>
                  <a:t> </a:t>
                </a:r>
              </a:p>
            </p:txBody>
          </p:sp>
        </mc:Fallback>
      </mc:AlternateContent>
      <p:sp>
        <p:nvSpPr>
          <p:cNvPr id="13" name="Text Box 4">
            <a:extLst>
              <a:ext uri="{FF2B5EF4-FFF2-40B4-BE49-F238E27FC236}">
                <a16:creationId xmlns:a16="http://schemas.microsoft.com/office/drawing/2014/main" id="{1F62F323-7F3C-45BB-B045-5FAFE8718225}"/>
              </a:ext>
            </a:extLst>
          </p:cNvPr>
          <p:cNvSpPr txBox="1">
            <a:spLocks noChangeArrowheads="1"/>
          </p:cNvSpPr>
          <p:nvPr/>
        </p:nvSpPr>
        <p:spPr bwMode="auto">
          <a:xfrm>
            <a:off x="6241540" y="4150512"/>
            <a:ext cx="1865216" cy="47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400" dirty="0">
                <a:solidFill>
                  <a:srgbClr val="000000"/>
                </a:solidFill>
                <a:ea typeface="仿宋_GB2312" panose="02010609030101010101" pitchFamily="49" charset="-122"/>
              </a:rPr>
              <a:t>谐振频率：</a:t>
            </a:r>
          </a:p>
        </p:txBody>
      </p:sp>
    </p:spTree>
    <p:extLst>
      <p:ext uri="{BB962C8B-B14F-4D97-AF65-F5344CB8AC3E}">
        <p14:creationId xmlns:p14="http://schemas.microsoft.com/office/powerpoint/2010/main" val="2075336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467"/>
                                        </p:tgtEl>
                                        <p:attrNameLst>
                                          <p:attrName>style.visibility</p:attrName>
                                        </p:attrNameLst>
                                      </p:cBhvr>
                                      <p:to>
                                        <p:strVal val="visible"/>
                                      </p:to>
                                    </p:set>
                                    <p:anim calcmode="lin" valueType="num">
                                      <p:cBhvr additive="base">
                                        <p:cTn id="13" dur="500" fill="hold"/>
                                        <p:tgtEl>
                                          <p:spTgt spid="62467"/>
                                        </p:tgtEl>
                                        <p:attrNameLst>
                                          <p:attrName>ppt_x</p:attrName>
                                        </p:attrNameLst>
                                      </p:cBhvr>
                                      <p:tavLst>
                                        <p:tav tm="0">
                                          <p:val>
                                            <p:strVal val="#ppt_x"/>
                                          </p:val>
                                        </p:tav>
                                        <p:tav tm="100000">
                                          <p:val>
                                            <p:strVal val="#ppt_x"/>
                                          </p:val>
                                        </p:tav>
                                      </p:tavLst>
                                    </p:anim>
                                    <p:anim calcmode="lin" valueType="num">
                                      <p:cBhvr additive="base">
                                        <p:cTn id="14" dur="500" fill="hold"/>
                                        <p:tgtEl>
                                          <p:spTgt spid="624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P spid="6" grpId="0"/>
      <p:bldP spid="11"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E68450BD-2E83-4153-AADE-B27AF4765D5E}"/>
              </a:ext>
            </a:extLst>
          </p:cNvPr>
          <p:cNvSpPr>
            <a:spLocks noGrp="1" noChangeArrowheads="1"/>
          </p:cNvSpPr>
          <p:nvPr>
            <p:ph type="title" idx="4294967295"/>
          </p:nvPr>
        </p:nvSpPr>
        <p:spPr>
          <a:xfrm>
            <a:off x="228600" y="228600"/>
            <a:ext cx="8591550" cy="512935"/>
          </a:xfrm>
        </p:spPr>
        <p:txBody>
          <a:bodyPr/>
          <a:lstStyle/>
          <a:p>
            <a:pPr algn="l" eaLnBrk="1" hangingPunct="1"/>
            <a:r>
              <a:rPr lang="en-US" altLang="zh-CN" sz="3200" b="1" dirty="0">
                <a:solidFill>
                  <a:srgbClr val="0000FF"/>
                </a:solidFill>
                <a:ea typeface="仿宋_GB2312" panose="02010609030101010101" pitchFamily="49" charset="-122"/>
              </a:rPr>
              <a:t>4.6.4  </a:t>
            </a:r>
            <a:r>
              <a:rPr lang="zh-CN" altLang="en-US" sz="3200" b="1" dirty="0">
                <a:solidFill>
                  <a:srgbClr val="0000FF"/>
                </a:solidFill>
                <a:ea typeface="仿宋_GB2312" panose="02010609030101010101" pitchFamily="49" charset="-122"/>
              </a:rPr>
              <a:t>集成电路振荡器</a:t>
            </a:r>
            <a:endParaRPr lang="zh-CN" altLang="en-US" sz="3200" b="1" dirty="0">
              <a:solidFill>
                <a:srgbClr val="CC3300"/>
              </a:solidFill>
              <a:ea typeface="仿宋_GB2312" panose="02010609030101010101" pitchFamily="49" charset="-122"/>
            </a:endParaRPr>
          </a:p>
        </p:txBody>
      </p:sp>
      <p:sp>
        <p:nvSpPr>
          <p:cNvPr id="62467" name="Text Box 4">
            <a:extLst>
              <a:ext uri="{FF2B5EF4-FFF2-40B4-BE49-F238E27FC236}">
                <a16:creationId xmlns:a16="http://schemas.microsoft.com/office/drawing/2014/main" id="{004C78FD-1DCE-4F41-A4E4-3B70499725B8}"/>
              </a:ext>
            </a:extLst>
          </p:cNvPr>
          <p:cNvSpPr txBox="1">
            <a:spLocks noChangeArrowheads="1"/>
          </p:cNvSpPr>
          <p:nvPr/>
        </p:nvSpPr>
        <p:spPr bwMode="auto">
          <a:xfrm>
            <a:off x="467544" y="3933056"/>
            <a:ext cx="4680520" cy="17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400" dirty="0">
                <a:solidFill>
                  <a:srgbClr val="660066"/>
                </a:solidFill>
                <a:ea typeface="仿宋_GB2312" panose="02010609030101010101" pitchFamily="49" charset="-122"/>
              </a:rPr>
              <a:t>图</a:t>
            </a:r>
            <a:r>
              <a:rPr lang="en-US" altLang="zh-CN" sz="2400" dirty="0">
                <a:solidFill>
                  <a:srgbClr val="660066"/>
                </a:solidFill>
                <a:ea typeface="仿宋_GB2312" panose="02010609030101010101" pitchFamily="49" charset="-122"/>
              </a:rPr>
              <a:t>(b)</a:t>
            </a:r>
            <a:r>
              <a:rPr lang="zh-CN" altLang="en-US" sz="2400" dirty="0">
                <a:solidFill>
                  <a:srgbClr val="660066"/>
                </a:solidFill>
                <a:ea typeface="仿宋_GB2312" panose="02010609030101010101" pitchFamily="49" charset="-122"/>
              </a:rPr>
              <a:t>为振荡电路</a:t>
            </a:r>
            <a:r>
              <a:rPr lang="en-US" altLang="zh-CN" sz="2400" dirty="0">
                <a:solidFill>
                  <a:srgbClr val="660066"/>
                </a:solidFill>
                <a:ea typeface="仿宋_GB2312" panose="02010609030101010101" pitchFamily="49" charset="-122"/>
              </a:rPr>
              <a:t>(a)</a:t>
            </a:r>
            <a:r>
              <a:rPr lang="zh-CN" altLang="en-US" sz="2400" dirty="0">
                <a:solidFill>
                  <a:srgbClr val="660066"/>
                </a:solidFill>
                <a:ea typeface="仿宋_GB2312" panose="02010609030101010101" pitchFamily="49" charset="-122"/>
              </a:rPr>
              <a:t>的交流等效电路</a:t>
            </a:r>
            <a:r>
              <a:rPr lang="en-US" altLang="zh-CN" sz="2400" dirty="0">
                <a:solidFill>
                  <a:srgbClr val="660066"/>
                </a:solidFill>
                <a:ea typeface="仿宋_GB2312" panose="02010609030101010101" pitchFamily="49" charset="-122"/>
              </a:rPr>
              <a:t>;</a:t>
            </a:r>
            <a:r>
              <a:rPr lang="en-US" altLang="zh-CN" sz="2400" i="1" dirty="0" err="1">
                <a:solidFill>
                  <a:srgbClr val="660066"/>
                </a:solidFill>
                <a:ea typeface="仿宋_GB2312" panose="02010609030101010101" pitchFamily="49" charset="-122"/>
              </a:rPr>
              <a:t>R</a:t>
            </a:r>
            <a:r>
              <a:rPr lang="en-US" altLang="zh-CN" sz="2400" baseline="-25000" dirty="0" err="1">
                <a:solidFill>
                  <a:srgbClr val="660066"/>
                </a:solidFill>
                <a:ea typeface="仿宋_GB2312" panose="02010609030101010101" pitchFamily="49" charset="-122"/>
              </a:rPr>
              <a:t>ce</a:t>
            </a:r>
            <a:r>
              <a:rPr lang="zh-CN" altLang="en-US" sz="2400" dirty="0">
                <a:solidFill>
                  <a:srgbClr val="660066"/>
                </a:solidFill>
                <a:ea typeface="仿宋_GB2312" panose="02010609030101010101" pitchFamily="49" charset="-122"/>
              </a:rPr>
              <a:t>为恒流源的交流等效电阻</a:t>
            </a:r>
            <a:r>
              <a:rPr lang="en-US" altLang="zh-CN" sz="2400" dirty="0">
                <a:solidFill>
                  <a:srgbClr val="660066"/>
                </a:solidFill>
                <a:ea typeface="仿宋_GB2312" panose="02010609030101010101" pitchFamily="49" charset="-122"/>
              </a:rPr>
              <a:t>;</a:t>
            </a:r>
          </a:p>
          <a:p>
            <a:pPr eaLnBrk="1" hangingPunct="1">
              <a:lnSpc>
                <a:spcPct val="115000"/>
              </a:lnSpc>
              <a:spcBef>
                <a:spcPct val="0"/>
              </a:spcBef>
              <a:buFontTx/>
              <a:buNone/>
            </a:pPr>
            <a:r>
              <a:rPr lang="zh-CN" altLang="en-US" sz="2400" dirty="0">
                <a:solidFill>
                  <a:srgbClr val="660066"/>
                </a:solidFill>
                <a:ea typeface="仿宋_GB2312" panose="02010609030101010101" pitchFamily="49" charset="-122"/>
              </a:rPr>
              <a:t>是一个共集电极</a:t>
            </a:r>
            <a:r>
              <a:rPr lang="en-US" altLang="zh-CN" sz="2400" dirty="0">
                <a:solidFill>
                  <a:srgbClr val="660066"/>
                </a:solidFill>
                <a:ea typeface="仿宋_GB2312" panose="02010609030101010101" pitchFamily="49" charset="-122"/>
              </a:rPr>
              <a:t>-</a:t>
            </a:r>
            <a:r>
              <a:rPr lang="zh-CN" altLang="en-US" sz="2400" dirty="0">
                <a:solidFill>
                  <a:srgbClr val="660066"/>
                </a:solidFill>
                <a:ea typeface="仿宋_GB2312" panose="02010609030101010101" pitchFamily="49" charset="-122"/>
              </a:rPr>
              <a:t>共基极电路</a:t>
            </a:r>
            <a:r>
              <a:rPr lang="en-US" altLang="zh-CN" sz="2400" dirty="0">
                <a:solidFill>
                  <a:srgbClr val="660066"/>
                </a:solidFill>
                <a:ea typeface="仿宋_GB2312" panose="02010609030101010101" pitchFamily="49" charset="-122"/>
              </a:rPr>
              <a:t>;</a:t>
            </a:r>
          </a:p>
          <a:p>
            <a:pPr eaLnBrk="1" hangingPunct="1">
              <a:lnSpc>
                <a:spcPct val="115000"/>
              </a:lnSpc>
              <a:spcBef>
                <a:spcPct val="0"/>
              </a:spcBef>
              <a:buFontTx/>
              <a:buNone/>
            </a:pPr>
            <a:r>
              <a:rPr lang="zh-CN" altLang="en-US" sz="2400" dirty="0">
                <a:solidFill>
                  <a:srgbClr val="660066"/>
                </a:solidFill>
                <a:ea typeface="仿宋_GB2312" panose="02010609030101010101" pitchFamily="49" charset="-122"/>
              </a:rPr>
              <a:t>能构成正反馈</a:t>
            </a:r>
          </a:p>
        </p:txBody>
      </p:sp>
      <p:sp>
        <p:nvSpPr>
          <p:cNvPr id="6" name="Text Box 4">
            <a:extLst>
              <a:ext uri="{FF2B5EF4-FFF2-40B4-BE49-F238E27FC236}">
                <a16:creationId xmlns:a16="http://schemas.microsoft.com/office/drawing/2014/main" id="{A4F42AD4-D6BB-457F-9DB1-2830661F9526}"/>
              </a:ext>
            </a:extLst>
          </p:cNvPr>
          <p:cNvSpPr txBox="1">
            <a:spLocks noChangeArrowheads="1"/>
          </p:cNvSpPr>
          <p:nvPr/>
        </p:nvSpPr>
        <p:spPr bwMode="auto">
          <a:xfrm>
            <a:off x="0" y="1018307"/>
            <a:ext cx="8915400" cy="47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en-US" altLang="zh-CN" sz="2400" dirty="0">
                <a:solidFill>
                  <a:srgbClr val="660066"/>
                </a:solidFill>
                <a:ea typeface="仿宋_GB2312" panose="02010609030101010101" pitchFamily="49" charset="-122"/>
              </a:rPr>
              <a:t>(1) </a:t>
            </a:r>
            <a:r>
              <a:rPr lang="zh-CN" altLang="en-US" sz="2400" dirty="0">
                <a:solidFill>
                  <a:srgbClr val="660066"/>
                </a:solidFill>
                <a:ea typeface="仿宋_GB2312" panose="02010609030101010101" pitchFamily="49" charset="-122"/>
              </a:rPr>
              <a:t>差分对管振荡器</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5B8F540-7E02-4EFC-A538-9E916E8930BB}"/>
                  </a:ext>
                </a:extLst>
              </p:cNvPr>
              <p:cNvSpPr txBox="1"/>
              <p:nvPr/>
            </p:nvSpPr>
            <p:spPr>
              <a:xfrm>
                <a:off x="5292080" y="4615003"/>
                <a:ext cx="1597681" cy="780470"/>
              </a:xfrm>
              <a:prstGeom prst="rect">
                <a:avLst/>
              </a:prstGeom>
              <a:noFill/>
            </p:spPr>
            <p:txBody>
              <a:bodyPr wrap="none" lIns="0" tIns="0" rIns="0" bIns="0" rtlCol="0">
                <a:spAutoFit/>
              </a:bodyPr>
              <a:lstStyle/>
              <a:p>
                <a14:m>
                  <m:oMath xmlns:m="http://schemas.openxmlformats.org/officeDocument/2006/math">
                    <m:r>
                      <m:rPr>
                        <m:nor/>
                      </m:rPr>
                      <a:rPr lang="en-US" altLang="zh-CN" i="1" dirty="0" smtClean="0">
                        <a:solidFill>
                          <a:srgbClr val="CC3300"/>
                        </a:solidFill>
                        <a:ea typeface="仿宋_GB2312" panose="02010609030101010101" pitchFamily="49" charset="-122"/>
                      </a:rPr>
                      <m:t>f</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m:rPr>
                            <m:nor/>
                          </m:rPr>
                          <a:rPr lang="en-US" altLang="zh-CN" dirty="0">
                            <a:solidFill>
                              <a:srgbClr val="CC3300"/>
                            </a:solidFill>
                            <a:ea typeface="仿宋_GB2312" panose="02010609030101010101" pitchFamily="49" charset="-122"/>
                          </a:rPr>
                          <m:t>1</m:t>
                        </m:r>
                      </m:num>
                      <m:den>
                        <m:r>
                          <m:rPr>
                            <m:nor/>
                          </m:rPr>
                          <a:rPr lang="en-US" altLang="zh-CN" b="1" i="0" smtClean="0">
                            <a:latin typeface="Cambria Math" panose="02040503050406030204" pitchFamily="18" charset="0"/>
                          </a:rPr>
                          <m:t>2</m:t>
                        </m:r>
                        <m:r>
                          <a:rPr lang="zh-CN" altLang="en-US" b="1" i="1" smtClean="0">
                            <a:latin typeface="Cambria Math" panose="02040503050406030204" pitchFamily="18" charset="0"/>
                          </a:rPr>
                          <m:t>𝛑</m:t>
                        </m:r>
                        <m:rad>
                          <m:radPr>
                            <m:degHide m:val="on"/>
                            <m:ctrlPr>
                              <a:rPr lang="zh-CN" altLang="en-US" b="1" i="1" smtClean="0">
                                <a:latin typeface="Cambria Math" panose="02040503050406030204" pitchFamily="18" charset="0"/>
                              </a:rPr>
                            </m:ctrlPr>
                          </m:radPr>
                          <m:deg/>
                          <m:e>
                            <m:r>
                              <m:rPr>
                                <m:nor/>
                              </m:rPr>
                              <a:rPr lang="en-US" altLang="zh-CN" i="1" dirty="0">
                                <a:solidFill>
                                  <a:srgbClr val="CC3300"/>
                                </a:solidFill>
                                <a:ea typeface="仿宋_GB2312" panose="02010609030101010101" pitchFamily="49" charset="-122"/>
                                <a:sym typeface="Symbol" panose="05050102010706020507" pitchFamily="18" charset="2"/>
                              </a:rPr>
                              <m:t>L</m:t>
                            </m:r>
                            <m:r>
                              <m:rPr>
                                <m:nor/>
                              </m:rPr>
                              <a:rPr lang="en-US" altLang="zh-CN" i="1" dirty="0">
                                <a:solidFill>
                                  <a:srgbClr val="CC3300"/>
                                </a:solidFill>
                                <a:ea typeface="仿宋_GB2312" panose="02010609030101010101" pitchFamily="49" charset="-122"/>
                              </a:rPr>
                              <m:t>C</m:t>
                            </m:r>
                          </m:e>
                        </m:rad>
                      </m:den>
                    </m:f>
                  </m:oMath>
                </a14:m>
                <a:endParaRPr lang="zh-CN" altLang="en-US" dirty="0"/>
              </a:p>
            </p:txBody>
          </p:sp>
        </mc:Choice>
        <mc:Fallback xmlns="">
          <p:sp>
            <p:nvSpPr>
              <p:cNvPr id="12" name="文本框 11">
                <a:extLst>
                  <a:ext uri="{FF2B5EF4-FFF2-40B4-BE49-F238E27FC236}">
                    <a16:creationId xmlns:a16="http://schemas.microsoft.com/office/drawing/2014/main" id="{85B8F540-7E02-4EFC-A538-9E916E8930BB}"/>
                  </a:ext>
                </a:extLst>
              </p:cNvPr>
              <p:cNvSpPr txBox="1">
                <a:spLocks noRot="1" noChangeAspect="1" noMove="1" noResize="1" noEditPoints="1" noAdjustHandles="1" noChangeArrowheads="1" noChangeShapeType="1" noTextEdit="1"/>
              </p:cNvSpPr>
              <p:nvPr/>
            </p:nvSpPr>
            <p:spPr>
              <a:xfrm>
                <a:off x="5292080" y="4615003"/>
                <a:ext cx="1597681" cy="780470"/>
              </a:xfrm>
              <a:prstGeom prst="rect">
                <a:avLst/>
              </a:prstGeom>
              <a:blipFill>
                <a:blip r:embed="rId2"/>
                <a:stretch>
                  <a:fillRect l="-381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832A218-6D50-4FAB-BCDF-4970E180C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889563"/>
            <a:ext cx="5832648" cy="2987899"/>
          </a:xfrm>
          <a:prstGeom prst="rect">
            <a:avLst/>
          </a:prstGeom>
        </p:spPr>
      </p:pic>
      <p:sp>
        <p:nvSpPr>
          <p:cNvPr id="66567" name="Text Box 5">
            <a:extLst>
              <a:ext uri="{FF2B5EF4-FFF2-40B4-BE49-F238E27FC236}">
                <a16:creationId xmlns:a16="http://schemas.microsoft.com/office/drawing/2014/main" id="{D25819BD-A172-46BC-9B0E-1C0B32111699}"/>
              </a:ext>
            </a:extLst>
          </p:cNvPr>
          <p:cNvSpPr txBox="1">
            <a:spLocks noChangeArrowheads="1"/>
          </p:cNvSpPr>
          <p:nvPr/>
        </p:nvSpPr>
        <p:spPr bwMode="auto">
          <a:xfrm>
            <a:off x="5508104" y="1213390"/>
            <a:ext cx="29523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B050"/>
                </a:solidFill>
                <a:ea typeface="仿宋_GB2312" panose="02010609030101010101" pitchFamily="49" charset="-122"/>
              </a:rPr>
              <a:t>P128</a:t>
            </a:r>
            <a:r>
              <a:rPr lang="en-US" altLang="zh-CN" sz="2400" dirty="0">
                <a:solidFill>
                  <a:srgbClr val="FF0000"/>
                </a:solidFill>
                <a:ea typeface="仿宋_GB2312" panose="02010609030101010101" pitchFamily="49" charset="-122"/>
              </a:rPr>
              <a:t>     P130    </a:t>
            </a:r>
            <a:r>
              <a:rPr lang="en-US" altLang="zh-CN" sz="2400" dirty="0">
                <a:solidFill>
                  <a:schemeClr val="accent2"/>
                </a:solidFill>
                <a:ea typeface="仿宋_GB2312" panose="02010609030101010101" pitchFamily="49" charset="-122"/>
              </a:rPr>
              <a:t>P137</a:t>
            </a:r>
            <a:endParaRPr lang="zh-CN" altLang="en-US" sz="2400" dirty="0">
              <a:solidFill>
                <a:schemeClr val="accent2"/>
              </a:solidFill>
              <a:ea typeface="仿宋_GB2312" panose="02010609030101010101" pitchFamily="49" charset="-122"/>
            </a:endParaRPr>
          </a:p>
        </p:txBody>
      </p:sp>
    </p:spTree>
    <p:extLst>
      <p:ext uri="{BB962C8B-B14F-4D97-AF65-F5344CB8AC3E}">
        <p14:creationId xmlns:p14="http://schemas.microsoft.com/office/powerpoint/2010/main" val="124457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467"/>
                                        </p:tgtEl>
                                        <p:attrNameLst>
                                          <p:attrName>style.visibility</p:attrName>
                                        </p:attrNameLst>
                                      </p:cBhvr>
                                      <p:to>
                                        <p:strVal val="visible"/>
                                      </p:to>
                                    </p:set>
                                    <p:anim calcmode="lin" valueType="num">
                                      <p:cBhvr additive="base">
                                        <p:cTn id="13" dur="500" fill="hold"/>
                                        <p:tgtEl>
                                          <p:spTgt spid="62467"/>
                                        </p:tgtEl>
                                        <p:attrNameLst>
                                          <p:attrName>ppt_x</p:attrName>
                                        </p:attrNameLst>
                                      </p:cBhvr>
                                      <p:tavLst>
                                        <p:tav tm="0">
                                          <p:val>
                                            <p:strVal val="#ppt_x"/>
                                          </p:val>
                                        </p:tav>
                                        <p:tav tm="100000">
                                          <p:val>
                                            <p:strVal val="#ppt_x"/>
                                          </p:val>
                                        </p:tav>
                                      </p:tavLst>
                                    </p:anim>
                                    <p:anim calcmode="lin" valueType="num">
                                      <p:cBhvr additive="base">
                                        <p:cTn id="14" dur="500" fill="hold"/>
                                        <p:tgtEl>
                                          <p:spTgt spid="624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E68450BD-2E83-4153-AADE-B27AF4765D5E}"/>
              </a:ext>
            </a:extLst>
          </p:cNvPr>
          <p:cNvSpPr>
            <a:spLocks noGrp="1" noChangeArrowheads="1"/>
          </p:cNvSpPr>
          <p:nvPr>
            <p:ph type="title" idx="4294967295"/>
          </p:nvPr>
        </p:nvSpPr>
        <p:spPr>
          <a:xfrm>
            <a:off x="228600" y="228600"/>
            <a:ext cx="8591550" cy="512935"/>
          </a:xfrm>
        </p:spPr>
        <p:txBody>
          <a:bodyPr/>
          <a:lstStyle/>
          <a:p>
            <a:pPr algn="l" eaLnBrk="1" hangingPunct="1"/>
            <a:r>
              <a:rPr lang="en-US" altLang="zh-CN" sz="3200" b="1" dirty="0">
                <a:solidFill>
                  <a:srgbClr val="0000FF"/>
                </a:solidFill>
                <a:ea typeface="仿宋_GB2312" panose="02010609030101010101" pitchFamily="49" charset="-122"/>
              </a:rPr>
              <a:t>4.6.4  </a:t>
            </a:r>
            <a:r>
              <a:rPr lang="zh-CN" altLang="en-US" sz="3200" b="1" dirty="0">
                <a:solidFill>
                  <a:srgbClr val="0000FF"/>
                </a:solidFill>
                <a:ea typeface="仿宋_GB2312" panose="02010609030101010101" pitchFamily="49" charset="-122"/>
              </a:rPr>
              <a:t>集成电路振荡器</a:t>
            </a:r>
            <a:r>
              <a:rPr lang="en-US" altLang="zh-CN" sz="3200" b="1" dirty="0">
                <a:solidFill>
                  <a:srgbClr val="00B050"/>
                </a:solidFill>
                <a:ea typeface="仿宋_GB2312" panose="02010609030101010101" pitchFamily="49" charset="-122"/>
              </a:rPr>
              <a:t>P127</a:t>
            </a:r>
            <a:r>
              <a:rPr lang="en-US" altLang="zh-CN" sz="3200" b="1" dirty="0">
                <a:solidFill>
                  <a:srgbClr val="FF0000"/>
                </a:solidFill>
                <a:ea typeface="仿宋_GB2312" panose="02010609030101010101" pitchFamily="49" charset="-122"/>
              </a:rPr>
              <a:t>   P130   </a:t>
            </a:r>
            <a:r>
              <a:rPr lang="en-US" altLang="zh-CN" sz="3200" b="1" dirty="0">
                <a:solidFill>
                  <a:schemeClr val="accent2"/>
                </a:solidFill>
                <a:ea typeface="仿宋_GB2312" panose="02010609030101010101" pitchFamily="49" charset="-122"/>
              </a:rPr>
              <a:t>P136</a:t>
            </a:r>
            <a:endParaRPr lang="zh-CN" altLang="en-US" sz="3200" b="1" dirty="0">
              <a:solidFill>
                <a:srgbClr val="CC3300"/>
              </a:solidFill>
              <a:ea typeface="仿宋_GB2312" panose="02010609030101010101" pitchFamily="49" charset="-122"/>
            </a:endParaRPr>
          </a:p>
        </p:txBody>
      </p:sp>
      <p:sp>
        <p:nvSpPr>
          <p:cNvPr id="62467" name="Text Box 4">
            <a:extLst>
              <a:ext uri="{FF2B5EF4-FFF2-40B4-BE49-F238E27FC236}">
                <a16:creationId xmlns:a16="http://schemas.microsoft.com/office/drawing/2014/main" id="{004C78FD-1DCE-4F41-A4E4-3B70499725B8}"/>
              </a:ext>
            </a:extLst>
          </p:cNvPr>
          <p:cNvSpPr txBox="1">
            <a:spLocks noChangeArrowheads="1"/>
          </p:cNvSpPr>
          <p:nvPr/>
        </p:nvSpPr>
        <p:spPr bwMode="auto">
          <a:xfrm>
            <a:off x="107504" y="3066596"/>
            <a:ext cx="4248471" cy="21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000" dirty="0">
                <a:solidFill>
                  <a:srgbClr val="660066"/>
                </a:solidFill>
                <a:ea typeface="仿宋_GB2312" panose="02010609030101010101" pitchFamily="49" charset="-122"/>
              </a:rPr>
              <a:t>运放电感三端振荡器</a:t>
            </a:r>
            <a:endParaRPr lang="en-US" altLang="zh-CN" sz="2000" dirty="0">
              <a:solidFill>
                <a:srgbClr val="660066"/>
              </a:solidFill>
              <a:ea typeface="仿宋_GB2312" panose="02010609030101010101" pitchFamily="49" charset="-122"/>
            </a:endParaRPr>
          </a:p>
          <a:p>
            <a:pPr eaLnBrk="1" hangingPunct="1">
              <a:lnSpc>
                <a:spcPct val="115000"/>
              </a:lnSpc>
              <a:spcBef>
                <a:spcPct val="0"/>
              </a:spcBef>
              <a:buFontTx/>
              <a:buNone/>
            </a:pPr>
            <a:r>
              <a:rPr lang="zh-CN" altLang="en-US" sz="2000" dirty="0">
                <a:solidFill>
                  <a:srgbClr val="660066"/>
                </a:solidFill>
                <a:ea typeface="仿宋_GB2312" panose="02010609030101010101" pitchFamily="49" charset="-122"/>
              </a:rPr>
              <a:t>运放可以等效：</a:t>
            </a:r>
            <a:endParaRPr lang="en-US" altLang="zh-CN" sz="2000" dirty="0">
              <a:solidFill>
                <a:srgbClr val="660066"/>
              </a:solidFill>
              <a:ea typeface="仿宋_GB2312" panose="02010609030101010101" pitchFamily="49" charset="-122"/>
            </a:endParaRPr>
          </a:p>
          <a:p>
            <a:pPr eaLnBrk="1" hangingPunct="1">
              <a:lnSpc>
                <a:spcPct val="115000"/>
              </a:lnSpc>
              <a:spcBef>
                <a:spcPct val="0"/>
              </a:spcBef>
              <a:buFontTx/>
              <a:buNone/>
            </a:pPr>
            <a:r>
              <a:rPr lang="zh-CN" altLang="en-US" sz="2000" dirty="0">
                <a:solidFill>
                  <a:srgbClr val="660066"/>
                </a:solidFill>
                <a:ea typeface="仿宋_GB2312" panose="02010609030101010101" pitchFamily="49" charset="-122"/>
              </a:rPr>
              <a:t>运放的“</a:t>
            </a:r>
            <a:r>
              <a:rPr lang="zh-CN" altLang="en-US" sz="2000" dirty="0">
                <a:solidFill>
                  <a:srgbClr val="660066"/>
                </a:solidFill>
                <a:ea typeface="仿宋_GB2312" panose="02010609030101010101" pitchFamily="49" charset="-122"/>
                <a:sym typeface="Symbol" panose="05050102010706020507" pitchFamily="18" charset="2"/>
              </a:rPr>
              <a:t></a:t>
            </a:r>
            <a:r>
              <a:rPr lang="zh-CN" altLang="en-US" sz="2000" dirty="0">
                <a:solidFill>
                  <a:srgbClr val="660066"/>
                </a:solidFill>
                <a:ea typeface="仿宋_GB2312" panose="02010609030101010101" pitchFamily="49" charset="-122"/>
              </a:rPr>
              <a:t>”输入</a:t>
            </a:r>
            <a:r>
              <a:rPr lang="en-US" altLang="zh-CN" sz="2000" dirty="0">
                <a:solidFill>
                  <a:srgbClr val="660066"/>
                </a:solidFill>
                <a:ea typeface="仿宋_GB2312" panose="02010609030101010101" pitchFamily="49" charset="-122"/>
              </a:rPr>
              <a:t>=NPN</a:t>
            </a:r>
            <a:r>
              <a:rPr lang="zh-CN" altLang="en-US" sz="2000" dirty="0">
                <a:solidFill>
                  <a:srgbClr val="660066"/>
                </a:solidFill>
                <a:ea typeface="仿宋_GB2312" panose="02010609030101010101" pitchFamily="49" charset="-122"/>
              </a:rPr>
              <a:t>的</a:t>
            </a:r>
            <a:r>
              <a:rPr lang="en-US" altLang="zh-CN" sz="2000" dirty="0">
                <a:solidFill>
                  <a:srgbClr val="660066"/>
                </a:solidFill>
                <a:ea typeface="仿宋_GB2312" panose="02010609030101010101" pitchFamily="49" charset="-122"/>
              </a:rPr>
              <a:t>b</a:t>
            </a:r>
            <a:r>
              <a:rPr lang="zh-CN" altLang="en-US" sz="2000" dirty="0">
                <a:solidFill>
                  <a:srgbClr val="660066"/>
                </a:solidFill>
                <a:ea typeface="仿宋_GB2312" panose="02010609030101010101" pitchFamily="49" charset="-122"/>
              </a:rPr>
              <a:t>极</a:t>
            </a:r>
            <a:endParaRPr lang="en-US" altLang="zh-CN" sz="2000" dirty="0">
              <a:solidFill>
                <a:srgbClr val="660066"/>
              </a:solidFill>
              <a:ea typeface="仿宋_GB2312" panose="02010609030101010101" pitchFamily="49" charset="-122"/>
            </a:endParaRPr>
          </a:p>
          <a:p>
            <a:pPr eaLnBrk="1" hangingPunct="1">
              <a:lnSpc>
                <a:spcPct val="115000"/>
              </a:lnSpc>
              <a:spcBef>
                <a:spcPct val="0"/>
              </a:spcBef>
              <a:buNone/>
            </a:pPr>
            <a:r>
              <a:rPr lang="zh-CN" altLang="en-US" sz="2000" dirty="0">
                <a:solidFill>
                  <a:srgbClr val="660066"/>
                </a:solidFill>
                <a:ea typeface="仿宋_GB2312" panose="02010609030101010101" pitchFamily="49" charset="-122"/>
              </a:rPr>
              <a:t>运放的“</a:t>
            </a:r>
            <a:r>
              <a:rPr lang="en-US" altLang="zh-CN" sz="2000" dirty="0">
                <a:solidFill>
                  <a:srgbClr val="660066"/>
                </a:solidFill>
                <a:ea typeface="仿宋_GB2312" panose="02010609030101010101" pitchFamily="49" charset="-122"/>
              </a:rPr>
              <a:t>+</a:t>
            </a:r>
            <a:r>
              <a:rPr lang="zh-CN" altLang="en-US" sz="2000" dirty="0">
                <a:solidFill>
                  <a:srgbClr val="660066"/>
                </a:solidFill>
                <a:ea typeface="仿宋_GB2312" panose="02010609030101010101" pitchFamily="49" charset="-122"/>
              </a:rPr>
              <a:t>”输入</a:t>
            </a:r>
            <a:r>
              <a:rPr lang="en-US" altLang="zh-CN" sz="2000" dirty="0">
                <a:solidFill>
                  <a:srgbClr val="660066"/>
                </a:solidFill>
                <a:ea typeface="仿宋_GB2312" panose="02010609030101010101" pitchFamily="49" charset="-122"/>
              </a:rPr>
              <a:t>=NPN</a:t>
            </a:r>
            <a:r>
              <a:rPr lang="zh-CN" altLang="en-US" sz="2000" dirty="0">
                <a:solidFill>
                  <a:srgbClr val="660066"/>
                </a:solidFill>
                <a:ea typeface="仿宋_GB2312" panose="02010609030101010101" pitchFamily="49" charset="-122"/>
              </a:rPr>
              <a:t>的</a:t>
            </a:r>
            <a:r>
              <a:rPr lang="en-US" altLang="zh-CN" sz="2000" dirty="0">
                <a:solidFill>
                  <a:srgbClr val="660066"/>
                </a:solidFill>
                <a:ea typeface="仿宋_GB2312" panose="02010609030101010101" pitchFamily="49" charset="-122"/>
              </a:rPr>
              <a:t>e</a:t>
            </a:r>
            <a:r>
              <a:rPr lang="zh-CN" altLang="en-US" sz="2000" dirty="0">
                <a:solidFill>
                  <a:srgbClr val="660066"/>
                </a:solidFill>
                <a:ea typeface="仿宋_GB2312" panose="02010609030101010101" pitchFamily="49" charset="-122"/>
              </a:rPr>
              <a:t>极</a:t>
            </a:r>
            <a:endParaRPr lang="en-US" altLang="zh-CN" sz="2000" dirty="0">
              <a:solidFill>
                <a:srgbClr val="660066"/>
              </a:solidFill>
              <a:ea typeface="仿宋_GB2312" panose="02010609030101010101" pitchFamily="49" charset="-122"/>
            </a:endParaRPr>
          </a:p>
          <a:p>
            <a:pPr eaLnBrk="1" hangingPunct="1">
              <a:lnSpc>
                <a:spcPct val="115000"/>
              </a:lnSpc>
              <a:spcBef>
                <a:spcPct val="0"/>
              </a:spcBef>
              <a:buNone/>
            </a:pPr>
            <a:r>
              <a:rPr lang="zh-CN" altLang="en-US" sz="2000" dirty="0">
                <a:solidFill>
                  <a:srgbClr val="660066"/>
                </a:solidFill>
                <a:ea typeface="仿宋_GB2312" panose="02010609030101010101" pitchFamily="49" charset="-122"/>
              </a:rPr>
              <a:t>运放的输出</a:t>
            </a:r>
            <a:r>
              <a:rPr lang="en-US" altLang="zh-CN" sz="2000" dirty="0">
                <a:solidFill>
                  <a:srgbClr val="660066"/>
                </a:solidFill>
                <a:ea typeface="仿宋_GB2312" panose="02010609030101010101" pitchFamily="49" charset="-122"/>
              </a:rPr>
              <a:t>=NPN</a:t>
            </a:r>
            <a:r>
              <a:rPr lang="zh-CN" altLang="en-US" sz="2000" dirty="0">
                <a:solidFill>
                  <a:srgbClr val="660066"/>
                </a:solidFill>
                <a:ea typeface="仿宋_GB2312" panose="02010609030101010101" pitchFamily="49" charset="-122"/>
              </a:rPr>
              <a:t>的</a:t>
            </a:r>
            <a:r>
              <a:rPr lang="en-US" altLang="zh-CN" sz="2000" dirty="0">
                <a:solidFill>
                  <a:srgbClr val="660066"/>
                </a:solidFill>
                <a:ea typeface="仿宋_GB2312" panose="02010609030101010101" pitchFamily="49" charset="-122"/>
              </a:rPr>
              <a:t>c</a:t>
            </a:r>
            <a:r>
              <a:rPr lang="zh-CN" altLang="en-US" sz="2000" dirty="0">
                <a:solidFill>
                  <a:srgbClr val="660066"/>
                </a:solidFill>
                <a:ea typeface="仿宋_GB2312" panose="02010609030101010101" pitchFamily="49" charset="-122"/>
              </a:rPr>
              <a:t>极</a:t>
            </a:r>
            <a:endParaRPr lang="en-US" altLang="zh-CN" sz="2000" dirty="0">
              <a:solidFill>
                <a:srgbClr val="660066"/>
              </a:solidFill>
              <a:ea typeface="仿宋_GB2312" panose="02010609030101010101" pitchFamily="49" charset="-122"/>
            </a:endParaRPr>
          </a:p>
          <a:p>
            <a:pPr eaLnBrk="1" hangingPunct="1">
              <a:lnSpc>
                <a:spcPct val="115000"/>
              </a:lnSpc>
              <a:spcBef>
                <a:spcPct val="0"/>
              </a:spcBef>
              <a:buFontTx/>
              <a:buNone/>
            </a:pPr>
            <a:endParaRPr lang="zh-CN" altLang="en-US" sz="2000" dirty="0">
              <a:solidFill>
                <a:srgbClr val="660066"/>
              </a:solidFill>
              <a:ea typeface="仿宋_GB2312" panose="02010609030101010101" pitchFamily="49" charset="-122"/>
            </a:endParaRPr>
          </a:p>
        </p:txBody>
      </p:sp>
      <p:sp>
        <p:nvSpPr>
          <p:cNvPr id="66567" name="Text Box 5">
            <a:extLst>
              <a:ext uri="{FF2B5EF4-FFF2-40B4-BE49-F238E27FC236}">
                <a16:creationId xmlns:a16="http://schemas.microsoft.com/office/drawing/2014/main" id="{D25819BD-A172-46BC-9B0E-1C0B32111699}"/>
              </a:ext>
            </a:extLst>
          </p:cNvPr>
          <p:cNvSpPr txBox="1">
            <a:spLocks noChangeArrowheads="1"/>
          </p:cNvSpPr>
          <p:nvPr/>
        </p:nvSpPr>
        <p:spPr bwMode="auto">
          <a:xfrm>
            <a:off x="4932040" y="2924944"/>
            <a:ext cx="29682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B050"/>
                </a:solidFill>
                <a:ea typeface="仿宋_GB2312" panose="02010609030101010101" pitchFamily="49" charset="-122"/>
              </a:rPr>
              <a:t>P128</a:t>
            </a:r>
            <a:r>
              <a:rPr lang="en-US" altLang="zh-CN" sz="2400" dirty="0">
                <a:solidFill>
                  <a:srgbClr val="FF0000"/>
                </a:solidFill>
                <a:ea typeface="仿宋_GB2312" panose="02010609030101010101" pitchFamily="49" charset="-122"/>
              </a:rPr>
              <a:t>   P131   </a:t>
            </a:r>
            <a:r>
              <a:rPr lang="en-US" altLang="zh-CN" sz="2400" dirty="0">
                <a:solidFill>
                  <a:schemeClr val="accent2"/>
                </a:solidFill>
                <a:ea typeface="仿宋_GB2312" panose="02010609030101010101" pitchFamily="49" charset="-122"/>
              </a:rPr>
              <a:t>P137</a:t>
            </a:r>
            <a:endParaRPr lang="zh-CN" altLang="en-US" sz="2400" dirty="0">
              <a:solidFill>
                <a:schemeClr val="accent2"/>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5B8F540-7E02-4EFC-A538-9E916E8930BB}"/>
                  </a:ext>
                </a:extLst>
              </p:cNvPr>
              <p:cNvSpPr txBox="1"/>
              <p:nvPr/>
            </p:nvSpPr>
            <p:spPr>
              <a:xfrm>
                <a:off x="323528" y="5157192"/>
                <a:ext cx="2939844" cy="1039644"/>
              </a:xfrm>
              <a:prstGeom prst="rect">
                <a:avLst/>
              </a:prstGeom>
              <a:noFill/>
            </p:spPr>
            <p:txBody>
              <a:bodyPr wrap="none" lIns="0" tIns="0" rIns="0" bIns="0" rtlCol="0">
                <a:spAutoFit/>
              </a:bodyPr>
              <a:lstStyle/>
              <a:p>
                <a14:m>
                  <m:oMath xmlns:m="http://schemas.openxmlformats.org/officeDocument/2006/math">
                    <m:r>
                      <m:rPr>
                        <m:nor/>
                      </m:rPr>
                      <a:rPr lang="en-US" altLang="zh-CN" i="1" dirty="0" smtClean="0">
                        <a:solidFill>
                          <a:srgbClr val="000000"/>
                        </a:solidFill>
                        <a:ea typeface="仿宋_GB2312" panose="02010609030101010101" pitchFamily="49" charset="-122"/>
                      </a:rPr>
                      <m:t>f</m:t>
                    </m:r>
                    <m:r>
                      <a:rPr lang="en-US" altLang="zh-CN" i="1">
                        <a:solidFill>
                          <a:srgbClr val="000000"/>
                        </a:solidFill>
                        <a:latin typeface="Cambria Math" panose="02040503050406030204" pitchFamily="18" charset="0"/>
                      </a:rPr>
                      <m:t>=</m:t>
                    </m:r>
                  </m:oMath>
                </a14:m>
                <a:r>
                  <a:rPr lang="en-US" altLang="zh-CN" dirty="0">
                    <a:solidFill>
                      <a:srgbClr val="000000"/>
                    </a:solidFill>
                  </a:rPr>
                  <a:t> </a:t>
                </a:r>
                <a14:m>
                  <m:oMath xmlns:m="http://schemas.openxmlformats.org/officeDocument/2006/math">
                    <m:f>
                      <m:fPr>
                        <m:ctrlPr>
                          <a:rPr lang="en-US" altLang="zh-CN" i="1">
                            <a:solidFill>
                              <a:srgbClr val="000000"/>
                            </a:solidFill>
                            <a:latin typeface="Cambria Math" panose="02040503050406030204" pitchFamily="18" charset="0"/>
                          </a:rPr>
                        </m:ctrlPr>
                      </m:fPr>
                      <m:num>
                        <m:r>
                          <m:rPr>
                            <m:nor/>
                          </m:rPr>
                          <a:rPr lang="en-US" altLang="zh-CN" dirty="0">
                            <a:solidFill>
                              <a:srgbClr val="000000"/>
                            </a:solidFill>
                            <a:ea typeface="仿宋_GB2312" panose="02010609030101010101" pitchFamily="49" charset="-122"/>
                          </a:rPr>
                          <m:t>1</m:t>
                        </m:r>
                      </m:num>
                      <m:den>
                        <m:r>
                          <m:rPr>
                            <m:nor/>
                          </m:rPr>
                          <a:rPr lang="en-US" altLang="zh-CN" b="1" i="0" smtClean="0">
                            <a:solidFill>
                              <a:srgbClr val="000000"/>
                            </a:solidFill>
                            <a:latin typeface="Cambria Math" panose="02040503050406030204" pitchFamily="18" charset="0"/>
                          </a:rPr>
                          <m:t>2</m:t>
                        </m:r>
                        <m:r>
                          <m:rPr>
                            <m:nor/>
                          </m:rPr>
                          <a:rPr lang="zh-CN" altLang="en-US" dirty="0">
                            <a:solidFill>
                              <a:srgbClr val="000000"/>
                            </a:solidFill>
                            <a:ea typeface="仿宋_GB2312" panose="02010609030101010101" pitchFamily="49" charset="-122"/>
                            <a:sym typeface="Symbol" panose="05050102010706020507" pitchFamily="18" charset="2"/>
                          </a:rPr>
                          <m:t></m:t>
                        </m:r>
                        <m:rad>
                          <m:radPr>
                            <m:degHide m:val="on"/>
                            <m:ctrlPr>
                              <a:rPr lang="zh-CN" altLang="en-US" b="1" i="1" smtClean="0">
                                <a:solidFill>
                                  <a:srgbClr val="000000"/>
                                </a:solidFill>
                                <a:latin typeface="Cambria Math" panose="02040503050406030204" pitchFamily="18" charset="0"/>
                              </a:rPr>
                            </m:ctrlPr>
                          </m:radPr>
                          <m:deg/>
                          <m:e>
                            <m:r>
                              <m:rPr>
                                <m:nor/>
                              </m:rPr>
                              <a:rPr lang="en-US" altLang="zh-CN" dirty="0">
                                <a:solidFill>
                                  <a:srgbClr val="000000"/>
                                </a:solidFill>
                                <a:ea typeface="仿宋_GB2312" panose="02010609030101010101" pitchFamily="49" charset="-122"/>
                              </a:rPr>
                              <m:t>(</m:t>
                            </m:r>
                            <m:r>
                              <m:rPr>
                                <m:nor/>
                              </m:rPr>
                              <a:rPr lang="en-US" altLang="zh-CN" i="1" dirty="0">
                                <a:solidFill>
                                  <a:srgbClr val="000000"/>
                                </a:solidFill>
                                <a:ea typeface="仿宋_GB2312" panose="02010609030101010101" pitchFamily="49" charset="-122"/>
                                <a:sym typeface="Symbol" panose="05050102010706020507" pitchFamily="18" charset="2"/>
                              </a:rPr>
                              <m:t>L</m:t>
                            </m:r>
                            <m:r>
                              <a:rPr lang="en-US" altLang="zh-CN" i="1" dirty="0">
                                <a:solidFill>
                                  <a:srgbClr val="000000"/>
                                </a:solidFill>
                                <a:latin typeface="Cambria Math" panose="02040503050406030204" pitchFamily="18" charset="0"/>
                                <a:ea typeface="仿宋_GB2312" panose="02010609030101010101" pitchFamily="49" charset="-122"/>
                                <a:sym typeface="Symbol" panose="05050102010706020507" pitchFamily="18" charset="2"/>
                              </a:rPr>
                              <m:t>+</m:t>
                            </m:r>
                            <m:r>
                              <m:rPr>
                                <m:nor/>
                              </m:rPr>
                              <a:rPr lang="en-US" altLang="zh-CN" i="1" dirty="0">
                                <a:solidFill>
                                  <a:srgbClr val="000000"/>
                                </a:solidFill>
                                <a:ea typeface="仿宋_GB2312" panose="02010609030101010101" pitchFamily="49" charset="-122"/>
                                <a:sym typeface="Symbol" panose="05050102010706020507" pitchFamily="18" charset="2"/>
                              </a:rPr>
                              <m:t>L</m:t>
                            </m:r>
                            <m:r>
                              <a:rPr lang="en-US" altLang="zh-CN" i="1" dirty="0">
                                <a:solidFill>
                                  <a:srgbClr val="000000"/>
                                </a:solidFill>
                                <a:latin typeface="Cambria Math" panose="02040503050406030204" pitchFamily="18" charset="0"/>
                                <a:ea typeface="仿宋_GB2312" panose="02010609030101010101" pitchFamily="49" charset="-122"/>
                                <a:sym typeface="Symbol" panose="05050102010706020507" pitchFamily="18" charset="2"/>
                              </a:rPr>
                              <m:t>+</m:t>
                            </m:r>
                            <m:r>
                              <m:rPr>
                                <m:nor/>
                              </m:rPr>
                              <a:rPr lang="en-US" altLang="zh-CN" dirty="0">
                                <a:solidFill>
                                  <a:srgbClr val="000000"/>
                                </a:solidFill>
                                <a:ea typeface="仿宋_GB2312" panose="02010609030101010101" pitchFamily="49" charset="-122"/>
                              </a:rPr>
                              <m:t>2</m:t>
                            </m:r>
                            <m:r>
                              <m:rPr>
                                <m:nor/>
                              </m:rPr>
                              <a:rPr lang="en-US" altLang="zh-CN" i="1" dirty="0">
                                <a:solidFill>
                                  <a:srgbClr val="000000"/>
                                </a:solidFill>
                                <a:ea typeface="仿宋_GB2312" panose="02010609030101010101" pitchFamily="49" charset="-122"/>
                              </a:rPr>
                              <m:t>M</m:t>
                            </m:r>
                            <m:r>
                              <m:rPr>
                                <m:nor/>
                              </m:rPr>
                              <a:rPr lang="en-US" altLang="zh-CN" dirty="0">
                                <a:solidFill>
                                  <a:srgbClr val="000000"/>
                                </a:solidFill>
                                <a:ea typeface="仿宋_GB2312" panose="02010609030101010101" pitchFamily="49" charset="-122"/>
                              </a:rPr>
                              <m:t>)</m:t>
                            </m:r>
                            <m:r>
                              <m:rPr>
                                <m:nor/>
                              </m:rPr>
                              <a:rPr lang="en-US" altLang="zh-CN" i="1" dirty="0">
                                <a:solidFill>
                                  <a:srgbClr val="000000"/>
                                </a:solidFill>
                                <a:ea typeface="仿宋_GB2312" panose="02010609030101010101" pitchFamily="49" charset="-122"/>
                              </a:rPr>
                              <m:t>C</m:t>
                            </m:r>
                          </m:e>
                        </m:rad>
                      </m:den>
                    </m:f>
                  </m:oMath>
                </a14:m>
                <a:endParaRPr lang="zh-CN" altLang="en-US" dirty="0"/>
              </a:p>
            </p:txBody>
          </p:sp>
        </mc:Choice>
        <mc:Fallback xmlns="">
          <p:sp>
            <p:nvSpPr>
              <p:cNvPr id="12" name="文本框 11">
                <a:extLst>
                  <a:ext uri="{FF2B5EF4-FFF2-40B4-BE49-F238E27FC236}">
                    <a16:creationId xmlns:a16="http://schemas.microsoft.com/office/drawing/2014/main" id="{85B8F540-7E02-4EFC-A538-9E916E8930BB}"/>
                  </a:ext>
                </a:extLst>
              </p:cNvPr>
              <p:cNvSpPr txBox="1">
                <a:spLocks noRot="1" noChangeAspect="1" noMove="1" noResize="1" noEditPoints="1" noAdjustHandles="1" noChangeArrowheads="1" noChangeShapeType="1" noTextEdit="1"/>
              </p:cNvSpPr>
              <p:nvPr/>
            </p:nvSpPr>
            <p:spPr>
              <a:xfrm>
                <a:off x="323528" y="5157192"/>
                <a:ext cx="2939844" cy="1039644"/>
              </a:xfrm>
              <a:prstGeom prst="rect">
                <a:avLst/>
              </a:prstGeom>
              <a:blipFill>
                <a:blip r:embed="rId2"/>
                <a:stretch>
                  <a:fillRect l="-2075" r="-41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D2DFD535-4BF9-4C28-9355-F777FE0A1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268760"/>
            <a:ext cx="2232248" cy="1783662"/>
          </a:xfrm>
          <a:prstGeom prst="rect">
            <a:avLst/>
          </a:prstGeom>
        </p:spPr>
      </p:pic>
      <p:pic>
        <p:nvPicPr>
          <p:cNvPr id="9" name="图片 8">
            <a:extLst>
              <a:ext uri="{FF2B5EF4-FFF2-40B4-BE49-F238E27FC236}">
                <a16:creationId xmlns:a16="http://schemas.microsoft.com/office/drawing/2014/main" id="{A765AFED-F4B8-4A1B-A241-19230055F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1113714"/>
            <a:ext cx="2088232" cy="1924054"/>
          </a:xfrm>
          <a:prstGeom prst="rect">
            <a:avLst/>
          </a:prstGeom>
        </p:spPr>
      </p:pic>
      <p:sp>
        <p:nvSpPr>
          <p:cNvPr id="11" name="Text Box 4">
            <a:extLst>
              <a:ext uri="{FF2B5EF4-FFF2-40B4-BE49-F238E27FC236}">
                <a16:creationId xmlns:a16="http://schemas.microsoft.com/office/drawing/2014/main" id="{022664AE-A194-412D-845A-196DE740A098}"/>
              </a:ext>
            </a:extLst>
          </p:cNvPr>
          <p:cNvSpPr txBox="1">
            <a:spLocks noChangeArrowheads="1"/>
          </p:cNvSpPr>
          <p:nvPr/>
        </p:nvSpPr>
        <p:spPr bwMode="auto">
          <a:xfrm>
            <a:off x="179512" y="690721"/>
            <a:ext cx="5976664" cy="47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None/>
            </a:pPr>
            <a:r>
              <a:rPr lang="en-US" altLang="zh-CN" sz="2400" dirty="0">
                <a:solidFill>
                  <a:srgbClr val="660066"/>
                </a:solidFill>
                <a:ea typeface="仿宋_GB2312" panose="02010609030101010101" pitchFamily="49" charset="-122"/>
              </a:rPr>
              <a:t>(2) </a:t>
            </a:r>
            <a:r>
              <a:rPr lang="zh-CN" altLang="en-US" sz="2400" dirty="0">
                <a:solidFill>
                  <a:srgbClr val="660066"/>
                </a:solidFill>
                <a:ea typeface="仿宋_GB2312" panose="02010609030101010101" pitchFamily="49" charset="-122"/>
              </a:rPr>
              <a:t>运放振荡器</a:t>
            </a:r>
            <a:r>
              <a:rPr lang="en-US" altLang="zh-CN" sz="2400" dirty="0">
                <a:solidFill>
                  <a:srgbClr val="00B050"/>
                </a:solidFill>
                <a:ea typeface="仿宋_GB2312" panose="02010609030101010101" pitchFamily="49" charset="-122"/>
              </a:rPr>
              <a:t>P128</a:t>
            </a:r>
            <a:r>
              <a:rPr lang="en-US" altLang="zh-CN" sz="2400" dirty="0">
                <a:solidFill>
                  <a:srgbClr val="FF0000"/>
                </a:solidFill>
                <a:ea typeface="仿宋_GB2312" panose="02010609030101010101" pitchFamily="49" charset="-122"/>
              </a:rPr>
              <a:t>   P131   </a:t>
            </a:r>
            <a:r>
              <a:rPr lang="en-US" altLang="zh-CN" sz="2400" dirty="0">
                <a:solidFill>
                  <a:schemeClr val="accent2"/>
                </a:solidFill>
                <a:ea typeface="仿宋_GB2312" panose="02010609030101010101" pitchFamily="49" charset="-122"/>
              </a:rPr>
              <a:t>P137</a:t>
            </a:r>
            <a:endParaRPr lang="zh-CN" altLang="en-US" sz="2400" dirty="0">
              <a:solidFill>
                <a:srgbClr val="660066"/>
              </a:solidFill>
              <a:ea typeface="仿宋_GB2312" panose="02010609030101010101" pitchFamily="49" charset="-122"/>
            </a:endParaRPr>
          </a:p>
        </p:txBody>
      </p:sp>
      <p:sp>
        <p:nvSpPr>
          <p:cNvPr id="13" name="Text Box 4">
            <a:extLst>
              <a:ext uri="{FF2B5EF4-FFF2-40B4-BE49-F238E27FC236}">
                <a16:creationId xmlns:a16="http://schemas.microsoft.com/office/drawing/2014/main" id="{FE0AE533-96C1-499C-B0FF-7D998C3F817C}"/>
              </a:ext>
            </a:extLst>
          </p:cNvPr>
          <p:cNvSpPr txBox="1">
            <a:spLocks noChangeArrowheads="1"/>
          </p:cNvSpPr>
          <p:nvPr/>
        </p:nvSpPr>
        <p:spPr bwMode="auto">
          <a:xfrm>
            <a:off x="4493750" y="3353428"/>
            <a:ext cx="4248471" cy="1476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000" dirty="0">
                <a:solidFill>
                  <a:srgbClr val="660066"/>
                </a:solidFill>
                <a:ea typeface="仿宋_GB2312" panose="02010609030101010101" pitchFamily="49" charset="-122"/>
              </a:rPr>
              <a:t>运放可以等效为一个</a:t>
            </a:r>
            <a:r>
              <a:rPr lang="en-US" altLang="zh-CN" sz="2000" dirty="0">
                <a:solidFill>
                  <a:srgbClr val="660066"/>
                </a:solidFill>
                <a:ea typeface="仿宋_GB2312" panose="02010609030101010101" pitchFamily="49" charset="-122"/>
              </a:rPr>
              <a:t>NPN</a:t>
            </a:r>
            <a:r>
              <a:rPr lang="zh-CN" altLang="en-US" sz="2000" dirty="0">
                <a:solidFill>
                  <a:srgbClr val="660066"/>
                </a:solidFill>
                <a:ea typeface="仿宋_GB2312" panose="02010609030101010101" pitchFamily="49" charset="-122"/>
              </a:rPr>
              <a:t>晶体管：</a:t>
            </a:r>
            <a:endParaRPr lang="en-US" altLang="zh-CN" sz="2000" dirty="0">
              <a:solidFill>
                <a:srgbClr val="660066"/>
              </a:solidFill>
              <a:ea typeface="仿宋_GB2312" panose="02010609030101010101" pitchFamily="49" charset="-122"/>
            </a:endParaRPr>
          </a:p>
          <a:p>
            <a:pPr eaLnBrk="1" hangingPunct="1">
              <a:lnSpc>
                <a:spcPct val="115000"/>
              </a:lnSpc>
              <a:spcBef>
                <a:spcPct val="0"/>
              </a:spcBef>
              <a:buFontTx/>
              <a:buNone/>
            </a:pPr>
            <a:r>
              <a:rPr lang="zh-CN" altLang="en-US" sz="2000" dirty="0">
                <a:solidFill>
                  <a:srgbClr val="660066"/>
                </a:solidFill>
                <a:ea typeface="仿宋_GB2312" panose="02010609030101010101" pitchFamily="49" charset="-122"/>
              </a:rPr>
              <a:t>运放的“</a:t>
            </a:r>
            <a:r>
              <a:rPr lang="zh-CN" altLang="en-US" sz="2000" dirty="0">
                <a:solidFill>
                  <a:srgbClr val="660066"/>
                </a:solidFill>
                <a:ea typeface="仿宋_GB2312" panose="02010609030101010101" pitchFamily="49" charset="-122"/>
                <a:sym typeface="Symbol" panose="05050102010706020507" pitchFamily="18" charset="2"/>
              </a:rPr>
              <a:t></a:t>
            </a:r>
            <a:r>
              <a:rPr lang="zh-CN" altLang="en-US" sz="2000" dirty="0">
                <a:solidFill>
                  <a:srgbClr val="660066"/>
                </a:solidFill>
                <a:ea typeface="仿宋_GB2312" panose="02010609030101010101" pitchFamily="49" charset="-122"/>
              </a:rPr>
              <a:t>”输入</a:t>
            </a:r>
            <a:r>
              <a:rPr lang="en-US" altLang="zh-CN" sz="2000" dirty="0">
                <a:solidFill>
                  <a:srgbClr val="660066"/>
                </a:solidFill>
                <a:ea typeface="仿宋_GB2312" panose="02010609030101010101" pitchFamily="49" charset="-122"/>
              </a:rPr>
              <a:t>=NPN</a:t>
            </a:r>
            <a:r>
              <a:rPr lang="zh-CN" altLang="en-US" sz="2000" dirty="0">
                <a:solidFill>
                  <a:srgbClr val="660066"/>
                </a:solidFill>
                <a:ea typeface="仿宋_GB2312" panose="02010609030101010101" pitchFamily="49" charset="-122"/>
              </a:rPr>
              <a:t>的</a:t>
            </a:r>
            <a:r>
              <a:rPr lang="en-US" altLang="zh-CN" sz="2000" dirty="0">
                <a:solidFill>
                  <a:srgbClr val="660066"/>
                </a:solidFill>
                <a:ea typeface="仿宋_GB2312" panose="02010609030101010101" pitchFamily="49" charset="-122"/>
              </a:rPr>
              <a:t>b</a:t>
            </a:r>
            <a:r>
              <a:rPr lang="zh-CN" altLang="en-US" sz="2000" dirty="0">
                <a:solidFill>
                  <a:srgbClr val="660066"/>
                </a:solidFill>
                <a:ea typeface="仿宋_GB2312" panose="02010609030101010101" pitchFamily="49" charset="-122"/>
              </a:rPr>
              <a:t>极</a:t>
            </a:r>
            <a:endParaRPr lang="en-US" altLang="zh-CN" sz="2000" dirty="0">
              <a:solidFill>
                <a:srgbClr val="660066"/>
              </a:solidFill>
              <a:ea typeface="仿宋_GB2312" panose="02010609030101010101" pitchFamily="49" charset="-122"/>
            </a:endParaRPr>
          </a:p>
          <a:p>
            <a:pPr eaLnBrk="1" hangingPunct="1">
              <a:lnSpc>
                <a:spcPct val="115000"/>
              </a:lnSpc>
              <a:spcBef>
                <a:spcPct val="0"/>
              </a:spcBef>
              <a:buNone/>
            </a:pPr>
            <a:r>
              <a:rPr lang="zh-CN" altLang="en-US" sz="2000" dirty="0">
                <a:solidFill>
                  <a:srgbClr val="660066"/>
                </a:solidFill>
                <a:ea typeface="仿宋_GB2312" panose="02010609030101010101" pitchFamily="49" charset="-122"/>
              </a:rPr>
              <a:t>运放的“</a:t>
            </a:r>
            <a:r>
              <a:rPr lang="en-US" altLang="zh-CN" sz="2000" dirty="0">
                <a:solidFill>
                  <a:srgbClr val="660066"/>
                </a:solidFill>
                <a:ea typeface="仿宋_GB2312" panose="02010609030101010101" pitchFamily="49" charset="-122"/>
              </a:rPr>
              <a:t>+</a:t>
            </a:r>
            <a:r>
              <a:rPr lang="zh-CN" altLang="en-US" sz="2000" dirty="0">
                <a:solidFill>
                  <a:srgbClr val="660066"/>
                </a:solidFill>
                <a:ea typeface="仿宋_GB2312" panose="02010609030101010101" pitchFamily="49" charset="-122"/>
              </a:rPr>
              <a:t>”输入</a:t>
            </a:r>
            <a:r>
              <a:rPr lang="en-US" altLang="zh-CN" sz="2000" dirty="0">
                <a:solidFill>
                  <a:srgbClr val="660066"/>
                </a:solidFill>
                <a:ea typeface="仿宋_GB2312" panose="02010609030101010101" pitchFamily="49" charset="-122"/>
              </a:rPr>
              <a:t>=NPN</a:t>
            </a:r>
            <a:r>
              <a:rPr lang="zh-CN" altLang="en-US" sz="2000" dirty="0">
                <a:solidFill>
                  <a:srgbClr val="660066"/>
                </a:solidFill>
                <a:ea typeface="仿宋_GB2312" panose="02010609030101010101" pitchFamily="49" charset="-122"/>
              </a:rPr>
              <a:t>的</a:t>
            </a:r>
            <a:r>
              <a:rPr lang="en-US" altLang="zh-CN" sz="2000" dirty="0">
                <a:solidFill>
                  <a:srgbClr val="660066"/>
                </a:solidFill>
                <a:ea typeface="仿宋_GB2312" panose="02010609030101010101" pitchFamily="49" charset="-122"/>
              </a:rPr>
              <a:t>e</a:t>
            </a:r>
            <a:r>
              <a:rPr lang="zh-CN" altLang="en-US" sz="2000" dirty="0">
                <a:solidFill>
                  <a:srgbClr val="660066"/>
                </a:solidFill>
                <a:ea typeface="仿宋_GB2312" panose="02010609030101010101" pitchFamily="49" charset="-122"/>
              </a:rPr>
              <a:t>极</a:t>
            </a:r>
            <a:endParaRPr lang="en-US" altLang="zh-CN" sz="2000" dirty="0">
              <a:solidFill>
                <a:srgbClr val="660066"/>
              </a:solidFill>
              <a:ea typeface="仿宋_GB2312" panose="02010609030101010101" pitchFamily="49" charset="-122"/>
            </a:endParaRPr>
          </a:p>
          <a:p>
            <a:pPr eaLnBrk="1" hangingPunct="1">
              <a:lnSpc>
                <a:spcPct val="115000"/>
              </a:lnSpc>
              <a:spcBef>
                <a:spcPct val="0"/>
              </a:spcBef>
              <a:buNone/>
            </a:pPr>
            <a:r>
              <a:rPr lang="zh-CN" altLang="en-US" sz="2000" dirty="0">
                <a:solidFill>
                  <a:srgbClr val="660066"/>
                </a:solidFill>
                <a:ea typeface="仿宋_GB2312" panose="02010609030101010101" pitchFamily="49" charset="-122"/>
              </a:rPr>
              <a:t>运放的输出</a:t>
            </a:r>
            <a:r>
              <a:rPr lang="en-US" altLang="zh-CN" sz="2000" dirty="0">
                <a:solidFill>
                  <a:srgbClr val="660066"/>
                </a:solidFill>
                <a:ea typeface="仿宋_GB2312" panose="02010609030101010101" pitchFamily="49" charset="-122"/>
              </a:rPr>
              <a:t>=NPN</a:t>
            </a:r>
            <a:r>
              <a:rPr lang="zh-CN" altLang="en-US" sz="2000" dirty="0">
                <a:solidFill>
                  <a:srgbClr val="660066"/>
                </a:solidFill>
                <a:ea typeface="仿宋_GB2312" panose="02010609030101010101" pitchFamily="49" charset="-122"/>
              </a:rPr>
              <a:t>的</a:t>
            </a:r>
            <a:r>
              <a:rPr lang="en-US" altLang="zh-CN" sz="2000" dirty="0">
                <a:solidFill>
                  <a:srgbClr val="660066"/>
                </a:solidFill>
                <a:ea typeface="仿宋_GB2312" panose="02010609030101010101" pitchFamily="49" charset="-122"/>
              </a:rPr>
              <a:t>c</a:t>
            </a:r>
            <a:r>
              <a:rPr lang="zh-CN" altLang="en-US" sz="2000" dirty="0">
                <a:solidFill>
                  <a:srgbClr val="660066"/>
                </a:solidFill>
                <a:ea typeface="仿宋_GB2312" panose="02010609030101010101" pitchFamily="49" charset="-122"/>
              </a:rPr>
              <a:t>极</a:t>
            </a:r>
          </a:p>
        </p:txBody>
      </p:sp>
    </p:spTree>
    <p:extLst>
      <p:ext uri="{BB962C8B-B14F-4D97-AF65-F5344CB8AC3E}">
        <p14:creationId xmlns:p14="http://schemas.microsoft.com/office/powerpoint/2010/main" val="246338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anim calcmode="lin" valueType="num">
                                      <p:cBhvr additive="base">
                                        <p:cTn id="7" dur="500" fill="hold"/>
                                        <p:tgtEl>
                                          <p:spTgt spid="62467"/>
                                        </p:tgtEl>
                                        <p:attrNameLst>
                                          <p:attrName>ppt_x</p:attrName>
                                        </p:attrNameLst>
                                      </p:cBhvr>
                                      <p:tavLst>
                                        <p:tav tm="0">
                                          <p:val>
                                            <p:strVal val="#ppt_x"/>
                                          </p:val>
                                        </p:tav>
                                        <p:tav tm="100000">
                                          <p:val>
                                            <p:strVal val="#ppt_x"/>
                                          </p:val>
                                        </p:tav>
                                      </p:tavLst>
                                    </p:anim>
                                    <p:anim calcmode="lin" valueType="num">
                                      <p:cBhvr additive="base">
                                        <p:cTn id="8" dur="500" fill="hold"/>
                                        <p:tgtEl>
                                          <p:spTgt spid="624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P spid="11"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E68450BD-2E83-4153-AADE-B27AF4765D5E}"/>
              </a:ext>
            </a:extLst>
          </p:cNvPr>
          <p:cNvSpPr>
            <a:spLocks noGrp="1" noChangeArrowheads="1"/>
          </p:cNvSpPr>
          <p:nvPr>
            <p:ph type="title" idx="4294967295"/>
          </p:nvPr>
        </p:nvSpPr>
        <p:spPr>
          <a:xfrm>
            <a:off x="228600" y="228600"/>
            <a:ext cx="8591550" cy="512935"/>
          </a:xfrm>
        </p:spPr>
        <p:txBody>
          <a:bodyPr/>
          <a:lstStyle/>
          <a:p>
            <a:pPr algn="l" eaLnBrk="1" hangingPunct="1"/>
            <a:r>
              <a:rPr lang="en-US" altLang="zh-CN" sz="3200" b="1" dirty="0">
                <a:solidFill>
                  <a:srgbClr val="0000FF"/>
                </a:solidFill>
                <a:ea typeface="仿宋_GB2312" panose="02010609030101010101" pitchFamily="49" charset="-122"/>
              </a:rPr>
              <a:t>4.6.4  </a:t>
            </a:r>
            <a:r>
              <a:rPr lang="zh-CN" altLang="en-US" sz="3200" b="1" dirty="0">
                <a:solidFill>
                  <a:srgbClr val="0000FF"/>
                </a:solidFill>
                <a:ea typeface="仿宋_GB2312" panose="02010609030101010101" pitchFamily="49" charset="-122"/>
              </a:rPr>
              <a:t>集成电路振荡器</a:t>
            </a:r>
            <a:r>
              <a:rPr lang="en-US" altLang="zh-CN" sz="3200" b="1" dirty="0">
                <a:solidFill>
                  <a:srgbClr val="00B050"/>
                </a:solidFill>
                <a:ea typeface="仿宋_GB2312" panose="02010609030101010101" pitchFamily="49" charset="-122"/>
              </a:rPr>
              <a:t> </a:t>
            </a:r>
            <a:endParaRPr lang="zh-CN" altLang="en-US" sz="3200" b="1" dirty="0">
              <a:solidFill>
                <a:srgbClr val="CC3300"/>
              </a:solidFill>
              <a:ea typeface="仿宋_GB2312" panose="02010609030101010101" pitchFamily="49" charset="-122"/>
            </a:endParaRPr>
          </a:p>
        </p:txBody>
      </p:sp>
      <p:sp>
        <p:nvSpPr>
          <p:cNvPr id="62467" name="Text Box 4">
            <a:extLst>
              <a:ext uri="{FF2B5EF4-FFF2-40B4-BE49-F238E27FC236}">
                <a16:creationId xmlns:a16="http://schemas.microsoft.com/office/drawing/2014/main" id="{004C78FD-1DCE-4F41-A4E4-3B70499725B8}"/>
              </a:ext>
            </a:extLst>
          </p:cNvPr>
          <p:cNvSpPr txBox="1">
            <a:spLocks noChangeArrowheads="1"/>
          </p:cNvSpPr>
          <p:nvPr/>
        </p:nvSpPr>
        <p:spPr bwMode="auto">
          <a:xfrm>
            <a:off x="467544" y="1391106"/>
            <a:ext cx="4248471" cy="41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zh-CN" altLang="en-US" sz="2000" dirty="0">
                <a:solidFill>
                  <a:srgbClr val="660066"/>
                </a:solidFill>
                <a:ea typeface="仿宋_GB2312" panose="02010609030101010101" pitchFamily="49" charset="-122"/>
              </a:rPr>
              <a:t>封装：</a:t>
            </a:r>
            <a:r>
              <a:rPr lang="en-US" altLang="zh-CN" sz="2000" dirty="0">
                <a:solidFill>
                  <a:srgbClr val="660066"/>
                </a:solidFill>
                <a:ea typeface="仿宋_GB2312" panose="02010609030101010101" pitchFamily="49" charset="-122"/>
              </a:rPr>
              <a:t>7050</a:t>
            </a:r>
            <a:r>
              <a:rPr lang="zh-CN" altLang="en-US" sz="2000" dirty="0">
                <a:solidFill>
                  <a:srgbClr val="660066"/>
                </a:solidFill>
                <a:ea typeface="仿宋_GB2312" panose="02010609030101010101" pitchFamily="49" charset="-122"/>
              </a:rPr>
              <a:t>、</a:t>
            </a:r>
            <a:r>
              <a:rPr lang="en-US" altLang="zh-CN" sz="2000" dirty="0">
                <a:solidFill>
                  <a:srgbClr val="660066"/>
                </a:solidFill>
                <a:ea typeface="仿宋_GB2312" panose="02010609030101010101" pitchFamily="49" charset="-122"/>
              </a:rPr>
              <a:t>5032</a:t>
            </a:r>
            <a:r>
              <a:rPr lang="zh-CN" altLang="en-US" sz="2000" dirty="0">
                <a:solidFill>
                  <a:srgbClr val="660066"/>
                </a:solidFill>
                <a:ea typeface="仿宋_GB2312" panose="02010609030101010101" pitchFamily="49" charset="-122"/>
              </a:rPr>
              <a:t>、</a:t>
            </a:r>
            <a:r>
              <a:rPr lang="en-US" altLang="zh-CN" sz="2000" dirty="0">
                <a:solidFill>
                  <a:srgbClr val="660066"/>
                </a:solidFill>
                <a:ea typeface="仿宋_GB2312" panose="02010609030101010101" pitchFamily="49" charset="-122"/>
              </a:rPr>
              <a:t>3225……</a:t>
            </a:r>
            <a:endParaRPr lang="zh-CN" altLang="en-US" sz="2000" dirty="0">
              <a:solidFill>
                <a:srgbClr val="660066"/>
              </a:solidFill>
              <a:ea typeface="仿宋_GB2312" panose="02010609030101010101" pitchFamily="49" charset="-122"/>
            </a:endParaRPr>
          </a:p>
        </p:txBody>
      </p:sp>
      <p:sp>
        <p:nvSpPr>
          <p:cNvPr id="62468" name="Rectangle 2">
            <a:extLst>
              <a:ext uri="{FF2B5EF4-FFF2-40B4-BE49-F238E27FC236}">
                <a16:creationId xmlns:a16="http://schemas.microsoft.com/office/drawing/2014/main" id="{336FF3E5-157C-4D1E-90D6-C96D25F0A044}"/>
              </a:ext>
            </a:extLst>
          </p:cNvPr>
          <p:cNvSpPr>
            <a:spLocks noChangeArrowheads="1"/>
          </p:cNvSpPr>
          <p:nvPr/>
        </p:nvSpPr>
        <p:spPr bwMode="auto">
          <a:xfrm>
            <a:off x="4127500" y="6189663"/>
            <a:ext cx="421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dirty="0">
                <a:solidFill>
                  <a:srgbClr val="000000"/>
                </a:solidFill>
                <a:ea typeface="仿宋_GB2312" panose="02010609030101010101" pitchFamily="49" charset="-122"/>
                <a:hlinkClick r:id="rId2" action="ppaction://hlinkpres?slideindex=1&amp;slidetitle=">
                  <a:extLst>
                    <a:ext uri="{A12FA001-AC4F-418D-AE19-62706E023703}">
                      <ahyp:hlinkClr xmlns:ahyp="http://schemas.microsoft.com/office/drawing/2018/hyperlinkcolor" val="tx"/>
                    </a:ext>
                  </a:extLst>
                </a:hlinkClick>
              </a:rPr>
              <a:t>The end of Chapter </a:t>
            </a:r>
            <a:r>
              <a:rPr lang="en-US" altLang="zh-CN" dirty="0">
                <a:solidFill>
                  <a:srgbClr val="000000"/>
                </a:solidFill>
                <a:ea typeface="仿宋_GB2312" panose="02010609030101010101" pitchFamily="49" charset="-122"/>
              </a:rPr>
              <a:t>4</a:t>
            </a:r>
            <a:endParaRPr lang="zh-CN" altLang="en-US" dirty="0">
              <a:solidFill>
                <a:srgbClr val="000000"/>
              </a:solidFill>
              <a:ea typeface="仿宋_GB2312" panose="02010609030101010101" pitchFamily="49" charset="-122"/>
            </a:endParaRPr>
          </a:p>
        </p:txBody>
      </p:sp>
      <p:sp>
        <p:nvSpPr>
          <p:cNvPr id="11" name="Text Box 4">
            <a:extLst>
              <a:ext uri="{FF2B5EF4-FFF2-40B4-BE49-F238E27FC236}">
                <a16:creationId xmlns:a16="http://schemas.microsoft.com/office/drawing/2014/main" id="{022664AE-A194-412D-845A-196DE740A098}"/>
              </a:ext>
            </a:extLst>
          </p:cNvPr>
          <p:cNvSpPr txBox="1">
            <a:spLocks noChangeArrowheads="1"/>
          </p:cNvSpPr>
          <p:nvPr/>
        </p:nvSpPr>
        <p:spPr bwMode="auto">
          <a:xfrm>
            <a:off x="179512" y="690721"/>
            <a:ext cx="5976664" cy="47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None/>
            </a:pPr>
            <a:r>
              <a:rPr lang="en-US" altLang="zh-CN" sz="2400" dirty="0">
                <a:solidFill>
                  <a:srgbClr val="660066"/>
                </a:solidFill>
                <a:ea typeface="仿宋_GB2312" panose="02010609030101010101" pitchFamily="49" charset="-122"/>
              </a:rPr>
              <a:t>(3) </a:t>
            </a:r>
            <a:r>
              <a:rPr lang="zh-CN" altLang="en-US" sz="2400" dirty="0">
                <a:solidFill>
                  <a:srgbClr val="660066"/>
                </a:solidFill>
                <a:ea typeface="仿宋_GB2312" panose="02010609030101010101" pitchFamily="49" charset="-122"/>
              </a:rPr>
              <a:t>实际的器件</a:t>
            </a:r>
            <a:r>
              <a:rPr lang="en-US" altLang="zh-CN" sz="2400" dirty="0">
                <a:solidFill>
                  <a:srgbClr val="660066"/>
                </a:solidFill>
                <a:ea typeface="仿宋_GB2312" panose="02010609030101010101" pitchFamily="49" charset="-122"/>
              </a:rPr>
              <a:t>——</a:t>
            </a:r>
            <a:r>
              <a:rPr lang="zh-CN" altLang="en-US" sz="2400" dirty="0">
                <a:solidFill>
                  <a:srgbClr val="660066"/>
                </a:solidFill>
                <a:ea typeface="仿宋_GB2312" panose="02010609030101010101" pitchFamily="49" charset="-122"/>
              </a:rPr>
              <a:t>有源晶振</a:t>
            </a:r>
          </a:p>
        </p:txBody>
      </p:sp>
      <p:pic>
        <p:nvPicPr>
          <p:cNvPr id="2" name="图片 1">
            <a:extLst>
              <a:ext uri="{FF2B5EF4-FFF2-40B4-BE49-F238E27FC236}">
                <a16:creationId xmlns:a16="http://schemas.microsoft.com/office/drawing/2014/main" id="{49DA5069-F9FD-4084-B939-40A719A8EFE8}"/>
              </a:ext>
            </a:extLst>
          </p:cNvPr>
          <p:cNvPicPr>
            <a:picLocks noChangeAspect="1"/>
          </p:cNvPicPr>
          <p:nvPr/>
        </p:nvPicPr>
        <p:blipFill>
          <a:blip r:embed="rId3"/>
          <a:stretch>
            <a:fillRect/>
          </a:stretch>
        </p:blipFill>
        <p:spPr>
          <a:xfrm>
            <a:off x="5436096" y="899357"/>
            <a:ext cx="2817274" cy="1597103"/>
          </a:xfrm>
          <a:prstGeom prst="rect">
            <a:avLst/>
          </a:prstGeom>
        </p:spPr>
      </p:pic>
      <p:pic>
        <p:nvPicPr>
          <p:cNvPr id="3" name="图片 2">
            <a:extLst>
              <a:ext uri="{FF2B5EF4-FFF2-40B4-BE49-F238E27FC236}">
                <a16:creationId xmlns:a16="http://schemas.microsoft.com/office/drawing/2014/main" id="{90B03C14-AEA6-4402-ABA0-4BB93C93B7EF}"/>
              </a:ext>
            </a:extLst>
          </p:cNvPr>
          <p:cNvPicPr>
            <a:picLocks noChangeAspect="1"/>
          </p:cNvPicPr>
          <p:nvPr/>
        </p:nvPicPr>
        <p:blipFill>
          <a:blip r:embed="rId4"/>
          <a:stretch>
            <a:fillRect/>
          </a:stretch>
        </p:blipFill>
        <p:spPr>
          <a:xfrm>
            <a:off x="662100" y="2844824"/>
            <a:ext cx="4197931" cy="3179828"/>
          </a:xfrm>
          <a:prstGeom prst="rect">
            <a:avLst/>
          </a:prstGeom>
        </p:spPr>
      </p:pic>
      <p:sp>
        <p:nvSpPr>
          <p:cNvPr id="15" name="Text Box 4">
            <a:extLst>
              <a:ext uri="{FF2B5EF4-FFF2-40B4-BE49-F238E27FC236}">
                <a16:creationId xmlns:a16="http://schemas.microsoft.com/office/drawing/2014/main" id="{B781AA81-0D4C-4F44-9D19-3879F6DF2ECB}"/>
              </a:ext>
            </a:extLst>
          </p:cNvPr>
          <p:cNvSpPr txBox="1">
            <a:spLocks noChangeArrowheads="1"/>
          </p:cNvSpPr>
          <p:nvPr/>
        </p:nvSpPr>
        <p:spPr bwMode="auto">
          <a:xfrm>
            <a:off x="611560" y="2206490"/>
            <a:ext cx="4248471" cy="41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0"/>
              </a:spcBef>
              <a:buFontTx/>
              <a:buNone/>
            </a:pPr>
            <a:r>
              <a:rPr lang="en-US" altLang="zh-CN" sz="2000" dirty="0">
                <a:solidFill>
                  <a:srgbClr val="660066"/>
                </a:solidFill>
                <a:ea typeface="仿宋_GB2312" panose="02010609030101010101" pitchFamily="49" charset="-122"/>
              </a:rPr>
              <a:t>Datasheet  7050 </a:t>
            </a:r>
            <a:r>
              <a:rPr lang="zh-CN" altLang="en-US" sz="2000" dirty="0">
                <a:solidFill>
                  <a:srgbClr val="660066"/>
                </a:solidFill>
                <a:ea typeface="仿宋_GB2312" panose="02010609030101010101" pitchFamily="49" charset="-122"/>
              </a:rPr>
              <a:t>封装、引脚定义：</a:t>
            </a:r>
          </a:p>
        </p:txBody>
      </p:sp>
    </p:spTree>
    <p:extLst>
      <p:ext uri="{BB962C8B-B14F-4D97-AF65-F5344CB8AC3E}">
        <p14:creationId xmlns:p14="http://schemas.microsoft.com/office/powerpoint/2010/main" val="445063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anim calcmode="lin" valueType="num">
                                      <p:cBhvr additive="base">
                                        <p:cTn id="7" dur="500" fill="hold"/>
                                        <p:tgtEl>
                                          <p:spTgt spid="62467"/>
                                        </p:tgtEl>
                                        <p:attrNameLst>
                                          <p:attrName>ppt_x</p:attrName>
                                        </p:attrNameLst>
                                      </p:cBhvr>
                                      <p:tavLst>
                                        <p:tav tm="0">
                                          <p:val>
                                            <p:strVal val="#ppt_x"/>
                                          </p:val>
                                        </p:tav>
                                        <p:tav tm="100000">
                                          <p:val>
                                            <p:strVal val="#ppt_x"/>
                                          </p:val>
                                        </p:tav>
                                      </p:tavLst>
                                    </p:anim>
                                    <p:anim calcmode="lin" valueType="num">
                                      <p:cBhvr additive="base">
                                        <p:cTn id="8" dur="500" fill="hold"/>
                                        <p:tgtEl>
                                          <p:spTgt spid="6246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468"/>
                                        </p:tgtEl>
                                        <p:attrNameLst>
                                          <p:attrName>style.visibility</p:attrName>
                                        </p:attrNameLst>
                                      </p:cBhvr>
                                      <p:to>
                                        <p:strVal val="visible"/>
                                      </p:to>
                                    </p:set>
                                    <p:anim calcmode="lin" valueType="num">
                                      <p:cBhvr additive="base">
                                        <p:cTn id="13" dur="500" fill="hold"/>
                                        <p:tgtEl>
                                          <p:spTgt spid="62468"/>
                                        </p:tgtEl>
                                        <p:attrNameLst>
                                          <p:attrName>ppt_x</p:attrName>
                                        </p:attrNameLst>
                                      </p:cBhvr>
                                      <p:tavLst>
                                        <p:tav tm="0">
                                          <p:val>
                                            <p:strVal val="#ppt_x"/>
                                          </p:val>
                                        </p:tav>
                                        <p:tav tm="100000">
                                          <p:val>
                                            <p:strVal val="#ppt_x"/>
                                          </p:val>
                                        </p:tav>
                                      </p:tavLst>
                                    </p:anim>
                                    <p:anim calcmode="lin" valueType="num">
                                      <p:cBhvr additive="base">
                                        <p:cTn id="14" dur="500" fill="hold"/>
                                        <p:tgtEl>
                                          <p:spTgt spid="624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P spid="62468" grpId="0"/>
      <p:bldP spid="11"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B1E1E0-7EC6-44D3-8A9F-6916BE8DE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1224" y="1011068"/>
            <a:ext cx="3997325" cy="2943343"/>
          </a:xfrm>
          <a:prstGeom prst="rect">
            <a:avLst/>
          </a:prstGeom>
        </p:spPr>
      </p:pic>
      <p:sp>
        <p:nvSpPr>
          <p:cNvPr id="10242" name="Rectangle 2">
            <a:extLst>
              <a:ext uri="{FF2B5EF4-FFF2-40B4-BE49-F238E27FC236}">
                <a16:creationId xmlns:a16="http://schemas.microsoft.com/office/drawing/2014/main" id="{19ED6751-8125-4527-92FC-0575D2AC001E}"/>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3200" b="1" dirty="0">
                <a:solidFill>
                  <a:srgbClr val="0000FF"/>
                </a:solidFill>
                <a:ea typeface="仿宋_GB2312" panose="02010609030101010101" pitchFamily="49" charset="-122"/>
              </a:rPr>
              <a:t>4.3    </a:t>
            </a:r>
            <a:r>
              <a:rPr lang="zh-CN" altLang="en-US" sz="3200" b="1" dirty="0">
                <a:solidFill>
                  <a:srgbClr val="0000FF"/>
                </a:solidFill>
                <a:ea typeface="仿宋_GB2312" panose="02010609030101010101" pitchFamily="49" charset="-122"/>
              </a:rPr>
              <a:t>振荡平衡的条件  </a:t>
            </a:r>
            <a:r>
              <a:rPr lang="en-US" altLang="zh-CN" sz="3200" b="1" dirty="0">
                <a:solidFill>
                  <a:srgbClr val="0000FF"/>
                </a:solidFill>
                <a:ea typeface="仿宋_GB2312" panose="02010609030101010101" pitchFamily="49" charset="-122"/>
              </a:rPr>
              <a:t>(</a:t>
            </a:r>
            <a:r>
              <a:rPr lang="en-US" altLang="zh-CN" sz="3200" b="1" dirty="0">
                <a:solidFill>
                  <a:srgbClr val="00B050"/>
                </a:solidFill>
                <a:ea typeface="仿宋_GB2312" panose="02010609030101010101" pitchFamily="49" charset="-122"/>
              </a:rPr>
              <a:t>P107 </a:t>
            </a:r>
            <a:r>
              <a:rPr lang="en-US" altLang="zh-CN" sz="3200" b="1" dirty="0">
                <a:solidFill>
                  <a:srgbClr val="0000FF"/>
                </a:solidFill>
                <a:ea typeface="仿宋_GB2312" panose="02010609030101010101" pitchFamily="49" charset="-122"/>
              </a:rPr>
              <a:t>   </a:t>
            </a:r>
            <a:r>
              <a:rPr lang="en-US" altLang="zh-CN" sz="3200" b="1" dirty="0">
                <a:solidFill>
                  <a:srgbClr val="FF0000"/>
                </a:solidFill>
                <a:ea typeface="仿宋_GB2312" panose="02010609030101010101" pitchFamily="49" charset="-122"/>
              </a:rPr>
              <a:t>P110</a:t>
            </a:r>
            <a:r>
              <a:rPr lang="en-US" altLang="zh-CN" sz="3200" b="1" dirty="0">
                <a:solidFill>
                  <a:srgbClr val="0000FF"/>
                </a:solidFill>
                <a:ea typeface="仿宋_GB2312" panose="02010609030101010101" pitchFamily="49" charset="-122"/>
              </a:rPr>
              <a:t>)</a:t>
            </a:r>
            <a:endParaRPr lang="zh-CN" altLang="en-US" sz="3200" b="1" dirty="0">
              <a:solidFill>
                <a:srgbClr val="0000FF"/>
              </a:solidFill>
              <a:ea typeface="仿宋_GB2312" panose="02010609030101010101" pitchFamily="49" charset="-122"/>
            </a:endParaRPr>
          </a:p>
        </p:txBody>
      </p:sp>
      <p:sp>
        <p:nvSpPr>
          <p:cNvPr id="10243" name="Text Box 4">
            <a:extLst>
              <a:ext uri="{FF2B5EF4-FFF2-40B4-BE49-F238E27FC236}">
                <a16:creationId xmlns:a16="http://schemas.microsoft.com/office/drawing/2014/main" id="{3EBE14A4-38C2-4377-A294-2EFE849CC141}"/>
              </a:ext>
            </a:extLst>
          </p:cNvPr>
          <p:cNvSpPr txBox="1">
            <a:spLocks noChangeArrowheads="1"/>
          </p:cNvSpPr>
          <p:nvPr/>
        </p:nvSpPr>
        <p:spPr bwMode="auto">
          <a:xfrm>
            <a:off x="395288" y="577850"/>
            <a:ext cx="8424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00"/>
                </a:solidFill>
                <a:ea typeface="仿宋_GB2312" panose="02010609030101010101" pitchFamily="49" charset="-122"/>
              </a:rPr>
              <a:t>下面举例分析互感耦合反馈振荡器：</a:t>
            </a:r>
            <a:r>
              <a:rPr lang="en-US" altLang="zh-CN" sz="2400" dirty="0">
                <a:solidFill>
                  <a:srgbClr val="000000"/>
                </a:solidFill>
                <a:ea typeface="仿宋_GB2312" panose="02010609030101010101" pitchFamily="49" charset="-122"/>
              </a:rPr>
              <a:t>(</a:t>
            </a:r>
            <a:r>
              <a:rPr lang="zh-CN" altLang="en-US" sz="2400" dirty="0">
                <a:solidFill>
                  <a:srgbClr val="000000"/>
                </a:solidFill>
                <a:ea typeface="仿宋_GB2312" panose="02010609030101010101" pitchFamily="49" charset="-122"/>
              </a:rPr>
              <a:t>不考虑  </a:t>
            </a:r>
            <a:r>
              <a:rPr lang="en-US" altLang="zh-CN" sz="2400" i="1" dirty="0" err="1">
                <a:solidFill>
                  <a:srgbClr val="000000"/>
                </a:solidFill>
                <a:ea typeface="仿宋_GB2312" panose="02010609030101010101" pitchFamily="49" charset="-122"/>
              </a:rPr>
              <a:t>y</a:t>
            </a:r>
            <a:r>
              <a:rPr lang="en-US" altLang="zh-CN" sz="2400" baseline="-25000" dirty="0" err="1">
                <a:solidFill>
                  <a:srgbClr val="000000"/>
                </a:solidFill>
                <a:ea typeface="仿宋_GB2312" panose="02010609030101010101" pitchFamily="49" charset="-122"/>
              </a:rPr>
              <a:t>re</a:t>
            </a:r>
            <a:r>
              <a:rPr lang="en-US" altLang="zh-CN" sz="2400" dirty="0">
                <a:solidFill>
                  <a:srgbClr val="000000"/>
                </a:solidFill>
                <a:ea typeface="仿宋_GB2312" panose="02010609030101010101" pitchFamily="49" charset="-122"/>
              </a:rPr>
              <a:t> </a:t>
            </a:r>
            <a:r>
              <a:rPr lang="zh-CN" altLang="en-US" sz="2400" dirty="0">
                <a:solidFill>
                  <a:srgbClr val="000000"/>
                </a:solidFill>
                <a:ea typeface="仿宋_GB2312" panose="02010609030101010101" pitchFamily="49" charset="-122"/>
              </a:rPr>
              <a:t>的影响：</a:t>
            </a:r>
            <a:r>
              <a:rPr lang="en-US" altLang="zh-CN" sz="2400" dirty="0">
                <a:solidFill>
                  <a:srgbClr val="000000"/>
                </a:solidFill>
                <a:ea typeface="仿宋_GB2312" panose="02010609030101010101" pitchFamily="49" charset="-122"/>
              </a:rPr>
              <a:t>)</a:t>
            </a:r>
          </a:p>
        </p:txBody>
      </p:sp>
      <p:sp>
        <p:nvSpPr>
          <p:cNvPr id="10249" name="Text Box 12">
            <a:extLst>
              <a:ext uri="{FF2B5EF4-FFF2-40B4-BE49-F238E27FC236}">
                <a16:creationId xmlns:a16="http://schemas.microsoft.com/office/drawing/2014/main" id="{1578F036-444A-4535-903D-56299E04B6F9}"/>
              </a:ext>
            </a:extLst>
          </p:cNvPr>
          <p:cNvSpPr txBox="1">
            <a:spLocks noChangeArrowheads="1"/>
          </p:cNvSpPr>
          <p:nvPr/>
        </p:nvSpPr>
        <p:spPr bwMode="auto">
          <a:xfrm>
            <a:off x="69850" y="4127500"/>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000000"/>
                </a:solidFill>
                <a:ea typeface="仿宋_GB2312" panose="02010609030101010101" pitchFamily="49" charset="-122"/>
              </a:rPr>
              <a:t>其中：</a:t>
            </a:r>
          </a:p>
        </p:txBody>
      </p:sp>
      <p:sp>
        <p:nvSpPr>
          <p:cNvPr id="10250" name="Text Box 14">
            <a:extLst>
              <a:ext uri="{FF2B5EF4-FFF2-40B4-BE49-F238E27FC236}">
                <a16:creationId xmlns:a16="http://schemas.microsoft.com/office/drawing/2014/main" id="{D7AB52BE-D67F-4579-97ED-7D18467BFF48}"/>
              </a:ext>
            </a:extLst>
          </p:cNvPr>
          <p:cNvSpPr txBox="1">
            <a:spLocks noChangeArrowheads="1"/>
          </p:cNvSpPr>
          <p:nvPr/>
        </p:nvSpPr>
        <p:spPr bwMode="auto">
          <a:xfrm>
            <a:off x="69850" y="5181439"/>
            <a:ext cx="6929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00"/>
                </a:solidFill>
                <a:ea typeface="仿宋_GB2312" panose="02010609030101010101" pitchFamily="49" charset="-122"/>
              </a:rPr>
              <a:t>由上式可得到相位、振幅平衡条件：</a:t>
            </a:r>
          </a:p>
        </p:txBody>
      </p:sp>
      <mc:AlternateContent xmlns:mc="http://schemas.openxmlformats.org/markup-compatibility/2006" xmlns:a14="http://schemas.microsoft.com/office/drawing/2010/main">
        <mc:Choice Requires="a14">
          <p:sp>
            <p:nvSpPr>
              <p:cNvPr id="10271" name="Text Box 15">
                <a:extLst>
                  <a:ext uri="{FF2B5EF4-FFF2-40B4-BE49-F238E27FC236}">
                    <a16:creationId xmlns:a16="http://schemas.microsoft.com/office/drawing/2014/main" id="{14A0BA65-8226-43B7-B83B-63489A6E3158}"/>
                  </a:ext>
                </a:extLst>
              </p:cNvPr>
              <p:cNvSpPr txBox="1">
                <a:spLocks noChangeArrowheads="1"/>
              </p:cNvSpPr>
              <p:nvPr/>
            </p:nvSpPr>
            <p:spPr bwMode="auto">
              <a:xfrm>
                <a:off x="228600" y="6096086"/>
                <a:ext cx="3648075"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CC3300"/>
                    </a:solidFill>
                    <a:ea typeface="仿宋_GB2312" panose="02010609030101010101" pitchFamily="49" charset="-122"/>
                  </a:rPr>
                  <a:t>振幅平衡</a:t>
                </a:r>
                <a:r>
                  <a:rPr lang="zh-CN" altLang="en-US" sz="2400" b="0" dirty="0">
                    <a:solidFill>
                      <a:srgbClr val="CC3300"/>
                    </a:solidFill>
                    <a:ea typeface="仿宋_GB2312" panose="02010609030101010101" pitchFamily="49" charset="-122"/>
                  </a:rPr>
                  <a:t>：</a:t>
                </a:r>
                <a:r>
                  <a:rPr lang="en-US" altLang="zh-CN" sz="2400" b="0" dirty="0">
                    <a:solidFill>
                      <a:srgbClr val="CC3300"/>
                    </a:solidFill>
                  </a:rPr>
                  <a:t> </a:t>
                </a:r>
                <a14:m>
                  <m:oMath xmlns:m="http://schemas.openxmlformats.org/officeDocument/2006/math">
                    <m:r>
                      <a:rPr lang="en-US" altLang="zh-CN" sz="2400" b="0" i="1">
                        <a:solidFill>
                          <a:srgbClr val="CC3300"/>
                        </a:solidFill>
                        <a:latin typeface="Cambria Math" panose="02040503050406030204" pitchFamily="18" charset="0"/>
                      </a:rPr>
                      <m:t>𝑦</m:t>
                    </m:r>
                    <m:r>
                      <m:rPr>
                        <m:sty m:val="p"/>
                      </m:rPr>
                      <a:rPr lang="en-US" altLang="zh-CN" sz="2400" b="0" i="0" baseline="-25000" dirty="0">
                        <a:solidFill>
                          <a:srgbClr val="CC3300"/>
                        </a:solidFill>
                        <a:latin typeface="Cambria Math" panose="02040503050406030204" pitchFamily="18" charset="0"/>
                        <a:ea typeface="仿宋_GB2312" panose="02010609030101010101" pitchFamily="49" charset="-122"/>
                      </a:rPr>
                      <m:t>fe</m:t>
                    </m:r>
                    <m:r>
                      <a:rPr lang="zh-CN" altLang="en-US" sz="2400" b="0" i="1">
                        <a:solidFill>
                          <a:srgbClr val="CC3300"/>
                        </a:solidFill>
                        <a:latin typeface="Cambria Math" panose="02040503050406030204" pitchFamily="18" charset="0"/>
                        <a:sym typeface="Symbol" panose="05050102010706020507" pitchFamily="18" charset="2"/>
                      </a:rPr>
                      <m:t></m:t>
                    </m:r>
                    <m:r>
                      <a:rPr lang="en-US" altLang="zh-CN" sz="2400" b="0" i="1">
                        <a:solidFill>
                          <a:srgbClr val="CC3300"/>
                        </a:solidFill>
                        <a:latin typeface="Cambria Math" panose="02040503050406030204" pitchFamily="18" charset="0"/>
                      </a:rPr>
                      <m:t>𝐹</m:t>
                    </m:r>
                    <m:r>
                      <a:rPr lang="zh-CN" altLang="en-US" sz="2400" b="0" i="1">
                        <a:solidFill>
                          <a:srgbClr val="CC3300"/>
                        </a:solidFill>
                        <a:latin typeface="Cambria Math" panose="02040503050406030204" pitchFamily="18" charset="0"/>
                        <a:sym typeface="Symbol" panose="05050102010706020507" pitchFamily="18" charset="2"/>
                      </a:rPr>
                      <m:t></m:t>
                    </m:r>
                    <m:r>
                      <a:rPr lang="en-US" altLang="zh-CN" sz="2400" b="0" i="1">
                        <a:solidFill>
                          <a:srgbClr val="CC3300"/>
                        </a:solidFill>
                        <a:latin typeface="Cambria Math" panose="02040503050406030204" pitchFamily="18" charset="0"/>
                      </a:rPr>
                      <m:t>𝑍</m:t>
                    </m:r>
                    <m:r>
                      <m:rPr>
                        <m:sty m:val="p"/>
                      </m:rPr>
                      <a:rPr lang="en-US" altLang="zh-CN" sz="2400" b="0" i="0" baseline="-25000" dirty="0">
                        <a:solidFill>
                          <a:srgbClr val="CC3300"/>
                        </a:solidFill>
                        <a:latin typeface="Cambria Math" panose="02040503050406030204" pitchFamily="18" charset="0"/>
                        <a:ea typeface="仿宋_GB2312" panose="02010609030101010101" pitchFamily="49" charset="-122"/>
                      </a:rPr>
                      <m:t>p</m:t>
                    </m:r>
                    <m:r>
                      <a:rPr lang="en-US" altLang="zh-CN" sz="2400" b="0" i="1" baseline="-25000" dirty="0">
                        <a:solidFill>
                          <a:srgbClr val="CC3300"/>
                        </a:solidFill>
                        <a:latin typeface="Cambria Math" panose="02040503050406030204" pitchFamily="18" charset="0"/>
                        <a:ea typeface="仿宋_GB2312" panose="02010609030101010101" pitchFamily="49" charset="-122"/>
                      </a:rPr>
                      <m:t>1</m:t>
                    </m:r>
                    <m:r>
                      <m:rPr>
                        <m:nor/>
                      </m:rPr>
                      <a:rPr lang="en-US" altLang="zh-CN" sz="2400" b="0" dirty="0">
                        <a:solidFill>
                          <a:srgbClr val="CC3300"/>
                        </a:solidFill>
                      </a:rPr>
                      <m:t>=</m:t>
                    </m:r>
                  </m:oMath>
                </a14:m>
                <a:r>
                  <a:rPr lang="en-US" altLang="zh-CN" sz="2400" b="0" dirty="0">
                    <a:solidFill>
                      <a:srgbClr val="CC3300"/>
                    </a:solidFill>
                    <a:ea typeface="仿宋_GB2312" panose="02010609030101010101" pitchFamily="49" charset="-122"/>
                  </a:rPr>
                  <a:t>1</a:t>
                </a:r>
                <a:endParaRPr lang="zh-CN" altLang="en-US" sz="2400" b="0" dirty="0">
                  <a:solidFill>
                    <a:srgbClr val="CC3300"/>
                  </a:solidFill>
                  <a:ea typeface="仿宋_GB2312" panose="02010609030101010101" pitchFamily="49" charset="-122"/>
                </a:endParaRPr>
              </a:p>
            </p:txBody>
          </p:sp>
        </mc:Choice>
        <mc:Fallback xmlns="">
          <p:sp>
            <p:nvSpPr>
              <p:cNvPr id="10271" name="Text Box 15">
                <a:extLst>
                  <a:ext uri="{FF2B5EF4-FFF2-40B4-BE49-F238E27FC236}">
                    <a16:creationId xmlns:a16="http://schemas.microsoft.com/office/drawing/2014/main" id="{14A0BA65-8226-43B7-B83B-63489A6E3158}"/>
                  </a:ext>
                </a:extLst>
              </p:cNvPr>
              <p:cNvSpPr txBox="1">
                <a:spLocks noRot="1" noChangeAspect="1" noMove="1" noResize="1" noEditPoints="1" noAdjustHandles="1" noChangeArrowheads="1" noChangeShapeType="1" noTextEdit="1"/>
              </p:cNvSpPr>
              <p:nvPr/>
            </p:nvSpPr>
            <p:spPr bwMode="auto">
              <a:xfrm>
                <a:off x="228600" y="6096086"/>
                <a:ext cx="3648075" cy="461665"/>
              </a:xfrm>
              <a:prstGeom prst="rect">
                <a:avLst/>
              </a:prstGeom>
              <a:blipFill>
                <a:blip r:embed="rId3"/>
                <a:stretch>
                  <a:fillRect l="-2676" t="-14474" b="-302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269" name="Text Box 17">
            <a:extLst>
              <a:ext uri="{FF2B5EF4-FFF2-40B4-BE49-F238E27FC236}">
                <a16:creationId xmlns:a16="http://schemas.microsoft.com/office/drawing/2014/main" id="{93E3F4D1-EF89-43C1-A8BF-D16EA3D30696}"/>
              </a:ext>
            </a:extLst>
          </p:cNvPr>
          <p:cNvSpPr txBox="1">
            <a:spLocks noChangeArrowheads="1"/>
          </p:cNvSpPr>
          <p:nvPr/>
        </p:nvSpPr>
        <p:spPr bwMode="auto">
          <a:xfrm>
            <a:off x="277813" y="5592767"/>
            <a:ext cx="6721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CC3300"/>
                </a:solidFill>
                <a:ea typeface="仿宋_GB2312" panose="02010609030101010101" pitchFamily="49" charset="-122"/>
              </a:rPr>
              <a:t>相位平衡：</a:t>
            </a:r>
            <a:r>
              <a:rPr lang="zh-CN" altLang="en-US" sz="2400" i="1" dirty="0">
                <a:solidFill>
                  <a:srgbClr val="CC3300"/>
                </a:solidFill>
                <a:ea typeface="仿宋_GB2312" panose="02010609030101010101" pitchFamily="49" charset="-122"/>
                <a:sym typeface="Symbol" panose="05050102010706020507" pitchFamily="18" charset="2"/>
              </a:rPr>
              <a:t> </a:t>
            </a:r>
            <a:r>
              <a:rPr lang="zh-CN" altLang="en-US" sz="2400" b="0" i="1" dirty="0">
                <a:solidFill>
                  <a:srgbClr val="CC3300"/>
                </a:solidFill>
                <a:ea typeface="仿宋_GB2312" panose="02010609030101010101" pitchFamily="49" charset="-122"/>
                <a:sym typeface="Symbol" panose="05050102010706020507" pitchFamily="18" charset="2"/>
              </a:rPr>
              <a:t></a:t>
            </a:r>
            <a:r>
              <a:rPr lang="en-US" altLang="zh-CN" sz="2400" b="0" baseline="-25000" dirty="0">
                <a:solidFill>
                  <a:srgbClr val="CC3300"/>
                </a:solidFill>
                <a:ea typeface="仿宋_GB2312" panose="02010609030101010101" pitchFamily="49" charset="-122"/>
                <a:sym typeface="Symbol" panose="05050102010706020507" pitchFamily="18" charset="2"/>
              </a:rPr>
              <a:t>Y</a:t>
            </a:r>
            <a:r>
              <a:rPr lang="en-US" altLang="zh-CN" sz="2400" b="0" dirty="0">
                <a:solidFill>
                  <a:srgbClr val="CC3300"/>
                </a:solidFill>
                <a:ea typeface="仿宋_GB2312" panose="02010609030101010101" pitchFamily="49" charset="-122"/>
                <a:sym typeface="Symbol" panose="05050102010706020507" pitchFamily="18" charset="2"/>
              </a:rPr>
              <a:t>+</a:t>
            </a:r>
            <a:r>
              <a:rPr lang="zh-CN" altLang="en-US" sz="2400" b="0" i="1" dirty="0">
                <a:solidFill>
                  <a:srgbClr val="CC3300"/>
                </a:solidFill>
                <a:ea typeface="仿宋_GB2312" panose="02010609030101010101" pitchFamily="49" charset="-122"/>
                <a:sym typeface="Symbol" panose="05050102010706020507" pitchFamily="18" charset="2"/>
              </a:rPr>
              <a:t> </a:t>
            </a:r>
            <a:r>
              <a:rPr lang="en-US" altLang="zh-CN" sz="2400" b="0" baseline="-25000" dirty="0">
                <a:solidFill>
                  <a:srgbClr val="CC3300"/>
                </a:solidFill>
                <a:ea typeface="仿宋_GB2312" panose="02010609030101010101" pitchFamily="49" charset="-122"/>
                <a:sym typeface="Symbol" panose="05050102010706020507" pitchFamily="18" charset="2"/>
              </a:rPr>
              <a:t>F</a:t>
            </a:r>
            <a:r>
              <a:rPr lang="en-US" altLang="zh-CN" sz="2400" b="0" dirty="0">
                <a:solidFill>
                  <a:srgbClr val="CC3300"/>
                </a:solidFill>
                <a:ea typeface="仿宋_GB2312" panose="02010609030101010101" pitchFamily="49" charset="-122"/>
                <a:sym typeface="Symbol" panose="05050102010706020507" pitchFamily="18" charset="2"/>
              </a:rPr>
              <a:t> +</a:t>
            </a:r>
            <a:r>
              <a:rPr lang="zh-CN" altLang="en-US" sz="2400" b="0" i="1" dirty="0">
                <a:solidFill>
                  <a:srgbClr val="CC3300"/>
                </a:solidFill>
                <a:ea typeface="仿宋_GB2312" panose="02010609030101010101" pitchFamily="49" charset="-122"/>
                <a:sym typeface="Symbol" panose="05050102010706020507" pitchFamily="18" charset="2"/>
              </a:rPr>
              <a:t> </a:t>
            </a:r>
            <a:r>
              <a:rPr lang="en-US" altLang="zh-CN" sz="2400" b="0" baseline="-25000" dirty="0">
                <a:solidFill>
                  <a:srgbClr val="CC3300"/>
                </a:solidFill>
                <a:ea typeface="仿宋_GB2312" panose="02010609030101010101" pitchFamily="49" charset="-122"/>
                <a:sym typeface="Symbol" panose="05050102010706020507" pitchFamily="18" charset="2"/>
              </a:rPr>
              <a:t>Z </a:t>
            </a:r>
            <a:r>
              <a:rPr lang="en-US" altLang="zh-CN" sz="2400" b="0" dirty="0">
                <a:solidFill>
                  <a:srgbClr val="CC3300"/>
                </a:solidFill>
                <a:ea typeface="仿宋_GB2312" panose="02010609030101010101" pitchFamily="49" charset="-122"/>
                <a:sym typeface="Symbol" panose="05050102010706020507" pitchFamily="18" charset="2"/>
              </a:rPr>
              <a:t>=2</a:t>
            </a:r>
            <a:r>
              <a:rPr lang="en-US" altLang="zh-CN" sz="2400" b="0" i="1" dirty="0">
                <a:solidFill>
                  <a:srgbClr val="CC3300"/>
                </a:solidFill>
                <a:ea typeface="仿宋_GB2312" panose="02010609030101010101" pitchFamily="49" charset="-122"/>
                <a:sym typeface="Symbol" panose="05050102010706020507" pitchFamily="18" charset="2"/>
              </a:rPr>
              <a:t>n</a:t>
            </a:r>
            <a:r>
              <a:rPr lang="en-US" altLang="zh-CN" sz="2400" b="0" dirty="0">
                <a:solidFill>
                  <a:srgbClr val="CC3300"/>
                </a:solidFill>
                <a:ea typeface="仿宋_GB2312" panose="02010609030101010101" pitchFamily="49" charset="-122"/>
                <a:sym typeface="Symbol" panose="05050102010706020507" pitchFamily="18" charset="2"/>
              </a:rPr>
              <a:t>,      </a:t>
            </a:r>
            <a:r>
              <a:rPr lang="en-US" altLang="zh-CN" sz="2400" b="0" i="1" dirty="0">
                <a:solidFill>
                  <a:srgbClr val="CC3300"/>
                </a:solidFill>
                <a:ea typeface="仿宋_GB2312" panose="02010609030101010101" pitchFamily="49" charset="-122"/>
                <a:sym typeface="Symbol" panose="05050102010706020507" pitchFamily="18" charset="2"/>
              </a:rPr>
              <a:t>n</a:t>
            </a:r>
            <a:r>
              <a:rPr lang="en-US" altLang="zh-CN" sz="2400" b="0" dirty="0">
                <a:solidFill>
                  <a:srgbClr val="CC3300"/>
                </a:solidFill>
                <a:ea typeface="仿宋_GB2312" panose="02010609030101010101" pitchFamily="49" charset="-122"/>
                <a:sym typeface="Symbol" panose="05050102010706020507" pitchFamily="18" charset="2"/>
              </a:rPr>
              <a:t>=0,1,2,…</a:t>
            </a:r>
            <a:endParaRPr lang="zh-CN" altLang="en-US" sz="2400" b="0" dirty="0">
              <a:solidFill>
                <a:srgbClr val="CC3300"/>
              </a:solidFill>
              <a:ea typeface="仿宋_GB2312" panose="02010609030101010101" pitchFamily="49" charset="-122"/>
            </a:endParaRPr>
          </a:p>
        </p:txBody>
      </p:sp>
      <p:sp>
        <p:nvSpPr>
          <p:cNvPr id="10258" name="Text Box 12">
            <a:extLst>
              <a:ext uri="{FF2B5EF4-FFF2-40B4-BE49-F238E27FC236}">
                <a16:creationId xmlns:a16="http://schemas.microsoft.com/office/drawing/2014/main" id="{51979C88-F3A2-4BCE-9372-1AF17DE3EE01}"/>
              </a:ext>
            </a:extLst>
          </p:cNvPr>
          <p:cNvSpPr txBox="1">
            <a:spLocks noChangeArrowheads="1"/>
          </p:cNvSpPr>
          <p:nvPr/>
        </p:nvSpPr>
        <p:spPr bwMode="auto">
          <a:xfrm>
            <a:off x="1847850" y="1182688"/>
            <a:ext cx="928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ea typeface="仿宋_GB2312" panose="02010609030101010101" pitchFamily="49" charset="-122"/>
              </a:rPr>
              <a:t>可得：</a:t>
            </a:r>
          </a:p>
        </p:txBody>
      </p:sp>
      <p:sp>
        <p:nvSpPr>
          <p:cNvPr id="10259" name="Text Box 12">
            <a:extLst>
              <a:ext uri="{FF2B5EF4-FFF2-40B4-BE49-F238E27FC236}">
                <a16:creationId xmlns:a16="http://schemas.microsoft.com/office/drawing/2014/main" id="{315A33D8-2947-4A6B-BA1E-57071558E4C0}"/>
              </a:ext>
            </a:extLst>
          </p:cNvPr>
          <p:cNvSpPr txBox="1">
            <a:spLocks noChangeArrowheads="1"/>
          </p:cNvSpPr>
          <p:nvPr/>
        </p:nvSpPr>
        <p:spPr bwMode="auto">
          <a:xfrm>
            <a:off x="-71438" y="1143000"/>
            <a:ext cx="928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000000"/>
                </a:solidFill>
                <a:ea typeface="仿宋_GB2312" panose="02010609030101010101" pitchFamily="49" charset="-122"/>
              </a:rPr>
              <a:t>由：</a:t>
            </a:r>
          </a:p>
        </p:txBody>
      </p:sp>
      <p:sp>
        <p:nvSpPr>
          <p:cNvPr id="10260" name="Text Box 12">
            <a:extLst>
              <a:ext uri="{FF2B5EF4-FFF2-40B4-BE49-F238E27FC236}">
                <a16:creationId xmlns:a16="http://schemas.microsoft.com/office/drawing/2014/main" id="{4BB8524B-B38A-4E74-B050-62AECF29D655}"/>
              </a:ext>
            </a:extLst>
          </p:cNvPr>
          <p:cNvSpPr txBox="1">
            <a:spLocks noChangeArrowheads="1"/>
          </p:cNvSpPr>
          <p:nvPr/>
        </p:nvSpPr>
        <p:spPr bwMode="auto">
          <a:xfrm>
            <a:off x="142875" y="1785938"/>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由图可知：</a:t>
            </a:r>
          </a:p>
        </p:txBody>
      </p:sp>
      <p:sp>
        <p:nvSpPr>
          <p:cNvPr id="10261" name="Text Box 12">
            <a:extLst>
              <a:ext uri="{FF2B5EF4-FFF2-40B4-BE49-F238E27FC236}">
                <a16:creationId xmlns:a16="http://schemas.microsoft.com/office/drawing/2014/main" id="{A1C3EB23-5728-4651-AE76-A3EF3821FC67}"/>
              </a:ext>
            </a:extLst>
          </p:cNvPr>
          <p:cNvSpPr txBox="1">
            <a:spLocks noChangeArrowheads="1"/>
          </p:cNvSpPr>
          <p:nvPr/>
        </p:nvSpPr>
        <p:spPr bwMode="auto">
          <a:xfrm>
            <a:off x="357188" y="2370138"/>
            <a:ext cx="1071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所以：</a:t>
            </a:r>
          </a:p>
        </p:txBody>
      </p:sp>
      <p:sp>
        <p:nvSpPr>
          <p:cNvPr id="10262" name="Text Box 12">
            <a:extLst>
              <a:ext uri="{FF2B5EF4-FFF2-40B4-BE49-F238E27FC236}">
                <a16:creationId xmlns:a16="http://schemas.microsoft.com/office/drawing/2014/main" id="{EB1C0D82-B298-4BD3-8271-6ABAD3BA0CB9}"/>
              </a:ext>
            </a:extLst>
          </p:cNvPr>
          <p:cNvSpPr txBox="1">
            <a:spLocks noChangeArrowheads="1"/>
          </p:cNvSpPr>
          <p:nvPr/>
        </p:nvSpPr>
        <p:spPr bwMode="auto">
          <a:xfrm>
            <a:off x="48947" y="3496014"/>
            <a:ext cx="2214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则由上式可得：</a:t>
            </a:r>
          </a:p>
        </p:txBody>
      </p:sp>
      <mc:AlternateContent xmlns:mc="http://schemas.openxmlformats.org/markup-compatibility/2006" xmlns:a14="http://schemas.microsoft.com/office/drawing/2010/main">
        <mc:Choice Requires="a14">
          <p:sp>
            <p:nvSpPr>
              <p:cNvPr id="27" name="Rectangle 2">
                <a:extLst>
                  <a:ext uri="{FF2B5EF4-FFF2-40B4-BE49-F238E27FC236}">
                    <a16:creationId xmlns:a16="http://schemas.microsoft.com/office/drawing/2014/main" id="{768A7193-9D8D-4338-9749-87575CED7AEC}"/>
                  </a:ext>
                </a:extLst>
              </p:cNvPr>
              <p:cNvSpPr txBox="1">
                <a:spLocks noChangeArrowheads="1"/>
              </p:cNvSpPr>
              <p:nvPr/>
            </p:nvSpPr>
            <p:spPr bwMode="auto">
              <a:xfrm>
                <a:off x="395288" y="4658880"/>
                <a:ext cx="5607447" cy="381000"/>
              </a:xfrm>
              <a:prstGeom prst="rect">
                <a:avLst/>
              </a:prstGeom>
              <a:noFill/>
              <a:ln w="9525">
                <a:noFill/>
                <a:miter lim="800000"/>
                <a:headEnd/>
                <a:tailEnd/>
              </a:ln>
            </p:spPr>
            <p:txBody>
              <a:bodyPr anchor="ctr"/>
              <a:lstStyle/>
              <a:p>
                <a:pPr eaLnBrk="1" hangingPunct="1">
                  <a:defRPr/>
                </a:pPr>
                <a:r>
                  <a:rPr lang="zh-CN" altLang="en-US" sz="2400" kern="0" dirty="0">
                    <a:solidFill>
                      <a:srgbClr val="660066"/>
                    </a:solidFill>
                    <a:latin typeface="+mj-lt"/>
                    <a:ea typeface="仿宋_GB2312" pitchFamily="49" charset="-122"/>
                    <a:cs typeface="+mj-cs"/>
                  </a:rPr>
                  <a:t>则有：</a:t>
                </a:r>
                <a:r>
                  <a:rPr lang="zh-CN" altLang="en-US" sz="2400" dirty="0">
                    <a:solidFill>
                      <a:srgbClr val="660066"/>
                    </a:solidFill>
                  </a:rPr>
                  <a:t> </a:t>
                </a:r>
                <a14:m>
                  <m:oMath xmlns:m="http://schemas.openxmlformats.org/officeDocument/2006/math">
                    <m:acc>
                      <m:accPr>
                        <m:chr m:val="̇"/>
                        <m:ctrlPr>
                          <a:rPr lang="zh-CN" altLang="en-US" sz="2400" i="1">
                            <a:solidFill>
                              <a:srgbClr val="660066"/>
                            </a:solidFill>
                            <a:latin typeface="Cambria Math" panose="02040503050406030204" pitchFamily="18" charset="0"/>
                          </a:rPr>
                        </m:ctrlPr>
                      </m:accPr>
                      <m:e>
                        <m:r>
                          <a:rPr lang="en-US" altLang="zh-CN" sz="2400" i="1">
                            <a:solidFill>
                              <a:srgbClr val="660066"/>
                            </a:solidFill>
                            <a:latin typeface="Cambria Math" panose="02040503050406030204" pitchFamily="18" charset="0"/>
                          </a:rPr>
                          <m:t>𝑦</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fe</m:t>
                    </m:r>
                    <m:acc>
                      <m:accPr>
                        <m:chr m:val="̇"/>
                        <m:ctrlPr>
                          <a:rPr lang="zh-CN" altLang="en-US" sz="2400" b="0" i="1">
                            <a:solidFill>
                              <a:srgbClr val="660066"/>
                            </a:solidFill>
                            <a:latin typeface="Cambria Math" panose="02040503050406030204" pitchFamily="18" charset="0"/>
                          </a:rPr>
                        </m:ctrlPr>
                      </m:accPr>
                      <m:e>
                        <m:r>
                          <a:rPr lang="zh-CN" altLang="en-US" sz="2400" i="1">
                            <a:solidFill>
                              <a:srgbClr val="660066"/>
                            </a:solidFill>
                            <a:latin typeface="Cambria Math" panose="02040503050406030204" pitchFamily="18" charset="0"/>
                            <a:sym typeface="Symbol" panose="05050102010706020507" pitchFamily="18" charset="2"/>
                          </a:rPr>
                          <m:t></m:t>
                        </m:r>
                        <m:r>
                          <a:rPr lang="en-US" altLang="zh-CN" sz="2400" b="0" i="1">
                            <a:solidFill>
                              <a:srgbClr val="660066"/>
                            </a:solidFill>
                            <a:latin typeface="Cambria Math" panose="02040503050406030204" pitchFamily="18" charset="0"/>
                          </a:rPr>
                          <m:t>𝐹</m:t>
                        </m:r>
                      </m:e>
                    </m:acc>
                    <m:acc>
                      <m:accPr>
                        <m:chr m:val="̇"/>
                        <m:ctrlPr>
                          <a:rPr lang="zh-CN" altLang="en-US" sz="2400" i="1">
                            <a:solidFill>
                              <a:srgbClr val="660066"/>
                            </a:solidFill>
                            <a:latin typeface="Cambria Math" panose="02040503050406030204" pitchFamily="18" charset="0"/>
                          </a:rPr>
                        </m:ctrlPr>
                      </m:accPr>
                      <m:e>
                        <m:r>
                          <a:rPr lang="zh-CN" altLang="en-US" sz="2400" i="1">
                            <a:solidFill>
                              <a:srgbClr val="660066"/>
                            </a:solidFill>
                            <a:latin typeface="Cambria Math" panose="02040503050406030204" pitchFamily="18" charset="0"/>
                            <a:sym typeface="Symbol" panose="05050102010706020507" pitchFamily="18" charset="2"/>
                          </a:rPr>
                          <m:t></m:t>
                        </m:r>
                        <m:r>
                          <a:rPr lang="en-US" altLang="zh-CN" sz="2400" i="1">
                            <a:solidFill>
                              <a:srgbClr val="660066"/>
                            </a:solidFill>
                            <a:latin typeface="Cambria Math" panose="02040503050406030204" pitchFamily="18" charset="0"/>
                          </a:rPr>
                          <m:t>𝑍</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p</m:t>
                    </m:r>
                    <m:r>
                      <a:rPr lang="en-US" altLang="zh-CN" sz="2400" i="1" baseline="-25000" dirty="0">
                        <a:solidFill>
                          <a:srgbClr val="660066"/>
                        </a:solidFill>
                        <a:latin typeface="Cambria Math" panose="02040503050406030204" pitchFamily="18" charset="0"/>
                        <a:ea typeface="仿宋_GB2312" panose="02010609030101010101" pitchFamily="49" charset="-122"/>
                      </a:rPr>
                      <m:t>1</m:t>
                    </m:r>
                    <m:r>
                      <m:rPr>
                        <m:nor/>
                      </m:rPr>
                      <a:rPr lang="en-US" altLang="zh-CN" sz="2400" dirty="0">
                        <a:solidFill>
                          <a:srgbClr val="660066"/>
                        </a:solidFill>
                      </a:rPr>
                      <m:t>=</m:t>
                    </m:r>
                    <m:r>
                      <a:rPr lang="en-US" altLang="zh-CN" sz="2400" i="1">
                        <a:solidFill>
                          <a:srgbClr val="660066"/>
                        </a:solidFill>
                        <a:latin typeface="Cambria Math" panose="02040503050406030204" pitchFamily="18" charset="0"/>
                      </a:rPr>
                      <m:t>𝑦</m:t>
                    </m:r>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fe</m:t>
                    </m:r>
                    <m:r>
                      <a:rPr lang="zh-CN" altLang="en-US" sz="2400" i="1">
                        <a:solidFill>
                          <a:srgbClr val="660066"/>
                        </a:solidFill>
                        <a:latin typeface="Cambria Math" panose="02040503050406030204" pitchFamily="18" charset="0"/>
                        <a:sym typeface="Symbol" panose="05050102010706020507" pitchFamily="18" charset="2"/>
                      </a:rPr>
                      <m:t></m:t>
                    </m:r>
                    <m:r>
                      <a:rPr lang="en-US" altLang="zh-CN" sz="2400" b="0" i="1">
                        <a:solidFill>
                          <a:srgbClr val="660066"/>
                        </a:solidFill>
                        <a:latin typeface="Cambria Math" panose="02040503050406030204" pitchFamily="18" charset="0"/>
                      </a:rPr>
                      <m:t>𝐹</m:t>
                    </m:r>
                    <m:r>
                      <a:rPr lang="zh-CN" altLang="en-US" sz="2400" i="1">
                        <a:solidFill>
                          <a:srgbClr val="660066"/>
                        </a:solidFill>
                        <a:latin typeface="Cambria Math" panose="02040503050406030204" pitchFamily="18" charset="0"/>
                        <a:sym typeface="Symbol" panose="05050102010706020507" pitchFamily="18" charset="2"/>
                      </a:rPr>
                      <m:t></m:t>
                    </m:r>
                    <m:r>
                      <a:rPr lang="en-US" altLang="zh-CN" sz="2400" i="1">
                        <a:solidFill>
                          <a:srgbClr val="660066"/>
                        </a:solidFill>
                        <a:latin typeface="Cambria Math" panose="02040503050406030204" pitchFamily="18" charset="0"/>
                      </a:rPr>
                      <m:t>𝑍</m:t>
                    </m:r>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p</m:t>
                    </m:r>
                    <m:r>
                      <a:rPr lang="en-US" altLang="zh-CN" sz="2400" i="1" baseline="-25000" dirty="0">
                        <a:solidFill>
                          <a:srgbClr val="660066"/>
                        </a:solidFill>
                        <a:latin typeface="Cambria Math" panose="02040503050406030204" pitchFamily="18" charset="0"/>
                        <a:ea typeface="仿宋_GB2312" panose="02010609030101010101" pitchFamily="49" charset="-122"/>
                      </a:rPr>
                      <m:t>1</m:t>
                    </m:r>
                    <m:r>
                      <m:rPr>
                        <m:sty m:val="p"/>
                      </m:rPr>
                      <a:rPr lang="en-US" altLang="zh-CN" sz="2400" b="0" i="0" smtClean="0">
                        <a:solidFill>
                          <a:srgbClr val="660066"/>
                        </a:solidFill>
                        <a:latin typeface="Cambria Math" panose="02040503050406030204" pitchFamily="18" charset="0"/>
                        <a:sym typeface="Symbol" panose="05050102010706020507" pitchFamily="18" charset="2"/>
                      </a:rPr>
                      <m:t>e</m:t>
                    </m:r>
                    <m:r>
                      <m:rPr>
                        <m:nor/>
                      </m:rPr>
                      <a:rPr lang="en-US" altLang="zh-CN" sz="2400" b="0" baseline="30000" dirty="0">
                        <a:solidFill>
                          <a:srgbClr val="660066"/>
                        </a:solidFill>
                        <a:ea typeface="仿宋_GB2312" panose="02010609030101010101" pitchFamily="49" charset="-122"/>
                      </a:rPr>
                      <m:t>j</m:t>
                    </m:r>
                    <m:r>
                      <a:rPr lang="en-US" altLang="zh-CN" sz="2400" i="1" baseline="30000" dirty="0">
                        <a:solidFill>
                          <a:srgbClr val="660066"/>
                        </a:solidFill>
                        <a:latin typeface="Cambria Math" panose="02040503050406030204" pitchFamily="18" charset="0"/>
                        <a:ea typeface="仿宋_GB2312" panose="02010609030101010101" pitchFamily="49" charset="-122"/>
                      </a:rPr>
                      <m:t> </m:t>
                    </m:r>
                    <m:r>
                      <m:rPr>
                        <m:nor/>
                      </m:rPr>
                      <a:rPr lang="en-US" altLang="zh-CN" sz="2400" baseline="30000" dirty="0">
                        <a:solidFill>
                          <a:srgbClr val="660066"/>
                        </a:solidFill>
                        <a:ea typeface="仿宋_GB2312" panose="02010609030101010101" pitchFamily="49" charset="-122"/>
                      </a:rPr>
                      <m:t>(</m:t>
                    </m:r>
                    <m:sSub>
                      <m:sSubPr>
                        <m:ctrlPr>
                          <a:rPr lang="en-US" altLang="zh-CN" sz="2400" i="1">
                            <a:latin typeface="Cambria Math" panose="02040503050406030204" pitchFamily="18" charset="0"/>
                          </a:rPr>
                        </m:ctrlPr>
                      </m:sSubPr>
                      <m:e>
                        <m:r>
                          <a:rPr lang="zh-CN" altLang="en-US" sz="2400" i="1" baseline="30000" dirty="0">
                            <a:solidFill>
                              <a:srgbClr val="000000"/>
                            </a:solidFill>
                            <a:latin typeface="Cambria Math" panose="02040503050406030204" pitchFamily="18" charset="0"/>
                            <a:ea typeface="仿宋_GB2312" panose="02010609030101010101" pitchFamily="49" charset="-122"/>
                          </a:rPr>
                          <m:t>𝝋</m:t>
                        </m:r>
                      </m:e>
                      <m:sub>
                        <m:r>
                          <m:rPr>
                            <m:sty m:val="p"/>
                          </m:rPr>
                          <a:rPr lang="en-US" altLang="zh-CN" sz="2400" i="1" baseline="30000" dirty="0">
                            <a:solidFill>
                              <a:srgbClr val="000000"/>
                            </a:solidFill>
                            <a:latin typeface="Cambria Math" panose="02040503050406030204" pitchFamily="18" charset="0"/>
                            <a:ea typeface="仿宋_GB2312" panose="02010609030101010101" pitchFamily="49" charset="-122"/>
                          </a:rPr>
                          <m:t>fe</m:t>
                        </m:r>
                      </m:sub>
                    </m:sSub>
                    <m:r>
                      <m:rPr>
                        <m:nor/>
                      </m:rPr>
                      <a:rPr lang="en-US" altLang="zh-CN" sz="2400" baseline="30000" dirty="0">
                        <a:solidFill>
                          <a:srgbClr val="660066"/>
                        </a:solidFill>
                        <a:ea typeface="仿宋_GB2312" panose="02010609030101010101" pitchFamily="49" charset="-122"/>
                      </a:rPr>
                      <m:t>+</m:t>
                    </m:r>
                    <m:sSub>
                      <m:sSubPr>
                        <m:ctrlPr>
                          <a:rPr lang="en-US" altLang="zh-CN" sz="2400" i="1">
                            <a:latin typeface="Cambria Math" panose="02040503050406030204" pitchFamily="18" charset="0"/>
                          </a:rPr>
                        </m:ctrlPr>
                      </m:sSubPr>
                      <m:e>
                        <m:r>
                          <a:rPr lang="zh-CN" altLang="en-US" sz="2400" i="1" baseline="30000" dirty="0">
                            <a:solidFill>
                              <a:srgbClr val="000000"/>
                            </a:solidFill>
                            <a:latin typeface="Cambria Math" panose="02040503050406030204" pitchFamily="18" charset="0"/>
                            <a:ea typeface="仿宋_GB2312" panose="02010609030101010101" pitchFamily="49" charset="-122"/>
                          </a:rPr>
                          <m:t>𝝋</m:t>
                        </m:r>
                      </m:e>
                      <m:sub>
                        <m:r>
                          <m:rPr>
                            <m:sty m:val="p"/>
                          </m:rPr>
                          <a:rPr lang="en-US" altLang="zh-CN" sz="2400" i="0" baseline="30000" dirty="0">
                            <a:solidFill>
                              <a:srgbClr val="000000"/>
                            </a:solidFill>
                            <a:latin typeface="Cambria Math" panose="02040503050406030204" pitchFamily="18" charset="0"/>
                            <a:ea typeface="仿宋_GB2312" panose="02010609030101010101" pitchFamily="49" charset="-122"/>
                          </a:rPr>
                          <m:t>F</m:t>
                        </m:r>
                      </m:sub>
                    </m:sSub>
                    <m:r>
                      <m:rPr>
                        <m:nor/>
                      </m:rPr>
                      <a:rPr lang="en-US" altLang="zh-CN" sz="2400" baseline="30000" dirty="0">
                        <a:solidFill>
                          <a:srgbClr val="660066"/>
                        </a:solidFill>
                        <a:ea typeface="仿宋_GB2312" panose="02010609030101010101" pitchFamily="49" charset="-122"/>
                      </a:rPr>
                      <m:t>+</m:t>
                    </m:r>
                    <m:sSub>
                      <m:sSubPr>
                        <m:ctrlPr>
                          <a:rPr lang="en-US" altLang="zh-CN" sz="2400" i="1">
                            <a:latin typeface="Cambria Math" panose="02040503050406030204" pitchFamily="18" charset="0"/>
                          </a:rPr>
                        </m:ctrlPr>
                      </m:sSubPr>
                      <m:e>
                        <m:r>
                          <a:rPr lang="zh-CN" altLang="en-US" sz="2400" i="1" baseline="30000" dirty="0">
                            <a:solidFill>
                              <a:srgbClr val="000000"/>
                            </a:solidFill>
                            <a:latin typeface="Cambria Math" panose="02040503050406030204" pitchFamily="18" charset="0"/>
                            <a:ea typeface="仿宋_GB2312" panose="02010609030101010101" pitchFamily="49" charset="-122"/>
                          </a:rPr>
                          <m:t>𝝋</m:t>
                        </m:r>
                      </m:e>
                      <m:sub>
                        <m:r>
                          <m:rPr>
                            <m:sty m:val="p"/>
                          </m:rPr>
                          <a:rPr lang="en-US" altLang="zh-CN" sz="2400" i="0" baseline="30000" dirty="0">
                            <a:solidFill>
                              <a:srgbClr val="000000"/>
                            </a:solidFill>
                            <a:latin typeface="Cambria Math" panose="02040503050406030204" pitchFamily="18" charset="0"/>
                            <a:ea typeface="仿宋_GB2312" panose="02010609030101010101" pitchFamily="49" charset="-122"/>
                          </a:rPr>
                          <m:t>z</m:t>
                        </m:r>
                      </m:sub>
                    </m:sSub>
                    <m:r>
                      <m:rPr>
                        <m:nor/>
                      </m:rPr>
                      <a:rPr lang="en-US" altLang="zh-CN" sz="2400" baseline="30000" dirty="0">
                        <a:solidFill>
                          <a:srgbClr val="660066"/>
                        </a:solidFill>
                        <a:ea typeface="仿宋_GB2312" panose="02010609030101010101" pitchFamily="49" charset="-122"/>
                      </a:rPr>
                      <m:t>)</m:t>
                    </m:r>
                  </m:oMath>
                </a14:m>
                <a:endParaRPr lang="zh-CN" altLang="en-US" sz="2400" kern="0" dirty="0">
                  <a:solidFill>
                    <a:srgbClr val="660066"/>
                  </a:solidFill>
                  <a:latin typeface="+mj-lt"/>
                  <a:ea typeface="仿宋_GB2312" pitchFamily="49" charset="-122"/>
                  <a:cs typeface="+mj-cs"/>
                </a:endParaRPr>
              </a:p>
            </p:txBody>
          </p:sp>
        </mc:Choice>
        <mc:Fallback xmlns="">
          <p:sp>
            <p:nvSpPr>
              <p:cNvPr id="27" name="Rectangle 2">
                <a:extLst>
                  <a:ext uri="{FF2B5EF4-FFF2-40B4-BE49-F238E27FC236}">
                    <a16:creationId xmlns:a16="http://schemas.microsoft.com/office/drawing/2014/main" id="{768A7193-9D8D-4338-9749-87575CED7AEC}"/>
                  </a:ext>
                </a:extLst>
              </p:cNvPr>
              <p:cNvSpPr txBox="1">
                <a:spLocks noRot="1" noChangeAspect="1" noMove="1" noResize="1" noEditPoints="1" noAdjustHandles="1" noChangeArrowheads="1" noChangeShapeType="1" noTextEdit="1"/>
              </p:cNvSpPr>
              <p:nvPr/>
            </p:nvSpPr>
            <p:spPr bwMode="auto">
              <a:xfrm>
                <a:off x="395288" y="4658880"/>
                <a:ext cx="5607447" cy="381000"/>
              </a:xfrm>
              <a:prstGeom prst="rect">
                <a:avLst/>
              </a:prstGeom>
              <a:blipFill>
                <a:blip r:embed="rId4"/>
                <a:stretch>
                  <a:fillRect l="-1739" t="-26984" b="-41270"/>
                </a:stretch>
              </a:blipFill>
              <a:ln w="9525">
                <a:noFill/>
                <a:miter lim="800000"/>
                <a:headEnd/>
                <a:tailEnd/>
              </a:ln>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107FD065-F56A-4FC3-B16A-9DABA3B4B414}"/>
              </a:ext>
            </a:extLst>
          </p:cNvPr>
          <p:cNvSpPr/>
          <p:nvPr/>
        </p:nvSpPr>
        <p:spPr>
          <a:xfrm>
            <a:off x="3653709" y="3378199"/>
            <a:ext cx="1352550" cy="523875"/>
          </a:xfrm>
          <a:prstGeom prst="rect">
            <a:avLst/>
          </a:prstGeom>
        </p:spPr>
        <p:txBody>
          <a:bodyPr>
            <a:spAutoFit/>
          </a:bodyPr>
          <a:lstStyle/>
          <a:p>
            <a:pPr eaLnBrk="1" hangingPunct="1">
              <a:defRPr/>
            </a:pPr>
            <a:r>
              <a:rPr lang="en-US" altLang="zh-CN" kern="0" dirty="0">
                <a:solidFill>
                  <a:srgbClr val="0000FF"/>
                </a:solidFill>
                <a:ea typeface="仿宋_GB2312" panose="02010609030101010101" pitchFamily="49" charset="-122"/>
              </a:rPr>
              <a:t>(5-9)</a:t>
            </a:r>
            <a:endParaRPr lang="zh-CN" altLang="en-US" kern="0" dirty="0">
              <a:solidFill>
                <a:srgbClr val="0000FF"/>
              </a:solidFill>
              <a:ea typeface="仿宋_GB2312" panose="02010609030101010101" pitchFamily="49" charset="-122"/>
            </a:endParaRPr>
          </a:p>
        </p:txBody>
      </p:sp>
      <p:sp>
        <p:nvSpPr>
          <p:cNvPr id="3" name="矩形 2">
            <a:extLst>
              <a:ext uri="{FF2B5EF4-FFF2-40B4-BE49-F238E27FC236}">
                <a16:creationId xmlns:a16="http://schemas.microsoft.com/office/drawing/2014/main" id="{E75434CD-AD49-4F2D-8A28-15061DEC190F}"/>
              </a:ext>
            </a:extLst>
          </p:cNvPr>
          <p:cNvSpPr/>
          <p:nvPr/>
        </p:nvSpPr>
        <p:spPr>
          <a:xfrm>
            <a:off x="6216439" y="5518260"/>
            <a:ext cx="1378322" cy="523875"/>
          </a:xfrm>
          <a:prstGeom prst="rect">
            <a:avLst/>
          </a:prstGeom>
        </p:spPr>
        <p:txBody>
          <a:bodyPr wrap="square">
            <a:spAutoFit/>
          </a:bodyPr>
          <a:lstStyle/>
          <a:p>
            <a:pPr eaLnBrk="1" hangingPunct="1">
              <a:defRPr/>
            </a:pPr>
            <a:r>
              <a:rPr lang="en-US" altLang="zh-CN" kern="0" dirty="0">
                <a:solidFill>
                  <a:srgbClr val="0000FF"/>
                </a:solidFill>
                <a:ea typeface="仿宋_GB2312" panose="02010609030101010101" pitchFamily="49" charset="-122"/>
              </a:rPr>
              <a:t>(5-12)</a:t>
            </a:r>
            <a:endParaRPr lang="zh-CN" altLang="en-US" kern="0" dirty="0">
              <a:solidFill>
                <a:srgbClr val="0000FF"/>
              </a:solidFill>
              <a:ea typeface="仿宋_GB2312" panose="02010609030101010101" pitchFamily="49" charset="-122"/>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81EED0EA-DAB4-4CB0-846F-2BF8FDB824C7}"/>
                  </a:ext>
                </a:extLst>
              </p:cNvPr>
              <p:cNvSpPr/>
              <p:nvPr/>
            </p:nvSpPr>
            <p:spPr>
              <a:xfrm>
                <a:off x="3534569" y="6042135"/>
                <a:ext cx="5593980" cy="461665"/>
              </a:xfrm>
              <a:prstGeom prst="rect">
                <a:avLst/>
              </a:prstGeom>
            </p:spPr>
            <p:txBody>
              <a:bodyPr wrap="square">
                <a:spAutoFit/>
              </a:bodyPr>
              <a:lstStyle/>
              <a:p>
                <a:pPr eaLnBrk="1" hangingPunct="1">
                  <a:defRPr/>
                </a:pPr>
                <a:r>
                  <a:rPr lang="en-US" altLang="zh-CN" sz="2400" kern="0" dirty="0">
                    <a:solidFill>
                      <a:srgbClr val="0000FF"/>
                    </a:solidFill>
                    <a:ea typeface="仿宋_GB2312" panose="02010609030101010101" pitchFamily="49" charset="-122"/>
                  </a:rPr>
                  <a:t>(5-11)     </a:t>
                </a:r>
                <a:r>
                  <a:rPr lang="zh-CN" altLang="en-US" sz="2400" kern="0" dirty="0">
                    <a:solidFill>
                      <a:srgbClr val="0000FF"/>
                    </a:solidFill>
                    <a:ea typeface="仿宋_GB2312" panose="02010609030101010101" pitchFamily="49" charset="-122"/>
                  </a:rPr>
                  <a:t>而</a:t>
                </a:r>
                <a14:m>
                  <m:oMath xmlns:m="http://schemas.openxmlformats.org/officeDocument/2006/math">
                    <m:r>
                      <a:rPr lang="en-US" altLang="zh-CN" sz="2400" b="0" i="1">
                        <a:solidFill>
                          <a:srgbClr val="0000FF"/>
                        </a:solidFill>
                        <a:latin typeface="Cambria Math" panose="02040503050406030204" pitchFamily="18" charset="0"/>
                      </a:rPr>
                      <m:t>𝑦</m:t>
                    </m:r>
                    <m:r>
                      <m:rPr>
                        <m:sty m:val="p"/>
                      </m:rPr>
                      <a:rPr lang="en-US" altLang="zh-CN" sz="2400" b="0" baseline="-25000" dirty="0">
                        <a:solidFill>
                          <a:srgbClr val="0000FF"/>
                        </a:solidFill>
                        <a:latin typeface="Cambria Math" panose="02040503050406030204" pitchFamily="18" charset="0"/>
                        <a:ea typeface="仿宋_GB2312" panose="02010609030101010101" pitchFamily="49" charset="-122"/>
                      </a:rPr>
                      <m:t>fe</m:t>
                    </m:r>
                    <m:r>
                      <a:rPr lang="zh-CN" altLang="en-US" sz="2400" b="0" i="1">
                        <a:solidFill>
                          <a:srgbClr val="0000FF"/>
                        </a:solidFill>
                        <a:latin typeface="Cambria Math" panose="02040503050406030204" pitchFamily="18" charset="0"/>
                        <a:sym typeface="Symbol" panose="05050102010706020507" pitchFamily="18" charset="2"/>
                      </a:rPr>
                      <m:t></m:t>
                    </m:r>
                    <m:r>
                      <a:rPr lang="en-US" altLang="zh-CN" sz="2400" b="0" i="1">
                        <a:solidFill>
                          <a:srgbClr val="0000FF"/>
                        </a:solidFill>
                        <a:latin typeface="Cambria Math" panose="02040503050406030204" pitchFamily="18" charset="0"/>
                      </a:rPr>
                      <m:t>𝑍</m:t>
                    </m:r>
                    <m:r>
                      <m:rPr>
                        <m:sty m:val="p"/>
                      </m:rPr>
                      <a:rPr lang="en-US" altLang="zh-CN" sz="2400" b="0" baseline="-25000" dirty="0">
                        <a:solidFill>
                          <a:srgbClr val="0000FF"/>
                        </a:solidFill>
                        <a:latin typeface="Cambria Math" panose="02040503050406030204" pitchFamily="18" charset="0"/>
                        <a:ea typeface="仿宋_GB2312" panose="02010609030101010101" pitchFamily="49" charset="-122"/>
                      </a:rPr>
                      <m:t>p</m:t>
                    </m:r>
                    <m:r>
                      <a:rPr lang="en-US" altLang="zh-CN" sz="2400" b="0" i="1" baseline="-25000" dirty="0">
                        <a:solidFill>
                          <a:srgbClr val="0000FF"/>
                        </a:solidFill>
                        <a:latin typeface="Cambria Math" panose="02040503050406030204" pitchFamily="18" charset="0"/>
                        <a:ea typeface="仿宋_GB2312" panose="02010609030101010101" pitchFamily="49" charset="-122"/>
                      </a:rPr>
                      <m:t>1</m:t>
                    </m:r>
                    <m:r>
                      <m:rPr>
                        <m:nor/>
                      </m:rPr>
                      <a:rPr lang="en-US" altLang="zh-CN" sz="2400" b="0" dirty="0">
                        <a:solidFill>
                          <a:srgbClr val="0000FF"/>
                        </a:solidFill>
                      </a:rPr>
                      <m:t>=</m:t>
                    </m:r>
                  </m:oMath>
                </a14:m>
                <a:r>
                  <a:rPr lang="en-US" altLang="zh-CN" sz="2400" b="0" i="1" dirty="0">
                    <a:solidFill>
                      <a:srgbClr val="0000FF"/>
                    </a:solidFill>
                    <a:ea typeface="仿宋_GB2312" panose="02010609030101010101" pitchFamily="49" charset="-122"/>
                  </a:rPr>
                  <a:t>A</a:t>
                </a:r>
                <a:r>
                  <a:rPr lang="en-US" altLang="zh-CN" sz="2400" dirty="0">
                    <a:solidFill>
                      <a:srgbClr val="0000FF"/>
                    </a:solidFill>
                    <a:ea typeface="仿宋_GB2312" panose="02010609030101010101" pitchFamily="49" charset="-122"/>
                  </a:rPr>
                  <a:t>,</a:t>
                </a:r>
                <a:r>
                  <a:rPr lang="zh-CN" altLang="en-US" sz="2400" dirty="0">
                    <a:solidFill>
                      <a:srgbClr val="0000FF"/>
                    </a:solidFill>
                    <a:ea typeface="仿宋_GB2312" panose="02010609030101010101" pitchFamily="49" charset="-122"/>
                  </a:rPr>
                  <a:t>故</a:t>
                </a:r>
                <a:r>
                  <a:rPr lang="zh-CN" altLang="en-US" sz="2400" b="0" kern="0" dirty="0">
                    <a:solidFill>
                      <a:srgbClr val="0000FF"/>
                    </a:solidFill>
                    <a:ea typeface="仿宋_GB2312" panose="02010609030101010101" pitchFamily="49" charset="-122"/>
                  </a:rPr>
                  <a:t>式</a:t>
                </a:r>
                <a:r>
                  <a:rPr lang="en-US" altLang="zh-CN" sz="2400" kern="0" dirty="0">
                    <a:solidFill>
                      <a:srgbClr val="0000FF"/>
                    </a:solidFill>
                    <a:ea typeface="仿宋_GB2312" panose="02010609030101010101" pitchFamily="49" charset="-122"/>
                  </a:rPr>
                  <a:t>(5-11)</a:t>
                </a:r>
                <a:r>
                  <a:rPr lang="zh-CN" altLang="en-US" sz="2400" kern="0" dirty="0">
                    <a:solidFill>
                      <a:srgbClr val="0000FF"/>
                    </a:solidFill>
                    <a:ea typeface="仿宋_GB2312" panose="02010609030101010101" pitchFamily="49" charset="-122"/>
                  </a:rPr>
                  <a:t>同式</a:t>
                </a:r>
                <a:r>
                  <a:rPr lang="en-US" altLang="zh-CN" sz="2400" kern="0" dirty="0">
                    <a:solidFill>
                      <a:srgbClr val="0000FF"/>
                    </a:solidFill>
                    <a:ea typeface="仿宋_GB2312" panose="02010609030101010101" pitchFamily="49" charset="-122"/>
                  </a:rPr>
                  <a:t>(5-5)  </a:t>
                </a:r>
                <a:endParaRPr lang="zh-CN" altLang="en-US" sz="2400" kern="0" dirty="0">
                  <a:solidFill>
                    <a:srgbClr val="0000FF"/>
                  </a:solidFill>
                  <a:ea typeface="仿宋_GB2312" panose="02010609030101010101" pitchFamily="49" charset="-122"/>
                </a:endParaRPr>
              </a:p>
            </p:txBody>
          </p:sp>
        </mc:Choice>
        <mc:Fallback xmlns="">
          <p:sp>
            <p:nvSpPr>
              <p:cNvPr id="31" name="矩形 30">
                <a:extLst>
                  <a:ext uri="{FF2B5EF4-FFF2-40B4-BE49-F238E27FC236}">
                    <a16:creationId xmlns:a16="http://schemas.microsoft.com/office/drawing/2014/main" id="{81EED0EA-DAB4-4CB0-846F-2BF8FDB824C7}"/>
                  </a:ext>
                </a:extLst>
              </p:cNvPr>
              <p:cNvSpPr>
                <a:spLocks noRot="1" noChangeAspect="1" noMove="1" noResize="1" noEditPoints="1" noAdjustHandles="1" noChangeArrowheads="1" noChangeShapeType="1" noTextEdit="1"/>
              </p:cNvSpPr>
              <p:nvPr/>
            </p:nvSpPr>
            <p:spPr>
              <a:xfrm>
                <a:off x="3534569" y="6042135"/>
                <a:ext cx="5593980" cy="461665"/>
              </a:xfrm>
              <a:prstGeom prst="rect">
                <a:avLst/>
              </a:prstGeom>
              <a:blipFill>
                <a:blip r:embed="rId5"/>
                <a:stretch>
                  <a:fillRect l="-1745" t="-14474" r="-2290"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17608310-F16D-4A6A-9588-FA260548F3FE}"/>
                  </a:ext>
                </a:extLst>
              </p:cNvPr>
              <p:cNvSpPr/>
              <p:nvPr/>
            </p:nvSpPr>
            <p:spPr>
              <a:xfrm>
                <a:off x="328886" y="982356"/>
                <a:ext cx="1383712" cy="661720"/>
              </a:xfrm>
              <a:prstGeom prst="rect">
                <a:avLst/>
              </a:prstGeom>
            </p:spPr>
            <p:txBody>
              <a:bodyPr wrap="none">
                <a:spAutoFit/>
              </a:bodyPr>
              <a:lstStyle/>
              <a:p>
                <a14:m>
                  <m:oMath xmlns:m="http://schemas.openxmlformats.org/officeDocument/2006/math">
                    <m:acc>
                      <m:accPr>
                        <m:chr m:val="̇"/>
                        <m:ctrlPr>
                          <a:rPr lang="zh-CN" altLang="en-US" sz="2400" b="0" i="1" smtClean="0">
                            <a:solidFill>
                              <a:srgbClr val="CC3300"/>
                            </a:solidFill>
                            <a:latin typeface="Cambria Math" panose="02040503050406030204" pitchFamily="18" charset="0"/>
                          </a:rPr>
                        </m:ctrlPr>
                      </m:accPr>
                      <m:e>
                        <m:r>
                          <m:rPr>
                            <m:nor/>
                          </m:rPr>
                          <a:rPr lang="en-US" altLang="zh-CN" sz="2400" b="0" i="1" dirty="0">
                            <a:solidFill>
                              <a:srgbClr val="CC3300"/>
                            </a:solidFill>
                            <a:ea typeface="仿宋_GB2312" panose="02010609030101010101" pitchFamily="49" charset="-122"/>
                          </a:rPr>
                          <m:t>F</m:t>
                        </m:r>
                      </m:e>
                    </m:acc>
                    <m:r>
                      <a:rPr lang="en-US" altLang="zh-CN" sz="2400" b="0" i="1" dirty="0">
                        <a:solidFill>
                          <a:srgbClr val="CC3300"/>
                        </a:solidFill>
                        <a:latin typeface="Cambria Math" panose="02040503050406030204" pitchFamily="18" charset="0"/>
                        <a:ea typeface="仿宋_GB2312" panose="02010609030101010101" pitchFamily="49" charset="-122"/>
                      </a:rPr>
                      <m:t> </m:t>
                    </m:r>
                  </m:oMath>
                </a14:m>
                <a:r>
                  <a:rPr lang="en-US" altLang="zh-CN" sz="2400" b="0" dirty="0">
                    <a:solidFill>
                      <a:srgbClr val="CC3300"/>
                    </a:solidFill>
                  </a:rPr>
                  <a:t>= </a:t>
                </a:r>
                <a14:m>
                  <m:oMath xmlns:m="http://schemas.openxmlformats.org/officeDocument/2006/math">
                    <m:f>
                      <m:fPr>
                        <m:ctrlPr>
                          <a:rPr lang="en-US" altLang="zh-CN" sz="2400" b="0" i="1" smtClean="0">
                            <a:solidFill>
                              <a:srgbClr val="CC3300"/>
                            </a:solidFill>
                            <a:latin typeface="Cambria Math" panose="02040503050406030204" pitchFamily="18" charset="0"/>
                          </a:rPr>
                        </m:ctrlPr>
                      </m:fPr>
                      <m:num>
                        <m:acc>
                          <m:accPr>
                            <m:chr m:val="̇"/>
                            <m:ctrlPr>
                              <a:rPr lang="zh-CN" altLang="en-US" sz="2400" b="0" i="1" smtClean="0">
                                <a:solidFill>
                                  <a:srgbClr val="CC3300"/>
                                </a:solidFill>
                                <a:latin typeface="Cambria Math" panose="02040503050406030204" pitchFamily="18" charset="0"/>
                              </a:rPr>
                            </m:ctrlPr>
                          </m:accPr>
                          <m:e>
                            <m:r>
                              <m:rPr>
                                <m:nor/>
                              </m:rPr>
                              <a:rPr lang="en-US" altLang="zh-CN" sz="2400" b="0" i="1" dirty="0">
                                <a:solidFill>
                                  <a:srgbClr val="CC3300"/>
                                </a:solidFill>
                                <a:ea typeface="仿宋_GB2312" panose="02010609030101010101" pitchFamily="49" charset="-122"/>
                              </a:rPr>
                              <m:t>v</m:t>
                            </m:r>
                          </m:e>
                        </m:acc>
                        <m:r>
                          <m:rPr>
                            <m:nor/>
                          </m:rPr>
                          <a:rPr lang="en-US" altLang="zh-CN" sz="2400" b="0" baseline="-25000" dirty="0">
                            <a:solidFill>
                              <a:srgbClr val="CC3300"/>
                            </a:solidFill>
                            <a:ea typeface="仿宋_GB2312" panose="02010609030101010101" pitchFamily="49" charset="-122"/>
                          </a:rPr>
                          <m:t>f</m:t>
                        </m:r>
                      </m:num>
                      <m:den>
                        <m:acc>
                          <m:accPr>
                            <m:chr m:val="̇"/>
                            <m:ctrlPr>
                              <a:rPr lang="zh-CN" altLang="en-US" sz="2400" b="0" i="1" smtClean="0">
                                <a:solidFill>
                                  <a:srgbClr val="CC3300"/>
                                </a:solidFill>
                                <a:latin typeface="Cambria Math" panose="02040503050406030204" pitchFamily="18" charset="0"/>
                              </a:rPr>
                            </m:ctrlPr>
                          </m:accPr>
                          <m:e>
                            <m:r>
                              <m:rPr>
                                <m:nor/>
                              </m:rPr>
                              <a:rPr lang="en-US" altLang="zh-CN" sz="2400" b="0" i="1" dirty="0">
                                <a:solidFill>
                                  <a:srgbClr val="CC3300"/>
                                </a:solidFill>
                                <a:ea typeface="仿宋_GB2312" panose="02010609030101010101" pitchFamily="49" charset="-122"/>
                              </a:rPr>
                              <m:t>v</m:t>
                            </m:r>
                          </m:e>
                        </m:acc>
                        <m:r>
                          <m:rPr>
                            <m:sty m:val="p"/>
                          </m:rPr>
                          <a:rPr lang="en-US" altLang="zh-CN" sz="2400" b="0" i="0" baseline="-25000" dirty="0" smtClean="0">
                            <a:solidFill>
                              <a:srgbClr val="CC3300"/>
                            </a:solidFill>
                            <a:latin typeface="Cambria Math" panose="02040503050406030204" pitchFamily="18" charset="0"/>
                            <a:ea typeface="仿宋_GB2312" panose="02010609030101010101" pitchFamily="49" charset="-122"/>
                          </a:rPr>
                          <m:t>c</m:t>
                        </m:r>
                      </m:den>
                    </m:f>
                  </m:oMath>
                </a14:m>
                <a:r>
                  <a:rPr lang="en-US" altLang="zh-CN" sz="2400" b="0" dirty="0">
                    <a:solidFill>
                      <a:srgbClr val="CC3300"/>
                    </a:solidFill>
                  </a:rPr>
                  <a:t>= </a:t>
                </a:r>
                <a14:m>
                  <m:oMath xmlns:m="http://schemas.openxmlformats.org/officeDocument/2006/math">
                    <m:f>
                      <m:fPr>
                        <m:ctrlPr>
                          <a:rPr lang="en-US" altLang="zh-CN" sz="2400" b="0" i="1">
                            <a:solidFill>
                              <a:srgbClr val="CC3300"/>
                            </a:solidFill>
                            <a:latin typeface="Cambria Math" panose="02040503050406030204" pitchFamily="18" charset="0"/>
                          </a:rPr>
                        </m:ctrlPr>
                      </m:fPr>
                      <m:num>
                        <m:acc>
                          <m:accPr>
                            <m:chr m:val="̇"/>
                            <m:ctrlPr>
                              <a:rPr lang="zh-CN" altLang="en-US" sz="2400" b="0" i="1">
                                <a:solidFill>
                                  <a:srgbClr val="CC3300"/>
                                </a:solidFill>
                                <a:latin typeface="Cambria Math" panose="02040503050406030204" pitchFamily="18" charset="0"/>
                              </a:rPr>
                            </m:ctrlPr>
                          </m:accPr>
                          <m:e>
                            <m:r>
                              <m:rPr>
                                <m:nor/>
                              </m:rPr>
                              <a:rPr lang="en-US" altLang="zh-CN" sz="2400" b="0" i="1" dirty="0">
                                <a:solidFill>
                                  <a:srgbClr val="CC3300"/>
                                </a:solidFill>
                                <a:ea typeface="仿宋_GB2312" panose="02010609030101010101" pitchFamily="49" charset="-122"/>
                              </a:rPr>
                              <m:t>v</m:t>
                            </m:r>
                          </m:e>
                        </m:acc>
                        <m:r>
                          <m:rPr>
                            <m:sty m:val="p"/>
                          </m:rPr>
                          <a:rPr lang="en-US" altLang="zh-CN" sz="2400" b="0" i="0" baseline="-25000" dirty="0">
                            <a:solidFill>
                              <a:srgbClr val="CC3300"/>
                            </a:solidFill>
                            <a:latin typeface="Cambria Math" panose="02040503050406030204" pitchFamily="18" charset="0"/>
                            <a:ea typeface="仿宋_GB2312" panose="02010609030101010101" pitchFamily="49" charset="-122"/>
                          </a:rPr>
                          <m:t>s</m:t>
                        </m:r>
                      </m:num>
                      <m:den>
                        <m:acc>
                          <m:accPr>
                            <m:chr m:val="̇"/>
                            <m:ctrlPr>
                              <a:rPr lang="zh-CN" altLang="en-US" sz="2400" b="0" i="1">
                                <a:solidFill>
                                  <a:srgbClr val="CC3300"/>
                                </a:solidFill>
                                <a:latin typeface="Cambria Math" panose="02040503050406030204" pitchFamily="18" charset="0"/>
                              </a:rPr>
                            </m:ctrlPr>
                          </m:accPr>
                          <m:e>
                            <m:r>
                              <m:rPr>
                                <m:nor/>
                              </m:rPr>
                              <a:rPr lang="en-US" altLang="zh-CN" sz="2400" b="0" i="1" dirty="0">
                                <a:solidFill>
                                  <a:srgbClr val="CC3300"/>
                                </a:solidFill>
                                <a:ea typeface="仿宋_GB2312" panose="02010609030101010101" pitchFamily="49" charset="-122"/>
                              </a:rPr>
                              <m:t>v</m:t>
                            </m:r>
                          </m:e>
                        </m:acc>
                        <m:r>
                          <m:rPr>
                            <m:sty m:val="p"/>
                          </m:rPr>
                          <a:rPr lang="en-US" altLang="zh-CN" sz="2400" b="0" i="0" baseline="-25000" dirty="0">
                            <a:solidFill>
                              <a:srgbClr val="CC3300"/>
                            </a:solidFill>
                            <a:latin typeface="Cambria Math" panose="02040503050406030204" pitchFamily="18" charset="0"/>
                            <a:ea typeface="仿宋_GB2312" panose="02010609030101010101" pitchFamily="49" charset="-122"/>
                          </a:rPr>
                          <m:t>c</m:t>
                        </m:r>
                      </m:den>
                    </m:f>
                  </m:oMath>
                </a14:m>
                <a:endParaRPr lang="zh-CN" altLang="en-US" sz="2400" b="0" dirty="0">
                  <a:solidFill>
                    <a:srgbClr val="CC3300"/>
                  </a:solidFill>
                </a:endParaRPr>
              </a:p>
            </p:txBody>
          </p:sp>
        </mc:Choice>
        <mc:Fallback xmlns="">
          <p:sp>
            <p:nvSpPr>
              <p:cNvPr id="35" name="矩形 34">
                <a:extLst>
                  <a:ext uri="{FF2B5EF4-FFF2-40B4-BE49-F238E27FC236}">
                    <a16:creationId xmlns:a16="http://schemas.microsoft.com/office/drawing/2014/main" id="{17608310-F16D-4A6A-9588-FA260548F3FE}"/>
                  </a:ext>
                </a:extLst>
              </p:cNvPr>
              <p:cNvSpPr>
                <a:spLocks noRot="1" noChangeAspect="1" noMove="1" noResize="1" noEditPoints="1" noAdjustHandles="1" noChangeArrowheads="1" noChangeShapeType="1" noTextEdit="1"/>
              </p:cNvSpPr>
              <p:nvPr/>
            </p:nvSpPr>
            <p:spPr>
              <a:xfrm>
                <a:off x="328886" y="982356"/>
                <a:ext cx="1383712" cy="661720"/>
              </a:xfrm>
              <a:prstGeom prst="rect">
                <a:avLst/>
              </a:prstGeom>
              <a:blipFill>
                <a:blip r:embed="rId6"/>
                <a:stretch>
                  <a:fillRect b="-64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2FA1862-C7A1-4BBB-83D1-363360D9CD8F}"/>
                  </a:ext>
                </a:extLst>
              </p:cNvPr>
              <p:cNvSpPr/>
              <p:nvPr/>
            </p:nvSpPr>
            <p:spPr>
              <a:xfrm>
                <a:off x="2518462" y="980094"/>
                <a:ext cx="1654620" cy="790986"/>
              </a:xfrm>
              <a:prstGeom prst="rect">
                <a:avLst/>
              </a:prstGeom>
            </p:spPr>
            <p:txBody>
              <a:bodyPr wrap="none">
                <a:spAutoFit/>
              </a:bodyPr>
              <a:lstStyle/>
              <a:p>
                <a14:m>
                  <m:oMath xmlns:m="http://schemas.openxmlformats.org/officeDocument/2006/math">
                    <m:acc>
                      <m:accPr>
                        <m:chr m:val="̇"/>
                        <m:ctrlPr>
                          <a:rPr lang="zh-CN" altLang="en-US" i="1" smtClean="0">
                            <a:solidFill>
                              <a:srgbClr val="000000"/>
                            </a:solidFill>
                            <a:latin typeface="Cambria Math" panose="02040503050406030204" pitchFamily="18" charset="0"/>
                          </a:rPr>
                        </m:ctrlPr>
                      </m:accPr>
                      <m:e>
                        <m:r>
                          <m:rPr>
                            <m:nor/>
                          </m:rPr>
                          <a:rPr lang="en-US" altLang="zh-CN" b="0" i="1" dirty="0">
                            <a:solidFill>
                              <a:srgbClr val="000000"/>
                            </a:solidFill>
                            <a:ea typeface="仿宋_GB2312" panose="02010609030101010101" pitchFamily="49" charset="-122"/>
                          </a:rPr>
                          <m:t>v</m:t>
                        </m:r>
                      </m:e>
                    </m:acc>
                    <m:r>
                      <m:rPr>
                        <m:sty m:val="p"/>
                      </m:rPr>
                      <a:rPr lang="en-US" altLang="zh-CN" i="1" baseline="-25000" dirty="0">
                        <a:solidFill>
                          <a:srgbClr val="000000"/>
                        </a:solidFill>
                        <a:latin typeface="Cambria Math" panose="02040503050406030204" pitchFamily="18" charset="0"/>
                        <a:ea typeface="仿宋_GB2312" panose="02010609030101010101" pitchFamily="49" charset="-122"/>
                      </a:rPr>
                      <m:t>c</m:t>
                    </m:r>
                  </m:oMath>
                </a14:m>
                <a:r>
                  <a:rPr lang="en-US" altLang="zh-CN" dirty="0">
                    <a:solidFill>
                      <a:srgbClr val="000000"/>
                    </a:solidFill>
                  </a:rPr>
                  <a:t>= </a:t>
                </a:r>
                <a14:m>
                  <m:oMath xmlns:m="http://schemas.openxmlformats.org/officeDocument/2006/math">
                    <m:f>
                      <m:fPr>
                        <m:ctrlPr>
                          <a:rPr lang="en-US" altLang="zh-CN" i="1" smtClean="0">
                            <a:solidFill>
                              <a:srgbClr val="000000"/>
                            </a:solidFill>
                            <a:latin typeface="Cambria Math" panose="02040503050406030204" pitchFamily="18" charset="0"/>
                          </a:rPr>
                        </m:ctrlPr>
                      </m:fPr>
                      <m:num>
                        <m:acc>
                          <m:accPr>
                            <m:chr m:val="̇"/>
                            <m:ctrlPr>
                              <a:rPr lang="zh-CN" altLang="en-US" i="1" smtClean="0">
                                <a:solidFill>
                                  <a:srgbClr val="000000"/>
                                </a:solidFill>
                                <a:latin typeface="Cambria Math" panose="02040503050406030204" pitchFamily="18" charset="0"/>
                              </a:rPr>
                            </m:ctrlPr>
                          </m:accPr>
                          <m:e>
                            <m:r>
                              <m:rPr>
                                <m:nor/>
                              </m:rPr>
                              <a:rPr lang="en-US" altLang="zh-CN" b="0" i="1" dirty="0">
                                <a:solidFill>
                                  <a:srgbClr val="000000"/>
                                </a:solidFill>
                                <a:ea typeface="仿宋_GB2312" panose="02010609030101010101" pitchFamily="49" charset="-122"/>
                              </a:rPr>
                              <m:t>v</m:t>
                            </m:r>
                          </m:e>
                        </m:acc>
                        <m:r>
                          <a:rPr lang="en-US" altLang="zh-CN" b="1" i="0" baseline="-25000" dirty="0" smtClean="0">
                            <a:solidFill>
                              <a:srgbClr val="000000"/>
                            </a:solidFill>
                            <a:latin typeface="Cambria Math" panose="02040503050406030204" pitchFamily="18" charset="0"/>
                            <a:ea typeface="仿宋_GB2312" panose="02010609030101010101" pitchFamily="49" charset="-122"/>
                          </a:rPr>
                          <m:t>𝐟</m:t>
                        </m:r>
                      </m:num>
                      <m:den>
                        <m:acc>
                          <m:accPr>
                            <m:chr m:val="̇"/>
                            <m:ctrlPr>
                              <a:rPr lang="zh-CN" altLang="en-US" i="1">
                                <a:solidFill>
                                  <a:srgbClr val="000000"/>
                                </a:solidFill>
                                <a:latin typeface="Cambria Math" panose="02040503050406030204" pitchFamily="18" charset="0"/>
                              </a:rPr>
                            </m:ctrlPr>
                          </m:accPr>
                          <m:e>
                            <m:r>
                              <m:rPr>
                                <m:nor/>
                              </m:rPr>
                              <a:rPr lang="en-US" altLang="zh-CN" b="0" i="1" dirty="0">
                                <a:solidFill>
                                  <a:srgbClr val="000000"/>
                                </a:solidFill>
                                <a:ea typeface="仿宋_GB2312" panose="02010609030101010101" pitchFamily="49" charset="-122"/>
                              </a:rPr>
                              <m:t>F</m:t>
                            </m:r>
                          </m:e>
                        </m:acc>
                      </m:den>
                    </m:f>
                    <m:r>
                      <a:rPr lang="en-US" altLang="zh-CN" b="1" i="1" baseline="-25000" dirty="0" smtClean="0">
                        <a:solidFill>
                          <a:srgbClr val="000000"/>
                        </a:solidFill>
                        <a:latin typeface="Cambria Math" panose="02040503050406030204" pitchFamily="18" charset="0"/>
                        <a:ea typeface="仿宋_GB2312" panose="02010609030101010101" pitchFamily="49" charset="-122"/>
                      </a:rPr>
                      <m:t>  </m:t>
                    </m:r>
                  </m:oMath>
                </a14:m>
                <a:r>
                  <a:rPr lang="en-US" altLang="zh-CN" dirty="0">
                    <a:solidFill>
                      <a:srgbClr val="000000"/>
                    </a:solidFill>
                  </a:rPr>
                  <a:t>= </a:t>
                </a:r>
                <a14:m>
                  <m:oMath xmlns:m="http://schemas.openxmlformats.org/officeDocument/2006/math">
                    <m:f>
                      <m:fPr>
                        <m:ctrlPr>
                          <a:rPr lang="en-US" altLang="zh-CN" i="1">
                            <a:solidFill>
                              <a:srgbClr val="000000"/>
                            </a:solidFill>
                            <a:latin typeface="Cambria Math" panose="02040503050406030204" pitchFamily="18" charset="0"/>
                          </a:rPr>
                        </m:ctrlPr>
                      </m:fPr>
                      <m:num>
                        <m:acc>
                          <m:accPr>
                            <m:chr m:val="̇"/>
                            <m:ctrlPr>
                              <a:rPr lang="zh-CN" altLang="en-US" i="1">
                                <a:solidFill>
                                  <a:srgbClr val="000000"/>
                                </a:solidFill>
                                <a:latin typeface="Cambria Math" panose="02040503050406030204" pitchFamily="18" charset="0"/>
                              </a:rPr>
                            </m:ctrlPr>
                          </m:accPr>
                          <m:e>
                            <m:r>
                              <m:rPr>
                                <m:nor/>
                              </m:rPr>
                              <a:rPr lang="en-US" altLang="zh-CN" b="0" i="1" dirty="0">
                                <a:solidFill>
                                  <a:srgbClr val="000000"/>
                                </a:solidFill>
                                <a:ea typeface="仿宋_GB2312" panose="02010609030101010101" pitchFamily="49" charset="-122"/>
                              </a:rPr>
                              <m:t>v</m:t>
                            </m:r>
                          </m:e>
                        </m:acc>
                        <m:r>
                          <m:rPr>
                            <m:sty m:val="p"/>
                          </m:rPr>
                          <a:rPr lang="en-US" altLang="zh-CN" i="1" baseline="-25000" dirty="0">
                            <a:solidFill>
                              <a:srgbClr val="000000"/>
                            </a:solidFill>
                            <a:latin typeface="Cambria Math" panose="02040503050406030204" pitchFamily="18" charset="0"/>
                            <a:ea typeface="仿宋_GB2312" panose="02010609030101010101" pitchFamily="49" charset="-122"/>
                          </a:rPr>
                          <m:t>s</m:t>
                        </m:r>
                      </m:num>
                      <m:den>
                        <m:acc>
                          <m:accPr>
                            <m:chr m:val="̇"/>
                            <m:ctrlPr>
                              <a:rPr lang="zh-CN" altLang="en-US" i="1">
                                <a:solidFill>
                                  <a:srgbClr val="000000"/>
                                </a:solidFill>
                                <a:latin typeface="Cambria Math" panose="02040503050406030204" pitchFamily="18" charset="0"/>
                              </a:rPr>
                            </m:ctrlPr>
                          </m:accPr>
                          <m:e>
                            <m:r>
                              <m:rPr>
                                <m:nor/>
                              </m:rPr>
                              <a:rPr lang="en-US" altLang="zh-CN" b="0" i="1" dirty="0">
                                <a:solidFill>
                                  <a:srgbClr val="000000"/>
                                </a:solidFill>
                                <a:ea typeface="仿宋_GB2312" panose="02010609030101010101" pitchFamily="49" charset="-122"/>
                              </a:rPr>
                              <m:t>F</m:t>
                            </m:r>
                          </m:e>
                        </m:acc>
                      </m:den>
                    </m:f>
                  </m:oMath>
                </a14:m>
                <a:endParaRPr lang="zh-CN" altLang="en-US" dirty="0">
                  <a:solidFill>
                    <a:srgbClr val="000000"/>
                  </a:solidFill>
                </a:endParaRPr>
              </a:p>
            </p:txBody>
          </p:sp>
        </mc:Choice>
        <mc:Fallback xmlns="">
          <p:sp>
            <p:nvSpPr>
              <p:cNvPr id="37" name="矩形 36">
                <a:extLst>
                  <a:ext uri="{FF2B5EF4-FFF2-40B4-BE49-F238E27FC236}">
                    <a16:creationId xmlns:a16="http://schemas.microsoft.com/office/drawing/2014/main" id="{82FA1862-C7A1-4BBB-83D1-363360D9CD8F}"/>
                  </a:ext>
                </a:extLst>
              </p:cNvPr>
              <p:cNvSpPr>
                <a:spLocks noRot="1" noChangeAspect="1" noMove="1" noResize="1" noEditPoints="1" noAdjustHandles="1" noChangeArrowheads="1" noChangeShapeType="1" noTextEdit="1"/>
              </p:cNvSpPr>
              <p:nvPr/>
            </p:nvSpPr>
            <p:spPr>
              <a:xfrm>
                <a:off x="2518462" y="980094"/>
                <a:ext cx="1654620" cy="790986"/>
              </a:xfrm>
              <a:prstGeom prst="rect">
                <a:avLst/>
              </a:prstGeom>
              <a:blipFill>
                <a:blip r:embed="rId7"/>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57D8E8C8-B0F3-4D51-A3C7-6FE5024FB388}"/>
                  </a:ext>
                </a:extLst>
              </p:cNvPr>
              <p:cNvSpPr/>
              <p:nvPr/>
            </p:nvSpPr>
            <p:spPr>
              <a:xfrm>
                <a:off x="6636136" y="1016655"/>
                <a:ext cx="538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660066"/>
                              </a:solidFill>
                              <a:latin typeface="Cambria Math" panose="02040503050406030204" pitchFamily="18" charset="0"/>
                            </a:rPr>
                          </m:ctrlPr>
                        </m:accPr>
                        <m:e>
                          <m:r>
                            <m:rPr>
                              <m:nor/>
                            </m:rPr>
                            <a:rPr lang="en-US" altLang="zh-CN" i="1" dirty="0">
                              <a:solidFill>
                                <a:srgbClr val="FF0000"/>
                              </a:solidFill>
                              <a:ea typeface="仿宋_GB2312" panose="02010609030101010101" pitchFamily="49" charset="-122"/>
                            </a:rPr>
                            <m:t>v</m:t>
                          </m:r>
                        </m:e>
                      </m:acc>
                      <m:r>
                        <m:rPr>
                          <m:sty m:val="p"/>
                        </m:rPr>
                        <a:rPr lang="en-US" altLang="zh-CN" i="1" baseline="-25000" dirty="0">
                          <a:solidFill>
                            <a:srgbClr val="660066"/>
                          </a:solidFill>
                          <a:latin typeface="Cambria Math" panose="02040503050406030204" pitchFamily="18" charset="0"/>
                          <a:ea typeface="仿宋_GB2312" panose="02010609030101010101" pitchFamily="49" charset="-122"/>
                        </a:rPr>
                        <m:t>c</m:t>
                      </m:r>
                    </m:oMath>
                  </m:oMathPara>
                </a14:m>
                <a:endParaRPr lang="zh-CN" altLang="en-US" dirty="0"/>
              </a:p>
            </p:txBody>
          </p:sp>
        </mc:Choice>
        <mc:Fallback xmlns="">
          <p:sp>
            <p:nvSpPr>
              <p:cNvPr id="38" name="矩形 37">
                <a:extLst>
                  <a:ext uri="{FF2B5EF4-FFF2-40B4-BE49-F238E27FC236}">
                    <a16:creationId xmlns:a16="http://schemas.microsoft.com/office/drawing/2014/main" id="{57D8E8C8-B0F3-4D51-A3C7-6FE5024FB388}"/>
                  </a:ext>
                </a:extLst>
              </p:cNvPr>
              <p:cNvSpPr>
                <a:spLocks noRot="1" noChangeAspect="1" noMove="1" noResize="1" noEditPoints="1" noAdjustHandles="1" noChangeArrowheads="1" noChangeShapeType="1" noTextEdit="1"/>
              </p:cNvSpPr>
              <p:nvPr/>
            </p:nvSpPr>
            <p:spPr>
              <a:xfrm>
                <a:off x="6636136" y="1016655"/>
                <a:ext cx="53892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218C61BC-17DE-46CB-91D4-5526893068DD}"/>
                  </a:ext>
                </a:extLst>
              </p:cNvPr>
              <p:cNvSpPr/>
              <p:nvPr/>
            </p:nvSpPr>
            <p:spPr>
              <a:xfrm>
                <a:off x="1322265" y="1731832"/>
                <a:ext cx="3149773" cy="473206"/>
              </a:xfrm>
              <a:prstGeom prst="rect">
                <a:avLst/>
              </a:prstGeom>
            </p:spPr>
            <p:txBody>
              <a:bodyPr wrap="none">
                <a:spAutoFit/>
              </a:bodyPr>
              <a:lstStyle/>
              <a:p>
                <a14:m>
                  <m:oMath xmlns:m="http://schemas.openxmlformats.org/officeDocument/2006/math">
                    <m:acc>
                      <m:accPr>
                        <m:chr m:val="̇"/>
                        <m:ctrlPr>
                          <a:rPr lang="zh-CN" altLang="en-US" sz="2400" i="1" smtClean="0">
                            <a:solidFill>
                              <a:srgbClr val="660066"/>
                            </a:solidFill>
                            <a:latin typeface="Cambria Math" panose="02040503050406030204" pitchFamily="18" charset="0"/>
                          </a:rPr>
                        </m:ctrlPr>
                      </m:accPr>
                      <m:e>
                        <m:r>
                          <m:rPr>
                            <m:nor/>
                          </m:rPr>
                          <a:rPr lang="en-US" altLang="zh-CN" sz="2400" i="1" dirty="0">
                            <a:solidFill>
                              <a:srgbClr val="660066"/>
                            </a:solidFill>
                            <a:ea typeface="仿宋_GB2312" panose="02010609030101010101" pitchFamily="49" charset="-122"/>
                          </a:rPr>
                          <m:t>v</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c</m:t>
                    </m:r>
                  </m:oMath>
                </a14:m>
                <a:r>
                  <a:rPr lang="en-US" altLang="zh-CN" sz="2400" dirty="0">
                    <a:solidFill>
                      <a:srgbClr val="660066"/>
                    </a:solidFill>
                  </a:rPr>
                  <a:t>= </a:t>
                </a:r>
                <a14:m>
                  <m:oMath xmlns:m="http://schemas.openxmlformats.org/officeDocument/2006/math">
                    <m:acc>
                      <m:accPr>
                        <m:chr m:val="̇"/>
                        <m:ctrlPr>
                          <a:rPr lang="zh-CN" altLang="en-US" sz="2400" i="1">
                            <a:solidFill>
                              <a:srgbClr val="660066"/>
                            </a:solidFill>
                            <a:latin typeface="Cambria Math" panose="02040503050406030204" pitchFamily="18" charset="0"/>
                          </a:rPr>
                        </m:ctrlPr>
                      </m:accPr>
                      <m:e>
                        <m:r>
                          <a:rPr lang="en-US" altLang="zh-CN" sz="2400" i="1" smtClean="0">
                            <a:solidFill>
                              <a:srgbClr val="660066"/>
                            </a:solidFill>
                            <a:latin typeface="Cambria Math" panose="02040503050406030204" pitchFamily="18" charset="0"/>
                          </a:rPr>
                          <m:t>𝐼</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c</m:t>
                    </m:r>
                    <m:r>
                      <a:rPr lang="en-US" altLang="zh-CN" sz="2400" i="1" baseline="-25000" dirty="0">
                        <a:solidFill>
                          <a:srgbClr val="660066"/>
                        </a:solidFill>
                        <a:latin typeface="Cambria Math" panose="02040503050406030204" pitchFamily="18" charset="0"/>
                        <a:ea typeface="仿宋_GB2312" panose="02010609030101010101" pitchFamily="49" charset="-122"/>
                      </a:rPr>
                      <m:t>1</m:t>
                    </m:r>
                  </m:oMath>
                </a14:m>
                <a:r>
                  <a:rPr lang="zh-CN" altLang="en-US" sz="2400" dirty="0">
                    <a:solidFill>
                      <a:srgbClr val="660066"/>
                    </a:solidFill>
                  </a:rPr>
                  <a:t> </a:t>
                </a:r>
                <a14:m>
                  <m:oMath xmlns:m="http://schemas.openxmlformats.org/officeDocument/2006/math">
                    <m:acc>
                      <m:accPr>
                        <m:chr m:val="̇"/>
                        <m:ctrlPr>
                          <a:rPr lang="zh-CN" altLang="en-US" sz="2400" i="1">
                            <a:solidFill>
                              <a:srgbClr val="660066"/>
                            </a:solidFill>
                            <a:latin typeface="Cambria Math" panose="02040503050406030204" pitchFamily="18" charset="0"/>
                          </a:rPr>
                        </m:ctrlPr>
                      </m:accPr>
                      <m:e>
                        <m:r>
                          <a:rPr lang="en-US" altLang="zh-CN" sz="2400" i="1" smtClean="0">
                            <a:solidFill>
                              <a:srgbClr val="660066"/>
                            </a:solidFill>
                            <a:latin typeface="Cambria Math" panose="02040503050406030204" pitchFamily="18" charset="0"/>
                          </a:rPr>
                          <m:t>𝑍</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p</m:t>
                    </m:r>
                    <m:r>
                      <a:rPr lang="en-US" altLang="zh-CN" sz="2400" i="1" baseline="-25000" dirty="0">
                        <a:solidFill>
                          <a:srgbClr val="660066"/>
                        </a:solidFill>
                        <a:latin typeface="Cambria Math" panose="02040503050406030204" pitchFamily="18" charset="0"/>
                        <a:ea typeface="仿宋_GB2312" panose="02010609030101010101" pitchFamily="49" charset="-122"/>
                      </a:rPr>
                      <m:t>1 </m:t>
                    </m:r>
                  </m:oMath>
                </a14:m>
                <a:r>
                  <a:rPr lang="en-US" altLang="zh-CN" sz="2400" dirty="0">
                    <a:solidFill>
                      <a:srgbClr val="660066"/>
                    </a:solidFill>
                  </a:rPr>
                  <a:t>=  </a:t>
                </a:r>
                <a14:m>
                  <m:oMath xmlns:m="http://schemas.openxmlformats.org/officeDocument/2006/math">
                    <m:acc>
                      <m:accPr>
                        <m:chr m:val="̇"/>
                        <m:ctrlPr>
                          <a:rPr lang="zh-CN" altLang="en-US" sz="2400" i="1">
                            <a:solidFill>
                              <a:srgbClr val="660066"/>
                            </a:solidFill>
                            <a:latin typeface="Cambria Math" panose="02040503050406030204" pitchFamily="18" charset="0"/>
                          </a:rPr>
                        </m:ctrlPr>
                      </m:accPr>
                      <m:e>
                        <m:r>
                          <a:rPr lang="en-US" altLang="zh-CN" sz="2400" i="1">
                            <a:solidFill>
                              <a:srgbClr val="660066"/>
                            </a:solidFill>
                            <a:latin typeface="Cambria Math" panose="02040503050406030204" pitchFamily="18" charset="0"/>
                          </a:rPr>
                          <m:t>𝑦</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fe</m:t>
                    </m:r>
                    <m:r>
                      <a:rPr lang="zh-CN" altLang="en-US" sz="2400" i="1">
                        <a:solidFill>
                          <a:srgbClr val="660066"/>
                        </a:solidFill>
                        <a:latin typeface="Cambria Math" panose="02040503050406030204" pitchFamily="18" charset="0"/>
                        <a:sym typeface="Symbol" panose="05050102010706020507" pitchFamily="18" charset="2"/>
                      </a:rPr>
                      <m:t></m:t>
                    </m:r>
                    <m:acc>
                      <m:accPr>
                        <m:chr m:val="̇"/>
                        <m:ctrlPr>
                          <a:rPr lang="zh-CN" altLang="en-US" sz="2400" i="1">
                            <a:solidFill>
                              <a:srgbClr val="660066"/>
                            </a:solidFill>
                            <a:latin typeface="Cambria Math" panose="02040503050406030204" pitchFamily="18" charset="0"/>
                          </a:rPr>
                        </m:ctrlPr>
                      </m:accPr>
                      <m:e>
                        <m:r>
                          <m:rPr>
                            <m:nor/>
                          </m:rPr>
                          <a:rPr lang="en-US" altLang="zh-CN" sz="2400" i="1" dirty="0">
                            <a:solidFill>
                              <a:srgbClr val="660066"/>
                            </a:solidFill>
                            <a:ea typeface="仿宋_GB2312" panose="02010609030101010101" pitchFamily="49" charset="-122"/>
                          </a:rPr>
                          <m:t>v</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s</m:t>
                    </m:r>
                    <m:r>
                      <a:rPr lang="zh-CN" altLang="en-US" sz="2400" i="1">
                        <a:solidFill>
                          <a:srgbClr val="660066"/>
                        </a:solidFill>
                        <a:latin typeface="Cambria Math" panose="02040503050406030204" pitchFamily="18" charset="0"/>
                        <a:sym typeface="Symbol" panose="05050102010706020507" pitchFamily="18" charset="2"/>
                      </a:rPr>
                      <m:t></m:t>
                    </m:r>
                    <m:r>
                      <m:rPr>
                        <m:nor/>
                      </m:rPr>
                      <a:rPr lang="zh-CN" altLang="en-US" sz="2400" dirty="0">
                        <a:solidFill>
                          <a:srgbClr val="660066"/>
                        </a:solidFill>
                      </a:rPr>
                      <m:t> </m:t>
                    </m:r>
                    <m:acc>
                      <m:accPr>
                        <m:chr m:val="̇"/>
                        <m:ctrlPr>
                          <a:rPr lang="zh-CN" altLang="en-US" sz="2400" i="1">
                            <a:solidFill>
                              <a:srgbClr val="660066"/>
                            </a:solidFill>
                            <a:latin typeface="Cambria Math" panose="02040503050406030204" pitchFamily="18" charset="0"/>
                          </a:rPr>
                        </m:ctrlPr>
                      </m:accPr>
                      <m:e>
                        <m:r>
                          <a:rPr lang="en-US" altLang="zh-CN" sz="2400" i="1">
                            <a:solidFill>
                              <a:srgbClr val="660066"/>
                            </a:solidFill>
                            <a:latin typeface="Cambria Math" panose="02040503050406030204" pitchFamily="18" charset="0"/>
                          </a:rPr>
                          <m:t>𝑍</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p</m:t>
                    </m:r>
                    <m:r>
                      <a:rPr lang="en-US" altLang="zh-CN" sz="2400" i="1" baseline="-25000" dirty="0">
                        <a:solidFill>
                          <a:srgbClr val="660066"/>
                        </a:solidFill>
                        <a:latin typeface="Cambria Math" panose="02040503050406030204" pitchFamily="18" charset="0"/>
                        <a:ea typeface="仿宋_GB2312" panose="02010609030101010101" pitchFamily="49" charset="-122"/>
                      </a:rPr>
                      <m:t>1</m:t>
                    </m:r>
                  </m:oMath>
                </a14:m>
                <a:endParaRPr lang="zh-CN" altLang="en-US" sz="2400" dirty="0">
                  <a:solidFill>
                    <a:srgbClr val="660066"/>
                  </a:solidFill>
                </a:endParaRPr>
              </a:p>
            </p:txBody>
          </p:sp>
        </mc:Choice>
        <mc:Fallback xmlns="">
          <p:sp>
            <p:nvSpPr>
              <p:cNvPr id="40" name="矩形 39">
                <a:extLst>
                  <a:ext uri="{FF2B5EF4-FFF2-40B4-BE49-F238E27FC236}">
                    <a16:creationId xmlns:a16="http://schemas.microsoft.com/office/drawing/2014/main" id="{218C61BC-17DE-46CB-91D4-5526893068DD}"/>
                  </a:ext>
                </a:extLst>
              </p:cNvPr>
              <p:cNvSpPr>
                <a:spLocks noRot="1" noChangeAspect="1" noMove="1" noResize="1" noEditPoints="1" noAdjustHandles="1" noChangeArrowheads="1" noChangeShapeType="1" noTextEdit="1"/>
              </p:cNvSpPr>
              <p:nvPr/>
            </p:nvSpPr>
            <p:spPr>
              <a:xfrm>
                <a:off x="1322265" y="1731832"/>
                <a:ext cx="3149773" cy="473206"/>
              </a:xfrm>
              <a:prstGeom prst="rect">
                <a:avLst/>
              </a:prstGeom>
              <a:blipFill>
                <a:blip r:embed="rId9"/>
                <a:stretch>
                  <a:fillRect t="-7692" b="-28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1669CF46-1B56-457A-88EF-B8BFD67062A7}"/>
                  </a:ext>
                </a:extLst>
              </p:cNvPr>
              <p:cNvSpPr/>
              <p:nvPr/>
            </p:nvSpPr>
            <p:spPr>
              <a:xfrm>
                <a:off x="1286964" y="2179845"/>
                <a:ext cx="2098010" cy="806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solidFill>
                                <a:srgbClr val="660066"/>
                              </a:solidFill>
                              <a:latin typeface="Cambria Math" panose="02040503050406030204" pitchFamily="18" charset="0"/>
                            </a:rPr>
                          </m:ctrlPr>
                        </m:fPr>
                        <m:num>
                          <m:acc>
                            <m:accPr>
                              <m:chr m:val="̇"/>
                              <m:ctrlPr>
                                <a:rPr lang="zh-CN" altLang="en-US" sz="2400" i="1">
                                  <a:solidFill>
                                    <a:srgbClr val="660066"/>
                                  </a:solidFill>
                                  <a:latin typeface="Cambria Math" panose="02040503050406030204" pitchFamily="18" charset="0"/>
                                </a:rPr>
                              </m:ctrlPr>
                            </m:accPr>
                            <m:e>
                              <m:r>
                                <m:rPr>
                                  <m:nor/>
                                </m:rPr>
                                <a:rPr lang="en-US" altLang="zh-CN" sz="2400" b="0" i="1" dirty="0">
                                  <a:solidFill>
                                    <a:srgbClr val="660066"/>
                                  </a:solidFill>
                                  <a:ea typeface="仿宋_GB2312" panose="02010609030101010101" pitchFamily="49" charset="-122"/>
                                </a:rPr>
                                <m:t>v</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s</m:t>
                          </m:r>
                        </m:num>
                        <m:den>
                          <m:acc>
                            <m:accPr>
                              <m:chr m:val="̇"/>
                              <m:ctrlPr>
                                <a:rPr lang="zh-CN" altLang="en-US" sz="2400" i="1">
                                  <a:solidFill>
                                    <a:srgbClr val="660066"/>
                                  </a:solidFill>
                                  <a:latin typeface="Cambria Math" panose="02040503050406030204" pitchFamily="18" charset="0"/>
                                </a:rPr>
                              </m:ctrlPr>
                            </m:accPr>
                            <m:e>
                              <m:r>
                                <m:rPr>
                                  <m:nor/>
                                </m:rPr>
                                <a:rPr lang="en-US" altLang="zh-CN" sz="2400" b="0" i="1" dirty="0">
                                  <a:solidFill>
                                    <a:srgbClr val="660066"/>
                                  </a:solidFill>
                                  <a:ea typeface="仿宋_GB2312" panose="02010609030101010101" pitchFamily="49" charset="-122"/>
                                </a:rPr>
                                <m:t>F</m:t>
                              </m:r>
                            </m:e>
                          </m:acc>
                        </m:den>
                      </m:f>
                      <m:r>
                        <a:rPr lang="en-US" altLang="zh-CN" sz="2400" i="1">
                          <a:solidFill>
                            <a:srgbClr val="660066"/>
                          </a:solidFill>
                          <a:latin typeface="Cambria Math" panose="02040503050406030204" pitchFamily="18" charset="0"/>
                        </a:rPr>
                        <m:t>=</m:t>
                      </m:r>
                      <m:acc>
                        <m:accPr>
                          <m:chr m:val="̇"/>
                          <m:ctrlPr>
                            <a:rPr lang="zh-CN" altLang="en-US" sz="2400" i="1">
                              <a:solidFill>
                                <a:srgbClr val="660066"/>
                              </a:solidFill>
                              <a:latin typeface="Cambria Math" panose="02040503050406030204" pitchFamily="18" charset="0"/>
                            </a:rPr>
                          </m:ctrlPr>
                        </m:accPr>
                        <m:e>
                          <m:r>
                            <a:rPr lang="en-US" altLang="zh-CN" sz="2400" i="1">
                              <a:solidFill>
                                <a:srgbClr val="660066"/>
                              </a:solidFill>
                              <a:latin typeface="Cambria Math" panose="02040503050406030204" pitchFamily="18" charset="0"/>
                            </a:rPr>
                            <m:t>𝑦</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fe</m:t>
                      </m:r>
                      <m:r>
                        <a:rPr lang="zh-CN" altLang="en-US" sz="2400" i="1">
                          <a:solidFill>
                            <a:srgbClr val="660066"/>
                          </a:solidFill>
                          <a:latin typeface="Cambria Math" panose="02040503050406030204" pitchFamily="18" charset="0"/>
                          <a:sym typeface="Symbol" panose="05050102010706020507" pitchFamily="18" charset="2"/>
                        </a:rPr>
                        <m:t></m:t>
                      </m:r>
                      <m:acc>
                        <m:accPr>
                          <m:chr m:val="̇"/>
                          <m:ctrlPr>
                            <a:rPr lang="zh-CN" altLang="en-US" sz="2400" i="1" smtClean="0">
                              <a:solidFill>
                                <a:srgbClr val="660066"/>
                              </a:solidFill>
                              <a:latin typeface="Cambria Math" panose="02040503050406030204" pitchFamily="18" charset="0"/>
                            </a:rPr>
                          </m:ctrlPr>
                        </m:accPr>
                        <m:e>
                          <m:r>
                            <m:rPr>
                              <m:nor/>
                            </m:rPr>
                            <a:rPr lang="en-US" altLang="zh-CN" sz="2400" b="0" i="1" dirty="0">
                              <a:solidFill>
                                <a:srgbClr val="660066"/>
                              </a:solidFill>
                              <a:ea typeface="仿宋_GB2312" panose="02010609030101010101" pitchFamily="49" charset="-122"/>
                            </a:rPr>
                            <m:t>v</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s</m:t>
                      </m:r>
                      <m:r>
                        <a:rPr lang="zh-CN" altLang="en-US" sz="2400" i="1">
                          <a:solidFill>
                            <a:srgbClr val="660066"/>
                          </a:solidFill>
                          <a:latin typeface="Cambria Math" panose="02040503050406030204" pitchFamily="18" charset="0"/>
                          <a:sym typeface="Symbol" panose="05050102010706020507" pitchFamily="18" charset="2"/>
                        </a:rPr>
                        <m:t></m:t>
                      </m:r>
                      <m:r>
                        <m:rPr>
                          <m:nor/>
                        </m:rPr>
                        <a:rPr lang="zh-CN" altLang="en-US" sz="2400" dirty="0">
                          <a:solidFill>
                            <a:srgbClr val="660066"/>
                          </a:solidFill>
                        </a:rPr>
                        <m:t> </m:t>
                      </m:r>
                      <m:acc>
                        <m:accPr>
                          <m:chr m:val="̇"/>
                          <m:ctrlPr>
                            <a:rPr lang="zh-CN" altLang="en-US" sz="2400" i="1">
                              <a:solidFill>
                                <a:srgbClr val="660066"/>
                              </a:solidFill>
                              <a:latin typeface="Cambria Math" panose="02040503050406030204" pitchFamily="18" charset="0"/>
                            </a:rPr>
                          </m:ctrlPr>
                        </m:accPr>
                        <m:e>
                          <m:r>
                            <a:rPr lang="en-US" altLang="zh-CN" sz="2400" b="0" i="1">
                              <a:solidFill>
                                <a:srgbClr val="660066"/>
                              </a:solidFill>
                              <a:latin typeface="Cambria Math" panose="02040503050406030204" pitchFamily="18" charset="0"/>
                            </a:rPr>
                            <m:t>𝑍</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p</m:t>
                      </m:r>
                      <m:r>
                        <a:rPr lang="en-US" altLang="zh-CN" sz="2400" i="1" baseline="-25000" dirty="0">
                          <a:solidFill>
                            <a:srgbClr val="660066"/>
                          </a:solidFill>
                          <a:latin typeface="Cambria Math" panose="02040503050406030204" pitchFamily="18" charset="0"/>
                          <a:ea typeface="仿宋_GB2312" panose="02010609030101010101" pitchFamily="49" charset="-122"/>
                        </a:rPr>
                        <m:t>1</m:t>
                      </m:r>
                    </m:oMath>
                  </m:oMathPara>
                </a14:m>
                <a:endParaRPr lang="zh-CN" altLang="en-US" sz="2400" dirty="0">
                  <a:solidFill>
                    <a:srgbClr val="660066"/>
                  </a:solidFill>
                </a:endParaRPr>
              </a:p>
            </p:txBody>
          </p:sp>
        </mc:Choice>
        <mc:Fallback xmlns="">
          <p:sp>
            <p:nvSpPr>
              <p:cNvPr id="41" name="矩形 40">
                <a:extLst>
                  <a:ext uri="{FF2B5EF4-FFF2-40B4-BE49-F238E27FC236}">
                    <a16:creationId xmlns:a16="http://schemas.microsoft.com/office/drawing/2014/main" id="{1669CF46-1B56-457A-88EF-B8BFD67062A7}"/>
                  </a:ext>
                </a:extLst>
              </p:cNvPr>
              <p:cNvSpPr>
                <a:spLocks noRot="1" noChangeAspect="1" noMove="1" noResize="1" noEditPoints="1" noAdjustHandles="1" noChangeArrowheads="1" noChangeShapeType="1" noTextEdit="1"/>
              </p:cNvSpPr>
              <p:nvPr/>
            </p:nvSpPr>
            <p:spPr>
              <a:xfrm>
                <a:off x="1286964" y="2179845"/>
                <a:ext cx="2098010" cy="80663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8D5F791C-DBB6-46DE-8DFF-5B842A59E956}"/>
                  </a:ext>
                </a:extLst>
              </p:cNvPr>
              <p:cNvSpPr/>
              <p:nvPr/>
            </p:nvSpPr>
            <p:spPr>
              <a:xfrm>
                <a:off x="1792288" y="3434151"/>
                <a:ext cx="1850122" cy="473206"/>
              </a:xfrm>
              <a:prstGeom prst="rect">
                <a:avLst/>
              </a:prstGeom>
            </p:spPr>
            <p:txBody>
              <a:bodyPr wrap="none">
                <a:spAutoFit/>
              </a:bodyPr>
              <a:lstStyle/>
              <a:p>
                <a14:m>
                  <m:oMath xmlns:m="http://schemas.openxmlformats.org/officeDocument/2006/math">
                    <m:acc>
                      <m:accPr>
                        <m:chr m:val="̇"/>
                        <m:ctrlPr>
                          <a:rPr lang="zh-CN" altLang="en-US" sz="2400" i="1">
                            <a:solidFill>
                              <a:srgbClr val="660066"/>
                            </a:solidFill>
                            <a:latin typeface="Cambria Math" panose="02040503050406030204" pitchFamily="18" charset="0"/>
                          </a:rPr>
                        </m:ctrlPr>
                      </m:accPr>
                      <m:e>
                        <m:r>
                          <a:rPr lang="en-US" altLang="zh-CN" sz="2400" i="1">
                            <a:solidFill>
                              <a:srgbClr val="660066"/>
                            </a:solidFill>
                            <a:latin typeface="Cambria Math" panose="02040503050406030204" pitchFamily="18" charset="0"/>
                          </a:rPr>
                          <m:t>𝑦</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fe</m:t>
                    </m:r>
                    <m:r>
                      <a:rPr lang="zh-CN" altLang="en-US" sz="2400" i="1">
                        <a:solidFill>
                          <a:srgbClr val="660066"/>
                        </a:solidFill>
                        <a:latin typeface="Cambria Math" panose="02040503050406030204" pitchFamily="18" charset="0"/>
                        <a:sym typeface="Symbol" panose="05050102010706020507" pitchFamily="18" charset="2"/>
                      </a:rPr>
                      <m:t></m:t>
                    </m:r>
                    <m:acc>
                      <m:accPr>
                        <m:chr m:val="̇"/>
                        <m:ctrlPr>
                          <a:rPr lang="zh-CN" altLang="en-US" sz="2400" i="1">
                            <a:solidFill>
                              <a:srgbClr val="660066"/>
                            </a:solidFill>
                            <a:latin typeface="Cambria Math" panose="02040503050406030204" pitchFamily="18" charset="0"/>
                          </a:rPr>
                        </m:ctrlPr>
                      </m:accPr>
                      <m:e>
                        <m:r>
                          <m:rPr>
                            <m:nor/>
                          </m:rPr>
                          <a:rPr lang="en-US" altLang="zh-CN" sz="2400" b="0" i="1" dirty="0">
                            <a:solidFill>
                              <a:srgbClr val="660066"/>
                            </a:solidFill>
                            <a:ea typeface="仿宋_GB2312" panose="02010609030101010101" pitchFamily="49" charset="-122"/>
                          </a:rPr>
                          <m:t>F</m:t>
                        </m:r>
                      </m:e>
                    </m:acc>
                    <m:r>
                      <a:rPr lang="zh-CN" altLang="en-US" sz="2400" i="1">
                        <a:solidFill>
                          <a:srgbClr val="660066"/>
                        </a:solidFill>
                        <a:latin typeface="Cambria Math" panose="02040503050406030204" pitchFamily="18" charset="0"/>
                        <a:sym typeface="Symbol" panose="05050102010706020507" pitchFamily="18" charset="2"/>
                      </a:rPr>
                      <m:t></m:t>
                    </m:r>
                    <m:r>
                      <m:rPr>
                        <m:nor/>
                      </m:rPr>
                      <a:rPr lang="zh-CN" altLang="en-US" sz="2400" dirty="0">
                        <a:solidFill>
                          <a:srgbClr val="660066"/>
                        </a:solidFill>
                      </a:rPr>
                      <m:t> </m:t>
                    </m:r>
                    <m:acc>
                      <m:accPr>
                        <m:chr m:val="̇"/>
                        <m:ctrlPr>
                          <a:rPr lang="zh-CN" altLang="en-US" sz="2400" i="1">
                            <a:solidFill>
                              <a:srgbClr val="660066"/>
                            </a:solidFill>
                            <a:latin typeface="Cambria Math" panose="02040503050406030204" pitchFamily="18" charset="0"/>
                          </a:rPr>
                        </m:ctrlPr>
                      </m:accPr>
                      <m:e>
                        <m:r>
                          <a:rPr lang="en-US" altLang="zh-CN" sz="2400" i="1">
                            <a:solidFill>
                              <a:srgbClr val="660066"/>
                            </a:solidFill>
                            <a:latin typeface="Cambria Math" panose="02040503050406030204" pitchFamily="18" charset="0"/>
                          </a:rPr>
                          <m:t>𝑍</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p</m:t>
                    </m:r>
                    <m:r>
                      <a:rPr lang="en-US" altLang="zh-CN" sz="2400" i="1" baseline="-25000" dirty="0">
                        <a:solidFill>
                          <a:srgbClr val="660066"/>
                        </a:solidFill>
                        <a:latin typeface="Cambria Math" panose="02040503050406030204" pitchFamily="18" charset="0"/>
                        <a:ea typeface="仿宋_GB2312" panose="02010609030101010101" pitchFamily="49" charset="-122"/>
                      </a:rPr>
                      <m:t>1</m:t>
                    </m:r>
                  </m:oMath>
                </a14:m>
                <a:r>
                  <a:rPr lang="en-US" altLang="zh-CN" sz="2400" dirty="0">
                    <a:solidFill>
                      <a:srgbClr val="660066"/>
                    </a:solidFill>
                  </a:rPr>
                  <a:t> </a:t>
                </a:r>
                <a14:m>
                  <m:oMath xmlns:m="http://schemas.openxmlformats.org/officeDocument/2006/math">
                    <m:r>
                      <m:rPr>
                        <m:nor/>
                      </m:rPr>
                      <a:rPr lang="en-US" altLang="zh-CN" sz="2400" b="0" dirty="0">
                        <a:solidFill>
                          <a:srgbClr val="660066"/>
                        </a:solidFill>
                      </a:rPr>
                      <m:t>=</m:t>
                    </m:r>
                    <m:r>
                      <a:rPr lang="en-US" altLang="zh-CN" sz="2400" b="0" i="1" dirty="0">
                        <a:solidFill>
                          <a:srgbClr val="660066"/>
                        </a:solidFill>
                        <a:latin typeface="Cambria Math" panose="02040503050406030204" pitchFamily="18" charset="0"/>
                      </a:rPr>
                      <m:t> </m:t>
                    </m:r>
                  </m:oMath>
                </a14:m>
                <a:r>
                  <a:rPr lang="en-US" altLang="zh-CN" sz="2400" b="0" dirty="0">
                    <a:solidFill>
                      <a:srgbClr val="660066"/>
                    </a:solidFill>
                  </a:rPr>
                  <a:t>1</a:t>
                </a:r>
                <a:endParaRPr lang="zh-CN" altLang="en-US" sz="2400" b="0" dirty="0">
                  <a:solidFill>
                    <a:srgbClr val="660066"/>
                  </a:solidFill>
                </a:endParaRPr>
              </a:p>
            </p:txBody>
          </p:sp>
        </mc:Choice>
        <mc:Fallback xmlns="">
          <p:sp>
            <p:nvSpPr>
              <p:cNvPr id="42" name="矩形 41">
                <a:extLst>
                  <a:ext uri="{FF2B5EF4-FFF2-40B4-BE49-F238E27FC236}">
                    <a16:creationId xmlns:a16="http://schemas.microsoft.com/office/drawing/2014/main" id="{8D5F791C-DBB6-46DE-8DFF-5B842A59E956}"/>
                  </a:ext>
                </a:extLst>
              </p:cNvPr>
              <p:cNvSpPr>
                <a:spLocks noRot="1" noChangeAspect="1" noMove="1" noResize="1" noEditPoints="1" noAdjustHandles="1" noChangeArrowheads="1" noChangeShapeType="1" noTextEdit="1"/>
              </p:cNvSpPr>
              <p:nvPr/>
            </p:nvSpPr>
            <p:spPr>
              <a:xfrm>
                <a:off x="1792288" y="3434151"/>
                <a:ext cx="1850122" cy="473206"/>
              </a:xfrm>
              <a:prstGeom prst="rect">
                <a:avLst/>
              </a:prstGeom>
              <a:blipFill>
                <a:blip r:embed="rId11"/>
                <a:stretch>
                  <a:fillRect l="-987" t="-7692" r="-2961" b="-28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Text Box 12">
                <a:extLst>
                  <a:ext uri="{FF2B5EF4-FFF2-40B4-BE49-F238E27FC236}">
                    <a16:creationId xmlns:a16="http://schemas.microsoft.com/office/drawing/2014/main" id="{557E6649-1985-4C6F-B8B4-023A4EBCD428}"/>
                  </a:ext>
                </a:extLst>
              </p:cNvPr>
              <p:cNvSpPr txBox="1">
                <a:spLocks noChangeArrowheads="1"/>
              </p:cNvSpPr>
              <p:nvPr/>
            </p:nvSpPr>
            <p:spPr bwMode="auto">
              <a:xfrm>
                <a:off x="94609" y="2938057"/>
                <a:ext cx="4549399" cy="4098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00"/>
                    </a:solidFill>
                    <a:ea typeface="仿宋_GB2312" panose="02010609030101010101" pitchFamily="49" charset="-122"/>
                  </a:rPr>
                  <a:t>式中</a:t>
                </a:r>
                <a:r>
                  <a:rPr lang="en-US" altLang="zh-CN" sz="2000" dirty="0">
                    <a:solidFill>
                      <a:srgbClr val="000000"/>
                    </a:solidFill>
                    <a:ea typeface="仿宋_GB2312" panose="02010609030101010101" pitchFamily="49" charset="-122"/>
                  </a:rPr>
                  <a:t>, </a:t>
                </a:r>
                <a14:m>
                  <m:oMath xmlns:m="http://schemas.openxmlformats.org/officeDocument/2006/math">
                    <m:acc>
                      <m:accPr>
                        <m:chr m:val="̇"/>
                        <m:ctrlPr>
                          <a:rPr lang="zh-CN" altLang="en-US" sz="2000" i="1">
                            <a:solidFill>
                              <a:srgbClr val="660066"/>
                            </a:solidFill>
                            <a:latin typeface="Cambria Math" panose="02040503050406030204" pitchFamily="18" charset="0"/>
                          </a:rPr>
                        </m:ctrlPr>
                      </m:accPr>
                      <m:e>
                        <m:r>
                          <a:rPr lang="en-US" altLang="zh-CN" sz="2000" i="1">
                            <a:solidFill>
                              <a:srgbClr val="660066"/>
                            </a:solidFill>
                            <a:latin typeface="Cambria Math" panose="02040503050406030204" pitchFamily="18" charset="0"/>
                          </a:rPr>
                          <m:t>𝐼</m:t>
                        </m:r>
                      </m:e>
                    </m:acc>
                    <m:r>
                      <m:rPr>
                        <m:sty m:val="p"/>
                      </m:rPr>
                      <a:rPr lang="en-US" altLang="zh-CN" sz="2000" i="1" baseline="-25000" dirty="0">
                        <a:solidFill>
                          <a:srgbClr val="660066"/>
                        </a:solidFill>
                        <a:latin typeface="Cambria Math" panose="02040503050406030204" pitchFamily="18" charset="0"/>
                        <a:ea typeface="仿宋_GB2312" panose="02010609030101010101" pitchFamily="49" charset="-122"/>
                      </a:rPr>
                      <m:t>c</m:t>
                    </m:r>
                    <m:r>
                      <a:rPr lang="en-US" altLang="zh-CN" sz="2000" i="1" baseline="-25000" dirty="0">
                        <a:solidFill>
                          <a:srgbClr val="660066"/>
                        </a:solidFill>
                        <a:latin typeface="Cambria Math" panose="02040503050406030204" pitchFamily="18" charset="0"/>
                        <a:ea typeface="仿宋_GB2312" panose="02010609030101010101" pitchFamily="49" charset="-122"/>
                      </a:rPr>
                      <m:t>1</m:t>
                    </m:r>
                  </m:oMath>
                </a14:m>
                <a:r>
                  <a:rPr lang="zh-CN" altLang="en-US" sz="2000" dirty="0">
                    <a:solidFill>
                      <a:srgbClr val="000000"/>
                    </a:solidFill>
                    <a:ea typeface="仿宋_GB2312" panose="02010609030101010101" pitchFamily="49" charset="-122"/>
                  </a:rPr>
                  <a:t>为基波电流</a:t>
                </a:r>
                <a:r>
                  <a:rPr lang="en-US" altLang="zh-CN" sz="2000" dirty="0">
                    <a:solidFill>
                      <a:srgbClr val="000000"/>
                    </a:solidFill>
                    <a:ea typeface="仿宋_GB2312" panose="02010609030101010101" pitchFamily="49" charset="-122"/>
                  </a:rPr>
                  <a:t>; </a:t>
                </a:r>
                <a14:m>
                  <m:oMath xmlns:m="http://schemas.openxmlformats.org/officeDocument/2006/math">
                    <m:acc>
                      <m:accPr>
                        <m:chr m:val="̇"/>
                        <m:ctrlPr>
                          <a:rPr lang="zh-CN" altLang="en-US" sz="2000" i="1">
                            <a:solidFill>
                              <a:srgbClr val="660066"/>
                            </a:solidFill>
                            <a:latin typeface="Cambria Math" panose="02040503050406030204" pitchFamily="18" charset="0"/>
                          </a:rPr>
                        </m:ctrlPr>
                      </m:accPr>
                      <m:e>
                        <m:r>
                          <a:rPr lang="en-US" altLang="zh-CN" sz="2000" i="1">
                            <a:solidFill>
                              <a:srgbClr val="660066"/>
                            </a:solidFill>
                            <a:latin typeface="Cambria Math" panose="02040503050406030204" pitchFamily="18" charset="0"/>
                          </a:rPr>
                          <m:t>𝑍</m:t>
                        </m:r>
                      </m:e>
                    </m:acc>
                    <m:r>
                      <m:rPr>
                        <m:sty m:val="p"/>
                      </m:rPr>
                      <a:rPr lang="en-US" altLang="zh-CN" sz="2000" i="1" baseline="-25000" dirty="0">
                        <a:solidFill>
                          <a:srgbClr val="660066"/>
                        </a:solidFill>
                        <a:latin typeface="Cambria Math" panose="02040503050406030204" pitchFamily="18" charset="0"/>
                        <a:ea typeface="仿宋_GB2312" panose="02010609030101010101" pitchFamily="49" charset="-122"/>
                      </a:rPr>
                      <m:t>p</m:t>
                    </m:r>
                    <m:r>
                      <a:rPr lang="en-US" altLang="zh-CN" sz="2000" i="1" baseline="-25000" dirty="0">
                        <a:solidFill>
                          <a:srgbClr val="660066"/>
                        </a:solidFill>
                        <a:latin typeface="Cambria Math" panose="02040503050406030204" pitchFamily="18" charset="0"/>
                        <a:ea typeface="仿宋_GB2312" panose="02010609030101010101" pitchFamily="49" charset="-122"/>
                      </a:rPr>
                      <m:t>1</m:t>
                    </m:r>
                  </m:oMath>
                </a14:m>
                <a:r>
                  <a:rPr lang="zh-CN" altLang="en-US" sz="2000" dirty="0">
                    <a:solidFill>
                      <a:srgbClr val="000000"/>
                    </a:solidFill>
                    <a:ea typeface="仿宋_GB2312" panose="02010609030101010101" pitchFamily="49" charset="-122"/>
                  </a:rPr>
                  <a:t>为基波阻抗</a:t>
                </a:r>
              </a:p>
            </p:txBody>
          </p:sp>
        </mc:Choice>
        <mc:Fallback xmlns="">
          <p:sp>
            <p:nvSpPr>
              <p:cNvPr id="43" name="Text Box 12">
                <a:extLst>
                  <a:ext uri="{FF2B5EF4-FFF2-40B4-BE49-F238E27FC236}">
                    <a16:creationId xmlns:a16="http://schemas.microsoft.com/office/drawing/2014/main" id="{557E6649-1985-4C6F-B8B4-023A4EBCD428}"/>
                  </a:ext>
                </a:extLst>
              </p:cNvPr>
              <p:cNvSpPr txBox="1">
                <a:spLocks noRot="1" noChangeAspect="1" noMove="1" noResize="1" noEditPoints="1" noAdjustHandles="1" noChangeArrowheads="1" noChangeShapeType="1" noTextEdit="1"/>
              </p:cNvSpPr>
              <p:nvPr/>
            </p:nvSpPr>
            <p:spPr bwMode="auto">
              <a:xfrm>
                <a:off x="94609" y="2938057"/>
                <a:ext cx="4549399" cy="409856"/>
              </a:xfrm>
              <a:prstGeom prst="rect">
                <a:avLst/>
              </a:prstGeom>
              <a:blipFill>
                <a:blip r:embed="rId12"/>
                <a:stretch>
                  <a:fillRect l="-1475" t="-10448" b="-268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60F7A278-F9E6-44B5-9250-6C64AA8E768F}"/>
                  </a:ext>
                </a:extLst>
              </p:cNvPr>
              <p:cNvSpPr/>
              <p:nvPr/>
            </p:nvSpPr>
            <p:spPr>
              <a:xfrm>
                <a:off x="883890" y="4000045"/>
                <a:ext cx="6416397" cy="658835"/>
              </a:xfrm>
              <a:prstGeom prst="rect">
                <a:avLst/>
              </a:prstGeom>
            </p:spPr>
            <p:txBody>
              <a:bodyPr wrap="square">
                <a:spAutoFit/>
              </a:bodyPr>
              <a:lstStyle/>
              <a:p>
                <a14:m>
                  <m:oMath xmlns:m="http://schemas.openxmlformats.org/officeDocument/2006/math">
                    <m:acc>
                      <m:accPr>
                        <m:chr m:val="̇"/>
                        <m:ctrlPr>
                          <a:rPr lang="zh-CN" altLang="en-US" sz="2400" i="1" smtClean="0">
                            <a:solidFill>
                              <a:srgbClr val="660066"/>
                            </a:solidFill>
                            <a:latin typeface="Cambria Math" panose="02040503050406030204" pitchFamily="18" charset="0"/>
                          </a:rPr>
                        </m:ctrlPr>
                      </m:accPr>
                      <m:e>
                        <m:r>
                          <a:rPr lang="en-US" altLang="zh-CN" sz="2400" i="1">
                            <a:solidFill>
                              <a:srgbClr val="660066"/>
                            </a:solidFill>
                            <a:latin typeface="Cambria Math" panose="02040503050406030204" pitchFamily="18" charset="0"/>
                          </a:rPr>
                          <m:t>𝑍</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p</m:t>
                    </m:r>
                    <m:r>
                      <a:rPr lang="en-US" altLang="zh-CN" sz="2400" i="1" baseline="-25000" dirty="0">
                        <a:solidFill>
                          <a:srgbClr val="660066"/>
                        </a:solidFill>
                        <a:latin typeface="Cambria Math" panose="02040503050406030204" pitchFamily="18" charset="0"/>
                        <a:ea typeface="仿宋_GB2312" panose="02010609030101010101" pitchFamily="49" charset="-122"/>
                      </a:rPr>
                      <m:t>1 </m:t>
                    </m:r>
                  </m:oMath>
                </a14:m>
                <a:r>
                  <a:rPr lang="en-US" altLang="zh-CN" sz="2400" dirty="0">
                    <a:solidFill>
                      <a:srgbClr val="660066"/>
                    </a:solidFill>
                  </a:rPr>
                  <a:t>= </a:t>
                </a:r>
                <a14:m>
                  <m:oMath xmlns:m="http://schemas.openxmlformats.org/officeDocument/2006/math">
                    <m:r>
                      <a:rPr lang="en-US" altLang="zh-CN" sz="2400" i="1">
                        <a:solidFill>
                          <a:srgbClr val="660066"/>
                        </a:solidFill>
                        <a:latin typeface="Cambria Math" panose="02040503050406030204" pitchFamily="18" charset="0"/>
                      </a:rPr>
                      <m:t>𝑍</m:t>
                    </m:r>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p</m:t>
                    </m:r>
                    <m:r>
                      <a:rPr lang="en-US" altLang="zh-CN" sz="2400" i="1" baseline="-25000" dirty="0">
                        <a:solidFill>
                          <a:srgbClr val="660066"/>
                        </a:solidFill>
                        <a:latin typeface="Cambria Math" panose="02040503050406030204" pitchFamily="18" charset="0"/>
                        <a:ea typeface="仿宋_GB2312" panose="02010609030101010101" pitchFamily="49" charset="-122"/>
                      </a:rPr>
                      <m:t>1</m:t>
                    </m:r>
                  </m:oMath>
                </a14:m>
                <a:r>
                  <a:rPr lang="zh-CN" altLang="en-US" sz="2400" dirty="0">
                    <a:solidFill>
                      <a:srgbClr val="660066"/>
                    </a:solidFill>
                  </a:rPr>
                  <a:t> </a:t>
                </a:r>
                <a14:m>
                  <m:oMath xmlns:m="http://schemas.openxmlformats.org/officeDocument/2006/math">
                    <m:r>
                      <a:rPr lang="zh-CN" altLang="en-US" sz="2400" i="1">
                        <a:solidFill>
                          <a:srgbClr val="660066"/>
                        </a:solidFill>
                        <a:latin typeface="Cambria Math" panose="02040503050406030204" pitchFamily="18" charset="0"/>
                        <a:sym typeface="Symbol" panose="05050102010706020507" pitchFamily="18" charset="2"/>
                      </a:rPr>
                      <m:t> </m:t>
                    </m:r>
                    <m:sSup>
                      <m:sSupPr>
                        <m:ctrlPr>
                          <a:rPr lang="en-US" altLang="zh-CN" sz="2400" i="1">
                            <a:latin typeface="Cambria Math" panose="02040503050406030204" pitchFamily="18" charset="0"/>
                          </a:rPr>
                        </m:ctrlPr>
                      </m:sSupPr>
                      <m:e>
                        <m:r>
                          <m:rPr>
                            <m:nor/>
                          </m:rPr>
                          <a:rPr lang="en-US" altLang="zh-CN" sz="2400" b="0" dirty="0">
                            <a:solidFill>
                              <a:srgbClr val="000000"/>
                            </a:solidFill>
                            <a:ea typeface="仿宋_GB2312" panose="02010609030101010101" pitchFamily="49" charset="-122"/>
                          </a:rPr>
                          <m:t>e</m:t>
                        </m:r>
                      </m:e>
                      <m:sup>
                        <m:r>
                          <m:rPr>
                            <m:nor/>
                          </m:rPr>
                          <a:rPr lang="en-US" altLang="zh-CN" sz="2400" b="0" baseline="30000" dirty="0">
                            <a:solidFill>
                              <a:srgbClr val="000000"/>
                            </a:solidFill>
                            <a:ea typeface="仿宋_GB2312" panose="02010609030101010101" pitchFamily="49" charset="-122"/>
                          </a:rPr>
                          <m:t>j</m:t>
                        </m:r>
                        <m:sSub>
                          <m:sSubPr>
                            <m:ctrlPr>
                              <a:rPr lang="en-US" altLang="zh-CN" sz="2400" i="1">
                                <a:latin typeface="Cambria Math" panose="02040503050406030204" pitchFamily="18" charset="0"/>
                              </a:rPr>
                            </m:ctrlPr>
                          </m:sSubPr>
                          <m:e>
                            <m:r>
                              <a:rPr lang="zh-CN" altLang="en-US" sz="2400" i="1" baseline="30000" dirty="0">
                                <a:solidFill>
                                  <a:srgbClr val="000000"/>
                                </a:solidFill>
                                <a:latin typeface="Cambria Math" panose="02040503050406030204" pitchFamily="18" charset="0"/>
                                <a:ea typeface="仿宋_GB2312" panose="02010609030101010101" pitchFamily="49" charset="-122"/>
                              </a:rPr>
                              <m:t>𝝋</m:t>
                            </m:r>
                          </m:e>
                          <m:sub>
                            <m:r>
                              <a:rPr lang="en-US" altLang="zh-CN" sz="2400" i="1" baseline="30000" dirty="0">
                                <a:solidFill>
                                  <a:srgbClr val="000000"/>
                                </a:solidFill>
                                <a:latin typeface="Cambria Math" panose="02040503050406030204" pitchFamily="18" charset="0"/>
                                <a:ea typeface="仿宋_GB2312" panose="02010609030101010101" pitchFamily="49" charset="-122"/>
                              </a:rPr>
                              <m:t>𝒛</m:t>
                            </m:r>
                          </m:sub>
                        </m:sSub>
                      </m:sup>
                    </m:sSup>
                  </m:oMath>
                </a14:m>
                <a:r>
                  <a:rPr lang="en-US" altLang="zh-CN" sz="2400" dirty="0">
                    <a:solidFill>
                      <a:srgbClr val="000000"/>
                    </a:solidFill>
                    <a:ea typeface="仿宋_GB2312" panose="02010609030101010101" pitchFamily="49" charset="-122"/>
                  </a:rPr>
                  <a:t> </a:t>
                </a:r>
                <a:r>
                  <a:rPr lang="en-US" altLang="zh-CN" sz="2400" dirty="0">
                    <a:solidFill>
                      <a:srgbClr val="660066"/>
                    </a:solidFill>
                  </a:rPr>
                  <a:t>=</a:t>
                </a:r>
                <a14:m>
                  <m:oMath xmlns:m="http://schemas.openxmlformats.org/officeDocument/2006/math">
                    <m:f>
                      <m:fPr>
                        <m:ctrlPr>
                          <a:rPr lang="en-US" altLang="zh-CN" sz="2400" i="1" dirty="0" smtClean="0">
                            <a:solidFill>
                              <a:srgbClr val="660066"/>
                            </a:solidFill>
                            <a:latin typeface="Cambria Math" panose="02040503050406030204" pitchFamily="18" charset="0"/>
                          </a:rPr>
                        </m:ctrlPr>
                      </m:fPr>
                      <m:num>
                        <m:acc>
                          <m:accPr>
                            <m:chr m:val="̇"/>
                            <m:ctrlPr>
                              <a:rPr lang="zh-CN" altLang="en-US" sz="2400" i="1">
                                <a:solidFill>
                                  <a:srgbClr val="660066"/>
                                </a:solidFill>
                                <a:latin typeface="Cambria Math" panose="02040503050406030204" pitchFamily="18" charset="0"/>
                              </a:rPr>
                            </m:ctrlPr>
                          </m:accPr>
                          <m:e>
                            <m:r>
                              <m:rPr>
                                <m:nor/>
                              </m:rPr>
                              <a:rPr lang="en-US" altLang="zh-CN" sz="2400" i="1" dirty="0">
                                <a:solidFill>
                                  <a:srgbClr val="660066"/>
                                </a:solidFill>
                                <a:ea typeface="仿宋_GB2312" panose="02010609030101010101" pitchFamily="49" charset="-122"/>
                              </a:rPr>
                              <m:t>v</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c</m:t>
                        </m:r>
                      </m:num>
                      <m:den>
                        <m:acc>
                          <m:accPr>
                            <m:chr m:val="̇"/>
                            <m:ctrlPr>
                              <a:rPr lang="zh-CN" altLang="en-US" sz="2400" i="1">
                                <a:solidFill>
                                  <a:srgbClr val="660066"/>
                                </a:solidFill>
                                <a:latin typeface="Cambria Math" panose="02040503050406030204" pitchFamily="18" charset="0"/>
                              </a:rPr>
                            </m:ctrlPr>
                          </m:accPr>
                          <m:e>
                            <m:r>
                              <a:rPr lang="en-US" altLang="zh-CN" sz="2400" i="1">
                                <a:solidFill>
                                  <a:srgbClr val="660066"/>
                                </a:solidFill>
                                <a:latin typeface="Cambria Math" panose="02040503050406030204" pitchFamily="18" charset="0"/>
                              </a:rPr>
                              <m:t>𝐼</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c</m:t>
                        </m:r>
                        <m:r>
                          <a:rPr lang="en-US" altLang="zh-CN" sz="2400" i="1" baseline="-25000" dirty="0">
                            <a:solidFill>
                              <a:srgbClr val="660066"/>
                            </a:solidFill>
                            <a:latin typeface="Cambria Math" panose="02040503050406030204" pitchFamily="18" charset="0"/>
                            <a:ea typeface="仿宋_GB2312" panose="02010609030101010101" pitchFamily="49" charset="-122"/>
                          </a:rPr>
                          <m:t>1</m:t>
                        </m:r>
                      </m:den>
                    </m:f>
                  </m:oMath>
                </a14:m>
                <a:r>
                  <a:rPr lang="zh-CN" altLang="en-US" sz="2400" dirty="0">
                    <a:solidFill>
                      <a:srgbClr val="660066"/>
                    </a:solidFill>
                    <a:sym typeface="Symbol" panose="05050102010706020507" pitchFamily="18" charset="2"/>
                  </a:rPr>
                  <a:t> </a:t>
                </a:r>
                <a14:m>
                  <m:oMath xmlns:m="http://schemas.openxmlformats.org/officeDocument/2006/math">
                    <m:r>
                      <a:rPr lang="zh-CN" altLang="en-US" sz="2400" i="1">
                        <a:solidFill>
                          <a:srgbClr val="660066"/>
                        </a:solidFill>
                        <a:latin typeface="Cambria Math" panose="02040503050406030204" pitchFamily="18" charset="0"/>
                        <a:sym typeface="Symbol" panose="05050102010706020507" pitchFamily="18" charset="2"/>
                      </a:rPr>
                      <m:t></m:t>
                    </m:r>
                  </m:oMath>
                </a14:m>
                <a:r>
                  <a:rPr lang="zh-CN" altLang="en-US" sz="2400" dirty="0">
                    <a:solidFill>
                      <a:srgbClr val="660066"/>
                    </a:solidFill>
                  </a:rPr>
                  <a:t> </a:t>
                </a:r>
                <a14:m>
                  <m:oMath xmlns:m="http://schemas.openxmlformats.org/officeDocument/2006/math">
                    <m:sSup>
                      <m:sSupPr>
                        <m:ctrlPr>
                          <a:rPr lang="en-US" altLang="zh-CN" sz="2400" i="1">
                            <a:latin typeface="Cambria Math" panose="02040503050406030204" pitchFamily="18" charset="0"/>
                          </a:rPr>
                        </m:ctrlPr>
                      </m:sSupPr>
                      <m:e>
                        <m:r>
                          <m:rPr>
                            <m:nor/>
                          </m:rPr>
                          <a:rPr lang="en-US" altLang="zh-CN" sz="2400" b="0" dirty="0">
                            <a:solidFill>
                              <a:srgbClr val="000000"/>
                            </a:solidFill>
                            <a:ea typeface="仿宋_GB2312" panose="02010609030101010101" pitchFamily="49" charset="-122"/>
                          </a:rPr>
                          <m:t>e</m:t>
                        </m:r>
                      </m:e>
                      <m:sup>
                        <m:r>
                          <m:rPr>
                            <m:nor/>
                          </m:rPr>
                          <a:rPr lang="en-US" altLang="zh-CN" sz="2400" b="0" baseline="30000" dirty="0">
                            <a:solidFill>
                              <a:srgbClr val="000000"/>
                            </a:solidFill>
                            <a:ea typeface="仿宋_GB2312" panose="02010609030101010101" pitchFamily="49" charset="-122"/>
                          </a:rPr>
                          <m:t>j</m:t>
                        </m:r>
                        <m:sSub>
                          <m:sSubPr>
                            <m:ctrlPr>
                              <a:rPr lang="en-US" altLang="zh-CN" sz="2400" i="1">
                                <a:latin typeface="Cambria Math" panose="02040503050406030204" pitchFamily="18" charset="0"/>
                              </a:rPr>
                            </m:ctrlPr>
                          </m:sSubPr>
                          <m:e>
                            <m:r>
                              <a:rPr lang="zh-CN" altLang="en-US" sz="2400" i="1" baseline="30000" dirty="0">
                                <a:solidFill>
                                  <a:srgbClr val="000000"/>
                                </a:solidFill>
                                <a:latin typeface="Cambria Math" panose="02040503050406030204" pitchFamily="18" charset="0"/>
                                <a:ea typeface="仿宋_GB2312" panose="02010609030101010101" pitchFamily="49" charset="-122"/>
                              </a:rPr>
                              <m:t>𝝋</m:t>
                            </m:r>
                          </m:e>
                          <m:sub>
                            <m:r>
                              <a:rPr lang="en-US" altLang="zh-CN" sz="2400" i="1" baseline="30000" dirty="0">
                                <a:solidFill>
                                  <a:srgbClr val="000000"/>
                                </a:solidFill>
                                <a:latin typeface="Cambria Math" panose="02040503050406030204" pitchFamily="18" charset="0"/>
                                <a:ea typeface="仿宋_GB2312" panose="02010609030101010101" pitchFamily="49" charset="-122"/>
                              </a:rPr>
                              <m:t>𝒛</m:t>
                            </m:r>
                          </m:sub>
                        </m:sSub>
                      </m:sup>
                    </m:sSup>
                  </m:oMath>
                </a14:m>
                <a:r>
                  <a:rPr lang="en-US" altLang="zh-CN" sz="2400" dirty="0">
                    <a:solidFill>
                      <a:srgbClr val="660066"/>
                    </a:solidFill>
                  </a:rPr>
                  <a:t>, </a:t>
                </a:r>
                <a14:m>
                  <m:oMath xmlns:m="http://schemas.openxmlformats.org/officeDocument/2006/math">
                    <m:r>
                      <a:rPr lang="en-US" altLang="zh-CN" sz="2400" b="1" i="0" smtClean="0">
                        <a:solidFill>
                          <a:srgbClr val="660066"/>
                        </a:solidFill>
                        <a:latin typeface="Cambria Math" panose="02040503050406030204" pitchFamily="18" charset="0"/>
                      </a:rPr>
                      <m:t>   </m:t>
                    </m:r>
                    <m:acc>
                      <m:accPr>
                        <m:chr m:val="̇"/>
                        <m:ctrlPr>
                          <a:rPr lang="zh-CN" altLang="en-US" sz="2400" i="1">
                            <a:solidFill>
                              <a:srgbClr val="660066"/>
                            </a:solidFill>
                            <a:latin typeface="Cambria Math" panose="02040503050406030204" pitchFamily="18" charset="0"/>
                          </a:rPr>
                        </m:ctrlPr>
                      </m:accPr>
                      <m:e>
                        <m:r>
                          <a:rPr lang="en-US" altLang="zh-CN" sz="2400" i="1">
                            <a:solidFill>
                              <a:srgbClr val="660066"/>
                            </a:solidFill>
                            <a:latin typeface="Cambria Math" panose="02040503050406030204" pitchFamily="18" charset="0"/>
                          </a:rPr>
                          <m:t>𝑦</m:t>
                        </m:r>
                      </m:e>
                    </m:acc>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fe</m:t>
                    </m:r>
                    <m:r>
                      <m:rPr>
                        <m:nor/>
                      </m:rPr>
                      <a:rPr lang="en-US" altLang="zh-CN" sz="2400" dirty="0">
                        <a:solidFill>
                          <a:srgbClr val="660066"/>
                        </a:solidFill>
                      </a:rPr>
                      <m:t>=</m:t>
                    </m:r>
                    <m:r>
                      <a:rPr lang="en-US" altLang="zh-CN" sz="2400" i="1">
                        <a:solidFill>
                          <a:srgbClr val="660066"/>
                        </a:solidFill>
                        <a:latin typeface="Cambria Math" panose="02040503050406030204" pitchFamily="18" charset="0"/>
                      </a:rPr>
                      <m:t>𝑦</m:t>
                    </m:r>
                    <m:r>
                      <m:rPr>
                        <m:sty m:val="p"/>
                      </m:rPr>
                      <a:rPr lang="en-US" altLang="zh-CN" sz="2400" i="1" baseline="-25000" dirty="0">
                        <a:solidFill>
                          <a:srgbClr val="660066"/>
                        </a:solidFill>
                        <a:latin typeface="Cambria Math" panose="02040503050406030204" pitchFamily="18" charset="0"/>
                        <a:ea typeface="仿宋_GB2312" panose="02010609030101010101" pitchFamily="49" charset="-122"/>
                      </a:rPr>
                      <m:t>fe</m:t>
                    </m:r>
                    <m:r>
                      <a:rPr lang="zh-CN" altLang="en-US" sz="2400" i="1">
                        <a:solidFill>
                          <a:srgbClr val="660066"/>
                        </a:solidFill>
                        <a:latin typeface="Cambria Math" panose="02040503050406030204" pitchFamily="18" charset="0"/>
                        <a:sym typeface="Symbol" panose="05050102010706020507" pitchFamily="18" charset="2"/>
                      </a:rPr>
                      <m:t></m:t>
                    </m:r>
                    <m:sSup>
                      <m:sSupPr>
                        <m:ctrlPr>
                          <a:rPr lang="en-US" altLang="zh-CN" sz="2400" i="1">
                            <a:latin typeface="Cambria Math" panose="02040503050406030204" pitchFamily="18" charset="0"/>
                          </a:rPr>
                        </m:ctrlPr>
                      </m:sSupPr>
                      <m:e>
                        <m:r>
                          <m:rPr>
                            <m:nor/>
                          </m:rPr>
                          <a:rPr lang="en-US" altLang="zh-CN" sz="2400" b="0" dirty="0">
                            <a:solidFill>
                              <a:srgbClr val="000000"/>
                            </a:solidFill>
                            <a:ea typeface="仿宋_GB2312" panose="02010609030101010101" pitchFamily="49" charset="-122"/>
                          </a:rPr>
                          <m:t>e</m:t>
                        </m:r>
                      </m:e>
                      <m:sup>
                        <m:r>
                          <m:rPr>
                            <m:nor/>
                          </m:rPr>
                          <a:rPr lang="en-US" altLang="zh-CN" sz="2400" b="0" baseline="30000" dirty="0">
                            <a:solidFill>
                              <a:srgbClr val="000000"/>
                            </a:solidFill>
                            <a:ea typeface="仿宋_GB2312" panose="02010609030101010101" pitchFamily="49" charset="-122"/>
                          </a:rPr>
                          <m:t>j</m:t>
                        </m:r>
                        <m:sSub>
                          <m:sSubPr>
                            <m:ctrlPr>
                              <a:rPr lang="en-US" altLang="zh-CN" sz="2400" i="1">
                                <a:latin typeface="Cambria Math" panose="02040503050406030204" pitchFamily="18" charset="0"/>
                              </a:rPr>
                            </m:ctrlPr>
                          </m:sSubPr>
                          <m:e>
                            <m:r>
                              <a:rPr lang="zh-CN" altLang="en-US" sz="2400" i="1" baseline="30000" dirty="0">
                                <a:solidFill>
                                  <a:srgbClr val="000000"/>
                                </a:solidFill>
                                <a:latin typeface="Cambria Math" panose="02040503050406030204" pitchFamily="18" charset="0"/>
                                <a:ea typeface="仿宋_GB2312" panose="02010609030101010101" pitchFamily="49" charset="-122"/>
                              </a:rPr>
                              <m:t>𝝋</m:t>
                            </m:r>
                          </m:e>
                          <m:sub>
                            <m:r>
                              <m:rPr>
                                <m:sty m:val="p"/>
                              </m:rPr>
                              <a:rPr lang="en-US" altLang="zh-CN" sz="2400" i="1" baseline="30000" dirty="0">
                                <a:solidFill>
                                  <a:srgbClr val="000000"/>
                                </a:solidFill>
                                <a:latin typeface="Cambria Math" panose="02040503050406030204" pitchFamily="18" charset="0"/>
                                <a:ea typeface="仿宋_GB2312" panose="02010609030101010101" pitchFamily="49" charset="-122"/>
                              </a:rPr>
                              <m:t>fe</m:t>
                            </m:r>
                          </m:sub>
                        </m:sSub>
                      </m:sup>
                    </m:sSup>
                  </m:oMath>
                </a14:m>
                <a:r>
                  <a:rPr lang="en-US" altLang="zh-CN" sz="2400" dirty="0">
                    <a:solidFill>
                      <a:srgbClr val="660066"/>
                    </a:solidFill>
                  </a:rPr>
                  <a:t> , </a:t>
                </a:r>
                <a14:m>
                  <m:oMath xmlns:m="http://schemas.openxmlformats.org/officeDocument/2006/math">
                    <m:r>
                      <a:rPr lang="en-US" altLang="zh-CN" sz="2400">
                        <a:solidFill>
                          <a:srgbClr val="660066"/>
                        </a:solidFill>
                        <a:latin typeface="Cambria Math" panose="02040503050406030204" pitchFamily="18" charset="0"/>
                      </a:rPr>
                      <m:t>   </m:t>
                    </m:r>
                    <m:acc>
                      <m:accPr>
                        <m:chr m:val="̇"/>
                        <m:ctrlPr>
                          <a:rPr lang="zh-CN" altLang="en-US" sz="2400" i="1">
                            <a:solidFill>
                              <a:srgbClr val="660066"/>
                            </a:solidFill>
                            <a:latin typeface="Cambria Math" panose="02040503050406030204" pitchFamily="18" charset="0"/>
                          </a:rPr>
                        </m:ctrlPr>
                      </m:accPr>
                      <m:e>
                        <m:r>
                          <a:rPr lang="en-US" altLang="zh-CN" sz="2400" b="0" i="1" smtClean="0">
                            <a:solidFill>
                              <a:srgbClr val="660066"/>
                            </a:solidFill>
                            <a:latin typeface="Cambria Math" panose="02040503050406030204" pitchFamily="18" charset="0"/>
                          </a:rPr>
                          <m:t>𝐹</m:t>
                        </m:r>
                      </m:e>
                    </m:acc>
                    <m:r>
                      <m:rPr>
                        <m:nor/>
                      </m:rPr>
                      <a:rPr lang="en-US" altLang="zh-CN" sz="2400" dirty="0">
                        <a:solidFill>
                          <a:srgbClr val="660066"/>
                        </a:solidFill>
                      </a:rPr>
                      <m:t>=</m:t>
                    </m:r>
                    <m:r>
                      <a:rPr lang="en-US" altLang="zh-CN" sz="2400" b="0" i="1" smtClean="0">
                        <a:solidFill>
                          <a:srgbClr val="660066"/>
                        </a:solidFill>
                        <a:latin typeface="Cambria Math" panose="02040503050406030204" pitchFamily="18" charset="0"/>
                      </a:rPr>
                      <m:t>𝐹</m:t>
                    </m:r>
                    <m:r>
                      <a:rPr lang="zh-CN" altLang="en-US" sz="2400" i="1">
                        <a:solidFill>
                          <a:srgbClr val="660066"/>
                        </a:solidFill>
                        <a:latin typeface="Cambria Math" panose="02040503050406030204" pitchFamily="18" charset="0"/>
                        <a:sym typeface="Symbol" panose="05050102010706020507" pitchFamily="18" charset="2"/>
                      </a:rPr>
                      <m:t></m:t>
                    </m:r>
                    <m:sSup>
                      <m:sSupPr>
                        <m:ctrlPr>
                          <a:rPr lang="en-US" altLang="zh-CN" sz="2400" i="1">
                            <a:latin typeface="Cambria Math" panose="02040503050406030204" pitchFamily="18" charset="0"/>
                          </a:rPr>
                        </m:ctrlPr>
                      </m:sSupPr>
                      <m:e>
                        <m:r>
                          <m:rPr>
                            <m:nor/>
                          </m:rPr>
                          <a:rPr lang="en-US" altLang="zh-CN" sz="2400" b="0" dirty="0">
                            <a:solidFill>
                              <a:srgbClr val="000000"/>
                            </a:solidFill>
                            <a:ea typeface="仿宋_GB2312" panose="02010609030101010101" pitchFamily="49" charset="-122"/>
                          </a:rPr>
                          <m:t>e</m:t>
                        </m:r>
                      </m:e>
                      <m:sup>
                        <m:r>
                          <m:rPr>
                            <m:nor/>
                          </m:rPr>
                          <a:rPr lang="en-US" altLang="zh-CN" sz="2400" b="0" baseline="30000" dirty="0">
                            <a:solidFill>
                              <a:srgbClr val="000000"/>
                            </a:solidFill>
                            <a:ea typeface="仿宋_GB2312" panose="02010609030101010101" pitchFamily="49" charset="-122"/>
                          </a:rPr>
                          <m:t>j</m:t>
                        </m:r>
                        <m:sSub>
                          <m:sSubPr>
                            <m:ctrlPr>
                              <a:rPr lang="en-US" altLang="zh-CN" sz="2400" i="1">
                                <a:latin typeface="Cambria Math" panose="02040503050406030204" pitchFamily="18" charset="0"/>
                              </a:rPr>
                            </m:ctrlPr>
                          </m:sSubPr>
                          <m:e>
                            <m:r>
                              <a:rPr lang="zh-CN" altLang="en-US" sz="2400" i="1" baseline="30000" dirty="0">
                                <a:solidFill>
                                  <a:srgbClr val="000000"/>
                                </a:solidFill>
                                <a:latin typeface="Cambria Math" panose="02040503050406030204" pitchFamily="18" charset="0"/>
                                <a:ea typeface="仿宋_GB2312" panose="02010609030101010101" pitchFamily="49" charset="-122"/>
                              </a:rPr>
                              <m:t>𝜑</m:t>
                            </m:r>
                          </m:e>
                          <m:sub>
                            <m:r>
                              <a:rPr lang="en-US" altLang="zh-CN" sz="2400" b="1" i="0" baseline="30000" dirty="0" smtClean="0">
                                <a:solidFill>
                                  <a:srgbClr val="000000"/>
                                </a:solidFill>
                                <a:latin typeface="Cambria Math" panose="02040503050406030204" pitchFamily="18" charset="0"/>
                                <a:ea typeface="仿宋_GB2312" panose="02010609030101010101" pitchFamily="49" charset="-122"/>
                              </a:rPr>
                              <m:t>𝐅</m:t>
                            </m:r>
                          </m:sub>
                        </m:sSub>
                      </m:sup>
                    </m:sSup>
                  </m:oMath>
                </a14:m>
                <a:endParaRPr lang="zh-CN" altLang="en-US" sz="2400" dirty="0">
                  <a:solidFill>
                    <a:srgbClr val="660066"/>
                  </a:solidFill>
                </a:endParaRPr>
              </a:p>
            </p:txBody>
          </p:sp>
        </mc:Choice>
        <mc:Fallback xmlns="">
          <p:sp>
            <p:nvSpPr>
              <p:cNvPr id="44" name="矩形 43">
                <a:extLst>
                  <a:ext uri="{FF2B5EF4-FFF2-40B4-BE49-F238E27FC236}">
                    <a16:creationId xmlns:a16="http://schemas.microsoft.com/office/drawing/2014/main" id="{60F7A278-F9E6-44B5-9250-6C64AA8E768F}"/>
                  </a:ext>
                </a:extLst>
              </p:cNvPr>
              <p:cNvSpPr>
                <a:spLocks noRot="1" noChangeAspect="1" noMove="1" noResize="1" noEditPoints="1" noAdjustHandles="1" noChangeArrowheads="1" noChangeShapeType="1" noTextEdit="1"/>
              </p:cNvSpPr>
              <p:nvPr/>
            </p:nvSpPr>
            <p:spPr>
              <a:xfrm>
                <a:off x="883890" y="4000045"/>
                <a:ext cx="6416397" cy="658835"/>
              </a:xfrm>
              <a:prstGeom prst="rect">
                <a:avLst/>
              </a:prstGeom>
              <a:blipFill>
                <a:blip r:embed="rId13"/>
                <a:stretch>
                  <a:fillRect b="-8333"/>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solidFill>
          <a:schemeClr val="accent3"/>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BB9DB01-23EE-4D3B-B41F-52D495E0AB57}"/>
              </a:ext>
            </a:extLst>
          </p:cNvPr>
          <p:cNvSpPr>
            <a:spLocks noGrp="1" noChangeArrowheads="1"/>
          </p:cNvSpPr>
          <p:nvPr>
            <p:ph type="title" idx="4294967295"/>
          </p:nvPr>
        </p:nvSpPr>
        <p:spPr>
          <a:xfrm>
            <a:off x="228600" y="228600"/>
            <a:ext cx="8593138" cy="381000"/>
          </a:xfrm>
        </p:spPr>
        <p:txBody>
          <a:bodyPr/>
          <a:lstStyle/>
          <a:p>
            <a:pPr algn="l" eaLnBrk="1" hangingPunct="1"/>
            <a:r>
              <a:rPr lang="en-US" altLang="zh-CN" sz="3200" b="1" dirty="0">
                <a:solidFill>
                  <a:srgbClr val="0000FF"/>
                </a:solidFill>
                <a:ea typeface="仿宋_GB2312" panose="02010609030101010101" pitchFamily="49" charset="-122"/>
              </a:rPr>
              <a:t>4.4    </a:t>
            </a:r>
            <a:r>
              <a:rPr lang="zh-CN" altLang="en-US" sz="3200" b="1" dirty="0">
                <a:solidFill>
                  <a:srgbClr val="0000FF"/>
                </a:solidFill>
                <a:ea typeface="仿宋_GB2312" panose="02010609030101010101" pitchFamily="49" charset="-122"/>
              </a:rPr>
              <a:t>振荡器稳定的条件 （</a:t>
            </a:r>
            <a:r>
              <a:rPr lang="en-US" altLang="zh-CN" sz="3200" b="1" dirty="0">
                <a:solidFill>
                  <a:srgbClr val="00B050"/>
                </a:solidFill>
                <a:ea typeface="仿宋_GB2312" panose="02010609030101010101" pitchFamily="49" charset="-122"/>
              </a:rPr>
              <a:t>P109  </a:t>
            </a:r>
            <a:r>
              <a:rPr lang="en-US" altLang="zh-CN" sz="3200" b="1" dirty="0">
                <a:solidFill>
                  <a:srgbClr val="FF0000"/>
                </a:solidFill>
                <a:ea typeface="仿宋_GB2312" panose="02010609030101010101" pitchFamily="49" charset="-122"/>
              </a:rPr>
              <a:t>P112</a:t>
            </a:r>
            <a:r>
              <a:rPr lang="en-US" altLang="zh-CN" sz="3200" b="1" dirty="0">
                <a:solidFill>
                  <a:srgbClr val="0000FF"/>
                </a:solidFill>
                <a:ea typeface="仿宋_GB2312" panose="02010609030101010101" pitchFamily="49" charset="-122"/>
              </a:rPr>
              <a:t>     P118 </a:t>
            </a:r>
            <a:r>
              <a:rPr lang="zh-CN" altLang="en-US" sz="3200" b="1" dirty="0">
                <a:solidFill>
                  <a:srgbClr val="0000FF"/>
                </a:solidFill>
                <a:ea typeface="仿宋_GB2312" panose="02010609030101010101" pitchFamily="49" charset="-122"/>
              </a:rPr>
              <a:t>）</a:t>
            </a:r>
          </a:p>
        </p:txBody>
      </p:sp>
      <p:sp>
        <p:nvSpPr>
          <p:cNvPr id="11267" name="Rectangle 4">
            <a:extLst>
              <a:ext uri="{FF2B5EF4-FFF2-40B4-BE49-F238E27FC236}">
                <a16:creationId xmlns:a16="http://schemas.microsoft.com/office/drawing/2014/main" id="{CC9BE564-0BBD-459A-B61F-A0914F073B9D}"/>
              </a:ext>
            </a:extLst>
          </p:cNvPr>
          <p:cNvSpPr>
            <a:spLocks noChangeArrowheads="1"/>
          </p:cNvSpPr>
          <p:nvPr/>
        </p:nvSpPr>
        <p:spPr bwMode="auto">
          <a:xfrm>
            <a:off x="1588" y="1039813"/>
            <a:ext cx="51181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34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000" dirty="0">
                <a:solidFill>
                  <a:srgbClr val="CC3300"/>
                </a:solidFill>
                <a:ea typeface="仿宋_GB2312" panose="02010609030101010101" pitchFamily="49" charset="-122"/>
              </a:rPr>
              <a:t>指振荡器在外界因素的作用下，原振幅平衡条件被破坏之后，能自动地恢复原来的振幅平衡状态的能力。</a:t>
            </a:r>
            <a:r>
              <a:rPr lang="zh-CN" altLang="en-US" sz="2000" dirty="0">
                <a:solidFill>
                  <a:schemeClr val="bg1"/>
                </a:solidFill>
                <a:ea typeface="仿宋_GB2312" panose="02010609030101010101" pitchFamily="49" charset="-122"/>
              </a:rPr>
              <a:t>  </a:t>
            </a:r>
          </a:p>
          <a:p>
            <a:pPr>
              <a:lnSpc>
                <a:spcPct val="90000"/>
              </a:lnSpc>
              <a:buFontTx/>
              <a:buNone/>
            </a:pPr>
            <a:r>
              <a:rPr lang="zh-CN" altLang="en-US" sz="2000" dirty="0">
                <a:solidFill>
                  <a:srgbClr val="000000"/>
                </a:solidFill>
                <a:ea typeface="仿宋_GB2312" panose="02010609030101010101" pitchFamily="49" charset="-122"/>
              </a:rPr>
              <a:t>我们知道</a:t>
            </a:r>
            <a:r>
              <a:rPr lang="en-US" altLang="zh-CN" sz="2000" i="1" dirty="0">
                <a:solidFill>
                  <a:srgbClr val="000000"/>
                </a:solidFill>
                <a:ea typeface="仿宋_GB2312" panose="02010609030101010101" pitchFamily="49" charset="-122"/>
              </a:rPr>
              <a:t>A</a:t>
            </a:r>
            <a:r>
              <a:rPr lang="en-US" altLang="zh-CN" sz="2000" dirty="0">
                <a:solidFill>
                  <a:srgbClr val="000000"/>
                </a:solidFill>
                <a:ea typeface="仿宋_GB2312" panose="02010609030101010101" pitchFamily="49" charset="-122"/>
              </a:rPr>
              <a:t>=</a:t>
            </a:r>
            <a:r>
              <a:rPr lang="en-US" altLang="zh-CN" sz="2000" i="1" dirty="0">
                <a:solidFill>
                  <a:srgbClr val="000000"/>
                </a:solidFill>
                <a:ea typeface="仿宋_GB2312" panose="02010609030101010101" pitchFamily="49" charset="-122"/>
              </a:rPr>
              <a:t>f</a:t>
            </a:r>
            <a:r>
              <a:rPr lang="en-US" altLang="zh-CN" sz="2000" dirty="0">
                <a:solidFill>
                  <a:srgbClr val="000000"/>
                </a:solidFill>
                <a:ea typeface="仿宋_GB2312" panose="02010609030101010101" pitchFamily="49" charset="-122"/>
              </a:rPr>
              <a:t>(</a:t>
            </a:r>
            <a:r>
              <a:rPr lang="en-US" altLang="zh-CN" sz="2000" i="1" dirty="0" err="1">
                <a:solidFill>
                  <a:srgbClr val="000000"/>
                </a:solidFill>
                <a:ea typeface="仿宋_GB2312" panose="02010609030101010101" pitchFamily="49" charset="-122"/>
              </a:rPr>
              <a:t>U</a:t>
            </a:r>
            <a:r>
              <a:rPr lang="en-US" altLang="zh-CN" sz="2000" baseline="-25000" dirty="0" err="1">
                <a:solidFill>
                  <a:srgbClr val="000000"/>
                </a:solidFill>
                <a:ea typeface="仿宋_GB2312" panose="02010609030101010101" pitchFamily="49" charset="-122"/>
              </a:rPr>
              <a:t>o</a:t>
            </a:r>
            <a:r>
              <a:rPr lang="en-US" altLang="zh-CN" sz="2000" dirty="0">
                <a:solidFill>
                  <a:srgbClr val="000000"/>
                </a:solidFill>
                <a:ea typeface="仿宋_GB2312" panose="02010609030101010101" pitchFamily="49" charset="-122"/>
              </a:rPr>
              <a:t>) </a:t>
            </a:r>
            <a:r>
              <a:rPr lang="zh-CN" altLang="en-US" sz="2000" dirty="0">
                <a:solidFill>
                  <a:srgbClr val="000000"/>
                </a:solidFill>
                <a:ea typeface="仿宋_GB2312" panose="02010609030101010101" pitchFamily="49" charset="-122"/>
              </a:rPr>
              <a:t>是单调下降的，即随着输出电压</a:t>
            </a:r>
            <a:r>
              <a:rPr lang="en-US" altLang="zh-CN" sz="2000" i="1" dirty="0" err="1">
                <a:solidFill>
                  <a:srgbClr val="000000"/>
                </a:solidFill>
                <a:ea typeface="仿宋_GB2312" panose="02010609030101010101" pitchFamily="49" charset="-122"/>
              </a:rPr>
              <a:t>U</a:t>
            </a:r>
            <a:r>
              <a:rPr lang="en-US" altLang="zh-CN" sz="2000" baseline="-25000" dirty="0" err="1">
                <a:solidFill>
                  <a:srgbClr val="000000"/>
                </a:solidFill>
                <a:ea typeface="仿宋_GB2312" panose="02010609030101010101" pitchFamily="49" charset="-122"/>
              </a:rPr>
              <a:t>o</a:t>
            </a:r>
            <a:r>
              <a:rPr lang="zh-CN" altLang="en-US" sz="2000" dirty="0">
                <a:solidFill>
                  <a:srgbClr val="000000"/>
                </a:solidFill>
                <a:ea typeface="仿宋_GB2312" panose="02010609030101010101" pitchFamily="49" charset="-122"/>
              </a:rPr>
              <a:t>的增大，增益下降。</a:t>
            </a:r>
            <a:endParaRPr lang="en-US" altLang="zh-CN" sz="2000" dirty="0">
              <a:solidFill>
                <a:srgbClr val="000000"/>
              </a:solidFill>
              <a:ea typeface="仿宋_GB2312" panose="02010609030101010101" pitchFamily="49" charset="-122"/>
            </a:endParaRPr>
          </a:p>
          <a:p>
            <a:pPr>
              <a:lnSpc>
                <a:spcPct val="90000"/>
              </a:lnSpc>
              <a:buFontTx/>
              <a:buNone/>
            </a:pPr>
            <a:endParaRPr lang="zh-CN" altLang="en-US" sz="2000" dirty="0">
              <a:solidFill>
                <a:srgbClr val="000000"/>
              </a:solidFill>
              <a:ea typeface="仿宋_GB2312" panose="02010609030101010101" pitchFamily="49" charset="-122"/>
            </a:endParaRPr>
          </a:p>
          <a:p>
            <a:pPr>
              <a:lnSpc>
                <a:spcPct val="90000"/>
              </a:lnSpc>
              <a:buFontTx/>
              <a:buNone/>
            </a:pPr>
            <a:r>
              <a:rPr lang="zh-CN" altLang="en-US" sz="2000" dirty="0">
                <a:solidFill>
                  <a:srgbClr val="000000"/>
                </a:solidFill>
                <a:ea typeface="仿宋_GB2312" panose="02010609030101010101" pitchFamily="49" charset="-122"/>
              </a:rPr>
              <a:t>在</a:t>
            </a:r>
            <a:r>
              <a:rPr lang="en-US" altLang="zh-CN" sz="2000" i="1" dirty="0">
                <a:solidFill>
                  <a:srgbClr val="000000"/>
                </a:solidFill>
                <a:ea typeface="仿宋_GB2312" panose="02010609030101010101" pitchFamily="49" charset="-122"/>
              </a:rPr>
              <a:t>Q</a:t>
            </a:r>
            <a:r>
              <a:rPr lang="zh-CN" altLang="en-US" sz="2000" dirty="0">
                <a:solidFill>
                  <a:srgbClr val="000000"/>
                </a:solidFill>
                <a:ea typeface="仿宋_GB2312" panose="02010609030101010101" pitchFamily="49" charset="-122"/>
              </a:rPr>
              <a:t>点处，</a:t>
            </a:r>
            <a:r>
              <a:rPr lang="en-US" altLang="zh-CN" sz="2000" i="1" dirty="0">
                <a:solidFill>
                  <a:srgbClr val="000000"/>
                </a:solidFill>
                <a:ea typeface="仿宋_GB2312" panose="02010609030101010101" pitchFamily="49" charset="-122"/>
              </a:rPr>
              <a:t>A</a:t>
            </a:r>
            <a:r>
              <a:rPr lang="en-US" altLang="zh-CN" sz="2000" dirty="0">
                <a:solidFill>
                  <a:srgbClr val="000000"/>
                </a:solidFill>
                <a:ea typeface="仿宋_GB2312" panose="02010609030101010101" pitchFamily="49" charset="-122"/>
              </a:rPr>
              <a:t>=1/</a:t>
            </a:r>
            <a:r>
              <a:rPr lang="en-US" altLang="zh-CN" sz="2000" i="1" dirty="0">
                <a:solidFill>
                  <a:srgbClr val="000000"/>
                </a:solidFill>
                <a:ea typeface="仿宋_GB2312" panose="02010609030101010101" pitchFamily="49" charset="-122"/>
              </a:rPr>
              <a:t>F       </a:t>
            </a:r>
            <a:r>
              <a:rPr lang="zh-CN" altLang="en-US" sz="2000" dirty="0">
                <a:solidFill>
                  <a:srgbClr val="000000"/>
                </a:solidFill>
                <a:ea typeface="仿宋_GB2312" panose="02010609030101010101" pitchFamily="49" charset="-122"/>
              </a:rPr>
              <a:t>即</a:t>
            </a:r>
            <a:r>
              <a:rPr lang="en-US" altLang="zh-CN" sz="2000" i="1" dirty="0">
                <a:solidFill>
                  <a:srgbClr val="000000"/>
                </a:solidFill>
                <a:ea typeface="仿宋_GB2312" panose="02010609030101010101" pitchFamily="49" charset="-122"/>
              </a:rPr>
              <a:t>AF</a:t>
            </a:r>
            <a:r>
              <a:rPr lang="en-US" altLang="zh-CN" sz="2000" dirty="0">
                <a:solidFill>
                  <a:srgbClr val="000000"/>
                </a:solidFill>
                <a:ea typeface="仿宋_GB2312" panose="02010609030101010101" pitchFamily="49" charset="-122"/>
              </a:rPr>
              <a:t>=1</a:t>
            </a:r>
            <a:r>
              <a:rPr lang="zh-CN" altLang="en-US" sz="2000" dirty="0">
                <a:solidFill>
                  <a:srgbClr val="000000"/>
                </a:solidFill>
                <a:ea typeface="仿宋_GB2312" panose="02010609030101010101" pitchFamily="49" charset="-122"/>
              </a:rPr>
              <a:t>，满足振幅平衡条件。</a:t>
            </a:r>
            <a:r>
              <a:rPr lang="en-US" altLang="zh-CN" sz="2000" i="1" dirty="0">
                <a:solidFill>
                  <a:srgbClr val="000000"/>
                </a:solidFill>
                <a:ea typeface="仿宋_GB2312" panose="02010609030101010101" pitchFamily="49" charset="-122"/>
              </a:rPr>
              <a:t>Q</a:t>
            </a:r>
            <a:r>
              <a:rPr lang="zh-CN" altLang="en-US" sz="2000" dirty="0">
                <a:solidFill>
                  <a:srgbClr val="000000"/>
                </a:solidFill>
                <a:ea typeface="仿宋_GB2312" panose="02010609030101010101" pitchFamily="49" charset="-122"/>
              </a:rPr>
              <a:t>点是一个振幅平衡点。</a:t>
            </a:r>
          </a:p>
        </p:txBody>
      </p:sp>
      <p:pic>
        <p:nvPicPr>
          <p:cNvPr id="11268" name="图片 4" descr="Image1.jpg">
            <a:extLst>
              <a:ext uri="{FF2B5EF4-FFF2-40B4-BE49-F238E27FC236}">
                <a16:creationId xmlns:a16="http://schemas.microsoft.com/office/drawing/2014/main" id="{41CE339D-6B74-440A-A9EE-67AE458A63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9688" y="857250"/>
            <a:ext cx="4000500"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4">
            <a:extLst>
              <a:ext uri="{FF2B5EF4-FFF2-40B4-BE49-F238E27FC236}">
                <a16:creationId xmlns:a16="http://schemas.microsoft.com/office/drawing/2014/main" id="{85507A21-064D-45E1-8AB9-FC15A0D0498A}"/>
              </a:ext>
            </a:extLst>
          </p:cNvPr>
          <p:cNvSpPr>
            <a:spLocks noChangeArrowheads="1"/>
          </p:cNvSpPr>
          <p:nvPr/>
        </p:nvSpPr>
        <p:spPr bwMode="auto">
          <a:xfrm>
            <a:off x="0" y="620713"/>
            <a:ext cx="42862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en-US" altLang="zh-CN" sz="2400" dirty="0">
                <a:solidFill>
                  <a:srgbClr val="660066"/>
                </a:solidFill>
                <a:ea typeface="仿宋_GB2312" panose="02010609030101010101" pitchFamily="49" charset="-122"/>
              </a:rPr>
              <a:t>4.4.1  </a:t>
            </a:r>
            <a:r>
              <a:rPr lang="zh-CN" altLang="en-US" sz="2400" dirty="0">
                <a:solidFill>
                  <a:srgbClr val="660066"/>
                </a:solidFill>
                <a:ea typeface="仿宋_GB2312" panose="02010609030101010101" pitchFamily="49" charset="-122"/>
              </a:rPr>
              <a:t>振幅稳定条件</a:t>
            </a:r>
          </a:p>
        </p:txBody>
      </p:sp>
      <p:sp>
        <p:nvSpPr>
          <p:cNvPr id="11270" name="Rectangle 11">
            <a:extLst>
              <a:ext uri="{FF2B5EF4-FFF2-40B4-BE49-F238E27FC236}">
                <a16:creationId xmlns:a16="http://schemas.microsoft.com/office/drawing/2014/main" id="{32E1D5E1-0728-40DC-B01F-4418E339FF99}"/>
              </a:ext>
            </a:extLst>
          </p:cNvPr>
          <p:cNvSpPr>
            <a:spLocks noChangeArrowheads="1"/>
          </p:cNvSpPr>
          <p:nvPr/>
        </p:nvSpPr>
        <p:spPr bwMode="auto">
          <a:xfrm>
            <a:off x="179388" y="3516313"/>
            <a:ext cx="87503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50000"/>
              </a:lnSpc>
              <a:buFontTx/>
              <a:buNone/>
            </a:pPr>
            <a:r>
              <a:rPr lang="zh-CN" altLang="en-US" sz="2400" dirty="0">
                <a:solidFill>
                  <a:srgbClr val="660066"/>
                </a:solidFill>
                <a:ea typeface="仿宋_GB2312" panose="02010609030101010101" pitchFamily="49" charset="-122"/>
              </a:rPr>
              <a:t>若在外界因素下，振荡幅度</a:t>
            </a:r>
            <a:r>
              <a:rPr lang="en-US" altLang="zh-CN" sz="2400" i="1" dirty="0" err="1">
                <a:solidFill>
                  <a:srgbClr val="660066"/>
                </a:solidFill>
                <a:ea typeface="仿宋_GB2312" panose="02010609030101010101" pitchFamily="49" charset="-122"/>
              </a:rPr>
              <a:t>U</a:t>
            </a:r>
            <a:r>
              <a:rPr lang="en-US" altLang="zh-CN" sz="2400" baseline="-25000" dirty="0" err="1">
                <a:solidFill>
                  <a:srgbClr val="660066"/>
                </a:solidFill>
                <a:ea typeface="仿宋_GB2312" panose="02010609030101010101" pitchFamily="49" charset="-122"/>
              </a:rPr>
              <a:t>o</a:t>
            </a:r>
            <a:r>
              <a:rPr lang="zh-CN" altLang="en-US" sz="2400" dirty="0">
                <a:solidFill>
                  <a:srgbClr val="660066"/>
                </a:solidFill>
                <a:ea typeface="仿宋_GB2312" panose="02010609030101010101" pitchFamily="49" charset="-122"/>
              </a:rPr>
              <a:t>上升至</a:t>
            </a:r>
            <a:r>
              <a:rPr lang="en-US" altLang="zh-CN" sz="2400" i="1" dirty="0">
                <a:solidFill>
                  <a:srgbClr val="660066"/>
                </a:solidFill>
                <a:ea typeface="仿宋_GB2312" panose="02010609030101010101" pitchFamily="49" charset="-122"/>
              </a:rPr>
              <a:t>Q</a:t>
            </a:r>
            <a:r>
              <a:rPr lang="en-US" altLang="zh-CN" sz="2400" i="1" dirty="0">
                <a:solidFill>
                  <a:srgbClr val="660066"/>
                </a:solidFill>
                <a:latin typeface="Pristina" panose="03060402040406080204" pitchFamily="66" charset="0"/>
                <a:ea typeface="仿宋_GB2312" panose="02010609030101010101" pitchFamily="49" charset="-122"/>
              </a:rPr>
              <a:t>’  </a:t>
            </a:r>
            <a:r>
              <a:rPr lang="zh-CN" altLang="en-US" sz="2400" dirty="0">
                <a:solidFill>
                  <a:srgbClr val="660066"/>
                </a:solidFill>
                <a:ea typeface="仿宋_GB2312" panose="02010609030101010101" pitchFamily="49" charset="-122"/>
              </a:rPr>
              <a:t>处， </a:t>
            </a:r>
            <a:r>
              <a:rPr lang="en-US" altLang="zh-CN" sz="2400" i="1" dirty="0" err="1">
                <a:solidFill>
                  <a:srgbClr val="660066"/>
                </a:solidFill>
                <a:ea typeface="仿宋_GB2312" panose="02010609030101010101" pitchFamily="49" charset="-122"/>
              </a:rPr>
              <a:t>U</a:t>
            </a:r>
            <a:r>
              <a:rPr lang="en-US" altLang="zh-CN" sz="2400" baseline="-25000" dirty="0" err="1">
                <a:solidFill>
                  <a:srgbClr val="660066"/>
                </a:solidFill>
                <a:ea typeface="仿宋_GB2312" panose="02010609030101010101" pitchFamily="49" charset="-122"/>
              </a:rPr>
              <a:t>o</a:t>
            </a:r>
            <a:r>
              <a:rPr lang="en-US" altLang="zh-CN" sz="2400" dirty="0">
                <a:solidFill>
                  <a:srgbClr val="660066"/>
                </a:solidFill>
                <a:ea typeface="仿宋_GB2312" panose="02010609030101010101" pitchFamily="49" charset="-122"/>
              </a:rPr>
              <a:t>`&gt; </a:t>
            </a:r>
            <a:r>
              <a:rPr lang="en-US" altLang="zh-CN" sz="2400" i="1" dirty="0" err="1">
                <a:solidFill>
                  <a:srgbClr val="660066"/>
                </a:solidFill>
                <a:ea typeface="仿宋_GB2312" panose="02010609030101010101" pitchFamily="49" charset="-122"/>
              </a:rPr>
              <a:t>U</a:t>
            </a:r>
            <a:r>
              <a:rPr lang="en-US" altLang="zh-CN" sz="2400" baseline="-25000" dirty="0" err="1">
                <a:solidFill>
                  <a:srgbClr val="660066"/>
                </a:solidFill>
                <a:ea typeface="仿宋_GB2312" panose="02010609030101010101" pitchFamily="49" charset="-122"/>
              </a:rPr>
              <a:t>oQ</a:t>
            </a:r>
            <a:r>
              <a:rPr lang="en-US" altLang="zh-CN" sz="2400" dirty="0">
                <a:solidFill>
                  <a:srgbClr val="660066"/>
                </a:solidFill>
                <a:ea typeface="仿宋_GB2312" panose="02010609030101010101" pitchFamily="49" charset="-122"/>
              </a:rPr>
              <a:t>,  </a:t>
            </a:r>
            <a:r>
              <a:rPr lang="en-US" altLang="zh-CN" sz="2400" i="1" dirty="0">
                <a:solidFill>
                  <a:srgbClr val="660066"/>
                </a:solidFill>
                <a:ea typeface="仿宋_GB2312" panose="02010609030101010101" pitchFamily="49" charset="-122"/>
              </a:rPr>
              <a:t>AF</a:t>
            </a:r>
            <a:r>
              <a:rPr lang="en-US" altLang="zh-CN" sz="2400" dirty="0">
                <a:solidFill>
                  <a:srgbClr val="660066"/>
                </a:solidFill>
                <a:ea typeface="仿宋_GB2312" panose="02010609030101010101" pitchFamily="49" charset="-122"/>
              </a:rPr>
              <a:t>&lt;1 </a:t>
            </a:r>
            <a:r>
              <a:rPr lang="zh-CN" altLang="en-US" sz="2400" dirty="0">
                <a:solidFill>
                  <a:srgbClr val="660066"/>
                </a:solidFill>
                <a:ea typeface="仿宋_GB2312" panose="02010609030101010101" pitchFamily="49" charset="-122"/>
              </a:rPr>
              <a:t>。于是振荡减弱，称为减幅振荡</a:t>
            </a:r>
            <a:r>
              <a:rPr lang="en-US" altLang="zh-CN" sz="2400" dirty="0">
                <a:solidFill>
                  <a:srgbClr val="660066"/>
                </a:solidFill>
                <a:ea typeface="仿宋_GB2312" panose="02010609030101010101" pitchFamily="49" charset="-122"/>
              </a:rPr>
              <a:t>(</a:t>
            </a:r>
            <a:r>
              <a:rPr lang="zh-CN" altLang="en-US" sz="2400" dirty="0">
                <a:solidFill>
                  <a:srgbClr val="660066"/>
                </a:solidFill>
                <a:ea typeface="仿宋_GB2312" panose="02010609030101010101" pitchFamily="49" charset="-122"/>
              </a:rPr>
              <a:t>即</a:t>
            </a:r>
            <a:r>
              <a:rPr lang="en-US" altLang="zh-CN" sz="2400" i="1" dirty="0" err="1">
                <a:solidFill>
                  <a:srgbClr val="660066"/>
                </a:solidFill>
                <a:ea typeface="仿宋_GB2312" panose="02010609030101010101" pitchFamily="49" charset="-122"/>
              </a:rPr>
              <a:t>U</a:t>
            </a:r>
            <a:r>
              <a:rPr lang="en-US" altLang="zh-CN" sz="2400" baseline="-25000" dirty="0" err="1">
                <a:solidFill>
                  <a:srgbClr val="660066"/>
                </a:solidFill>
                <a:ea typeface="仿宋_GB2312" panose="02010609030101010101" pitchFamily="49" charset="-122"/>
              </a:rPr>
              <a:t>o</a:t>
            </a:r>
            <a:r>
              <a:rPr lang="zh-CN" altLang="en-US" sz="2400" dirty="0">
                <a:solidFill>
                  <a:srgbClr val="660066"/>
                </a:solidFill>
                <a:ea typeface="仿宋_GB2312" panose="02010609030101010101" pitchFamily="49" charset="-122"/>
              </a:rPr>
              <a:t>变小</a:t>
            </a:r>
            <a:r>
              <a:rPr lang="en-US" altLang="zh-CN" sz="2400" dirty="0">
                <a:solidFill>
                  <a:srgbClr val="660066"/>
                </a:solidFill>
                <a:ea typeface="仿宋_GB2312" panose="02010609030101010101" pitchFamily="49" charset="-122"/>
              </a:rPr>
              <a:t>)</a:t>
            </a:r>
            <a:r>
              <a:rPr lang="zh-CN" altLang="en-US" sz="2400" dirty="0">
                <a:solidFill>
                  <a:srgbClr val="660066"/>
                </a:solidFill>
                <a:ea typeface="仿宋_GB2312" panose="02010609030101010101" pitchFamily="49" charset="-122"/>
              </a:rPr>
              <a:t>，使得</a:t>
            </a:r>
          </a:p>
        </p:txBody>
      </p:sp>
      <p:sp>
        <p:nvSpPr>
          <p:cNvPr id="11271" name="Rectangle 13">
            <a:extLst>
              <a:ext uri="{FF2B5EF4-FFF2-40B4-BE49-F238E27FC236}">
                <a16:creationId xmlns:a16="http://schemas.microsoft.com/office/drawing/2014/main" id="{AF911B76-4EC3-4753-AB8A-A3109A15C6DF}"/>
              </a:ext>
            </a:extLst>
          </p:cNvPr>
          <p:cNvSpPr>
            <a:spLocks noChangeArrowheads="1"/>
          </p:cNvSpPr>
          <p:nvPr/>
        </p:nvSpPr>
        <p:spPr bwMode="auto">
          <a:xfrm>
            <a:off x="428625" y="4679950"/>
            <a:ext cx="2663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ea typeface="仿宋_GB2312" panose="02010609030101010101" pitchFamily="49" charset="-122"/>
              </a:rPr>
              <a:t>回到</a:t>
            </a:r>
            <a:r>
              <a:rPr lang="en-US" altLang="zh-CN" sz="2400" i="1" dirty="0">
                <a:solidFill>
                  <a:srgbClr val="660066"/>
                </a:solidFill>
                <a:ea typeface="仿宋_GB2312" panose="02010609030101010101" pitchFamily="49" charset="-122"/>
              </a:rPr>
              <a:t>Q</a:t>
            </a:r>
            <a:r>
              <a:rPr lang="zh-CN" altLang="en-US" sz="2400" dirty="0">
                <a:solidFill>
                  <a:srgbClr val="660066"/>
                </a:solidFill>
                <a:ea typeface="仿宋_GB2312" panose="02010609030101010101" pitchFamily="49" charset="-122"/>
              </a:rPr>
              <a:t>点上。</a:t>
            </a:r>
          </a:p>
        </p:txBody>
      </p:sp>
      <p:sp>
        <p:nvSpPr>
          <p:cNvPr id="11272" name="Rectangle 12">
            <a:extLst>
              <a:ext uri="{FF2B5EF4-FFF2-40B4-BE49-F238E27FC236}">
                <a16:creationId xmlns:a16="http://schemas.microsoft.com/office/drawing/2014/main" id="{AB954B80-797F-4A47-9C03-BCD5A1E16777}"/>
              </a:ext>
            </a:extLst>
          </p:cNvPr>
          <p:cNvSpPr>
            <a:spLocks noChangeArrowheads="1"/>
          </p:cNvSpPr>
          <p:nvPr/>
        </p:nvSpPr>
        <p:spPr bwMode="auto">
          <a:xfrm>
            <a:off x="107950" y="5094288"/>
            <a:ext cx="7321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00"/>
                </a:solidFill>
                <a:ea typeface="仿宋_GB2312" panose="02010609030101010101" pitchFamily="49" charset="-122"/>
              </a:rPr>
              <a:t>同理，在</a:t>
            </a:r>
            <a:r>
              <a:rPr lang="en-US" altLang="zh-CN" sz="2400" dirty="0">
                <a:solidFill>
                  <a:srgbClr val="000000"/>
                </a:solidFill>
                <a:ea typeface="仿宋_GB2312" panose="02010609030101010101" pitchFamily="49" charset="-122"/>
              </a:rPr>
              <a:t>Q</a:t>
            </a:r>
            <a:r>
              <a:rPr lang="en-US" altLang="zh-CN" sz="2400" dirty="0">
                <a:solidFill>
                  <a:srgbClr val="000000"/>
                </a:solidFill>
                <a:latin typeface="Pristina" panose="03060402040406080204" pitchFamily="66" charset="0"/>
                <a:ea typeface="仿宋_GB2312" panose="02010609030101010101" pitchFamily="49" charset="-122"/>
              </a:rPr>
              <a:t>’’</a:t>
            </a:r>
            <a:r>
              <a:rPr lang="zh-CN" altLang="en-US" sz="2400" dirty="0">
                <a:solidFill>
                  <a:srgbClr val="000000"/>
                </a:solidFill>
                <a:ea typeface="仿宋_GB2312" panose="02010609030101010101" pitchFamily="49" charset="-122"/>
              </a:rPr>
              <a:t>处， </a:t>
            </a:r>
            <a:r>
              <a:rPr lang="en-US" altLang="zh-CN" sz="2400" i="1" dirty="0">
                <a:solidFill>
                  <a:srgbClr val="000000"/>
                </a:solidFill>
                <a:ea typeface="仿宋_GB2312" panose="02010609030101010101" pitchFamily="49" charset="-122"/>
              </a:rPr>
              <a:t>U</a:t>
            </a:r>
            <a:r>
              <a:rPr lang="en-US" altLang="zh-CN" sz="2400" baseline="-25000" dirty="0">
                <a:solidFill>
                  <a:srgbClr val="000000"/>
                </a:solidFill>
                <a:ea typeface="仿宋_GB2312" panose="02010609030101010101" pitchFamily="49" charset="-122"/>
              </a:rPr>
              <a:t>O</a:t>
            </a:r>
            <a:r>
              <a:rPr lang="en-US" altLang="zh-CN" sz="2400" dirty="0">
                <a:solidFill>
                  <a:srgbClr val="000000"/>
                </a:solidFill>
                <a:latin typeface="Pristina" panose="03060402040406080204" pitchFamily="66" charset="0"/>
                <a:ea typeface="仿宋_GB2312" panose="02010609030101010101" pitchFamily="49" charset="-122"/>
              </a:rPr>
              <a:t>’’</a:t>
            </a:r>
            <a:r>
              <a:rPr lang="zh-CN" altLang="en-US" sz="2400" dirty="0">
                <a:solidFill>
                  <a:srgbClr val="000000"/>
                </a:solidFill>
                <a:ea typeface="仿宋_GB2312" panose="02010609030101010101" pitchFamily="49" charset="-122"/>
              </a:rPr>
              <a:t> </a:t>
            </a:r>
            <a:r>
              <a:rPr lang="en-US" altLang="zh-CN" sz="2400" dirty="0">
                <a:solidFill>
                  <a:srgbClr val="000000"/>
                </a:solidFill>
                <a:ea typeface="仿宋_GB2312" panose="02010609030101010101" pitchFamily="49" charset="-122"/>
              </a:rPr>
              <a:t>&lt; </a:t>
            </a:r>
            <a:r>
              <a:rPr lang="en-US" altLang="zh-CN" sz="2400" i="1" dirty="0">
                <a:solidFill>
                  <a:srgbClr val="000000"/>
                </a:solidFill>
                <a:ea typeface="仿宋_GB2312" panose="02010609030101010101" pitchFamily="49" charset="-122"/>
              </a:rPr>
              <a:t>U</a:t>
            </a:r>
            <a:r>
              <a:rPr lang="en-US" altLang="zh-CN" sz="2400" baseline="-25000" dirty="0">
                <a:solidFill>
                  <a:srgbClr val="000000"/>
                </a:solidFill>
                <a:ea typeface="仿宋_GB2312" panose="02010609030101010101" pitchFamily="49" charset="-122"/>
              </a:rPr>
              <a:t>OQ</a:t>
            </a:r>
            <a:r>
              <a:rPr lang="en-US" altLang="zh-CN" sz="2400" dirty="0">
                <a:solidFill>
                  <a:srgbClr val="000000"/>
                </a:solidFill>
                <a:ea typeface="仿宋_GB2312" panose="02010609030101010101" pitchFamily="49" charset="-122"/>
              </a:rPr>
              <a:t>,  </a:t>
            </a:r>
            <a:r>
              <a:rPr lang="en-US" altLang="zh-CN" sz="2400" i="1" dirty="0">
                <a:solidFill>
                  <a:srgbClr val="000000"/>
                </a:solidFill>
                <a:ea typeface="仿宋_GB2312" panose="02010609030101010101" pitchFamily="49" charset="-122"/>
              </a:rPr>
              <a:t>AF </a:t>
            </a:r>
            <a:r>
              <a:rPr lang="en-US" altLang="zh-CN" sz="2400" dirty="0">
                <a:solidFill>
                  <a:srgbClr val="000000"/>
                </a:solidFill>
                <a:ea typeface="仿宋_GB2312" panose="02010609030101010101" pitchFamily="49" charset="-122"/>
              </a:rPr>
              <a:t>&gt; 1</a:t>
            </a:r>
            <a:r>
              <a:rPr lang="zh-CN" altLang="en-US" sz="2400" dirty="0">
                <a:solidFill>
                  <a:srgbClr val="000000"/>
                </a:solidFill>
                <a:ea typeface="仿宋_GB2312" panose="02010609030101010101" pitchFamily="49" charset="-122"/>
              </a:rPr>
              <a:t> </a:t>
            </a:r>
            <a:r>
              <a:rPr lang="en-US" altLang="zh-CN" sz="2400" dirty="0">
                <a:solidFill>
                  <a:srgbClr val="000000"/>
                </a:solidFill>
                <a:ea typeface="仿宋_GB2312" panose="02010609030101010101" pitchFamily="49" charset="-122"/>
              </a:rPr>
              <a:t>,</a:t>
            </a:r>
            <a:r>
              <a:rPr lang="zh-CN" altLang="en-US" sz="2400" dirty="0">
                <a:solidFill>
                  <a:srgbClr val="000000"/>
                </a:solidFill>
                <a:ea typeface="仿宋_GB2312" panose="02010609030101010101" pitchFamily="49" charset="-122"/>
              </a:rPr>
              <a:t>为增幅振荡，</a:t>
            </a:r>
          </a:p>
          <a:p>
            <a:pPr>
              <a:buFontTx/>
              <a:buNone/>
            </a:pPr>
            <a:r>
              <a:rPr lang="zh-CN" altLang="en-US" sz="2400" dirty="0">
                <a:solidFill>
                  <a:srgbClr val="000000"/>
                </a:solidFill>
                <a:ea typeface="仿宋_GB2312" panose="02010609030101010101" pitchFamily="49" charset="-122"/>
              </a:rPr>
              <a:t>振幅增大</a:t>
            </a:r>
            <a:r>
              <a:rPr lang="en-US" altLang="zh-CN" sz="2400" dirty="0">
                <a:solidFill>
                  <a:srgbClr val="000000"/>
                </a:solidFill>
                <a:ea typeface="仿宋_GB2312" panose="02010609030101010101" pitchFamily="49" charset="-122"/>
              </a:rPr>
              <a:t>(</a:t>
            </a:r>
            <a:r>
              <a:rPr lang="zh-CN" altLang="en-US" sz="2400" dirty="0">
                <a:solidFill>
                  <a:srgbClr val="000000"/>
                </a:solidFill>
                <a:ea typeface="仿宋_GB2312" panose="02010609030101010101" pitchFamily="49" charset="-122"/>
              </a:rPr>
              <a:t>即</a:t>
            </a:r>
            <a:r>
              <a:rPr lang="en-US" altLang="zh-CN" sz="2400" i="1" dirty="0" err="1">
                <a:solidFill>
                  <a:srgbClr val="000000"/>
                </a:solidFill>
                <a:ea typeface="仿宋_GB2312" panose="02010609030101010101" pitchFamily="49" charset="-122"/>
              </a:rPr>
              <a:t>U</a:t>
            </a:r>
            <a:r>
              <a:rPr lang="en-US" altLang="zh-CN" sz="2400" baseline="-25000" dirty="0" err="1">
                <a:solidFill>
                  <a:srgbClr val="000000"/>
                </a:solidFill>
                <a:ea typeface="仿宋_GB2312" panose="02010609030101010101" pitchFamily="49" charset="-122"/>
              </a:rPr>
              <a:t>o</a:t>
            </a:r>
            <a:r>
              <a:rPr lang="zh-CN" altLang="en-US" sz="2400" dirty="0">
                <a:solidFill>
                  <a:srgbClr val="000000"/>
                </a:solidFill>
                <a:ea typeface="仿宋_GB2312" panose="02010609030101010101" pitchFamily="49" charset="-122"/>
              </a:rPr>
              <a:t>变大</a:t>
            </a:r>
            <a:r>
              <a:rPr lang="en-US" altLang="zh-CN" sz="2400" dirty="0">
                <a:solidFill>
                  <a:srgbClr val="000000"/>
                </a:solidFill>
                <a:ea typeface="仿宋_GB2312" panose="02010609030101010101" pitchFamily="49" charset="-122"/>
              </a:rPr>
              <a:t>) </a:t>
            </a:r>
            <a:r>
              <a:rPr lang="zh-CN" altLang="en-US" sz="2400" dirty="0">
                <a:solidFill>
                  <a:srgbClr val="000000"/>
                </a:solidFill>
                <a:ea typeface="仿宋_GB2312" panose="02010609030101010101" pitchFamily="49" charset="-122"/>
              </a:rPr>
              <a:t>，使得</a:t>
            </a:r>
            <a:r>
              <a:rPr lang="en-US" altLang="zh-CN" sz="2400" dirty="0">
                <a:solidFill>
                  <a:srgbClr val="000000"/>
                </a:solidFill>
                <a:ea typeface="仿宋_GB2312" panose="02010609030101010101" pitchFamily="49" charset="-122"/>
              </a:rPr>
              <a:t>:</a:t>
            </a:r>
          </a:p>
        </p:txBody>
      </p:sp>
      <p:sp>
        <p:nvSpPr>
          <p:cNvPr id="11273" name="Rectangle 14">
            <a:extLst>
              <a:ext uri="{FF2B5EF4-FFF2-40B4-BE49-F238E27FC236}">
                <a16:creationId xmlns:a16="http://schemas.microsoft.com/office/drawing/2014/main" id="{AC0752E0-E776-4514-B321-E748ED78E9C0}"/>
              </a:ext>
            </a:extLst>
          </p:cNvPr>
          <p:cNvSpPr>
            <a:spLocks noChangeArrowheads="1"/>
          </p:cNvSpPr>
          <p:nvPr/>
        </p:nvSpPr>
        <p:spPr bwMode="auto">
          <a:xfrm>
            <a:off x="409575" y="6021388"/>
            <a:ext cx="2663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CC3300"/>
                </a:solidFill>
                <a:ea typeface="仿宋_GB2312" panose="02010609030101010101" pitchFamily="49" charset="-122"/>
              </a:rPr>
              <a:t>回到</a:t>
            </a:r>
            <a:r>
              <a:rPr lang="en-US" altLang="zh-CN" sz="2400" i="1" dirty="0">
                <a:solidFill>
                  <a:srgbClr val="CC3300"/>
                </a:solidFill>
                <a:ea typeface="仿宋_GB2312" panose="02010609030101010101" pitchFamily="49" charset="-122"/>
              </a:rPr>
              <a:t>Q</a:t>
            </a:r>
            <a:r>
              <a:rPr lang="zh-CN" altLang="en-US" sz="2400" dirty="0">
                <a:solidFill>
                  <a:srgbClr val="CC3300"/>
                </a:solidFill>
                <a:ea typeface="仿宋_GB2312" panose="02010609030101010101" pitchFamily="49" charset="-122"/>
              </a:rPr>
              <a:t>点上。</a:t>
            </a:r>
          </a:p>
        </p:txBody>
      </p:sp>
      <p:graphicFrame>
        <p:nvGraphicFramePr>
          <p:cNvPr id="11274" name="Object 9">
            <a:extLst>
              <a:ext uri="{FF2B5EF4-FFF2-40B4-BE49-F238E27FC236}">
                <a16:creationId xmlns:a16="http://schemas.microsoft.com/office/drawing/2014/main" id="{FC466E02-8D3B-4FF6-B73B-A2715E778743}"/>
              </a:ext>
            </a:extLst>
          </p:cNvPr>
          <p:cNvGraphicFramePr>
            <a:graphicFrameLocks noChangeAspect="1"/>
          </p:cNvGraphicFramePr>
          <p:nvPr/>
        </p:nvGraphicFramePr>
        <p:xfrm>
          <a:off x="4067175" y="5586413"/>
          <a:ext cx="2246313" cy="466725"/>
        </p:xfrm>
        <a:graphic>
          <a:graphicData uri="http://schemas.openxmlformats.org/presentationml/2006/ole">
            <mc:AlternateContent xmlns:mc="http://schemas.openxmlformats.org/markup-compatibility/2006">
              <mc:Choice xmlns:v="urn:schemas-microsoft-com:vml" Requires="v">
                <p:oleObj spid="_x0000_s11633" name="公式" r:id="rId4" imgW="1204049" imgH="190605" progId="Equation.3">
                  <p:embed/>
                </p:oleObj>
              </mc:Choice>
              <mc:Fallback>
                <p:oleObj name="公式" r:id="rId4" imgW="1204049" imgH="190605"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5586413"/>
                        <a:ext cx="2246313" cy="466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5" name="Object 3">
            <a:extLst>
              <a:ext uri="{FF2B5EF4-FFF2-40B4-BE49-F238E27FC236}">
                <a16:creationId xmlns:a16="http://schemas.microsoft.com/office/drawing/2014/main" id="{E3908A71-7EAE-4009-B44A-3687A3816F2C}"/>
              </a:ext>
            </a:extLst>
          </p:cNvPr>
          <p:cNvGraphicFramePr>
            <a:graphicFrameLocks noChangeAspect="1"/>
          </p:cNvGraphicFramePr>
          <p:nvPr/>
        </p:nvGraphicFramePr>
        <p:xfrm>
          <a:off x="6659563" y="4233863"/>
          <a:ext cx="2162175" cy="439737"/>
        </p:xfrm>
        <a:graphic>
          <a:graphicData uri="http://schemas.openxmlformats.org/presentationml/2006/ole">
            <mc:AlternateContent xmlns:mc="http://schemas.openxmlformats.org/markup-compatibility/2006">
              <mc:Choice xmlns:v="urn:schemas-microsoft-com:vml" Requires="v">
                <p:oleObj spid="_x0000_s11634" name="Equation" r:id="rId6" imgW="1165697" imgH="175470" progId="Equation.DSMT4">
                  <p:embed/>
                </p:oleObj>
              </mc:Choice>
              <mc:Fallback>
                <p:oleObj name="Equation" r:id="rId6" imgW="1165697" imgH="17547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563" y="4233863"/>
                        <a:ext cx="2162175"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6" name="Text Box 5">
            <a:extLst>
              <a:ext uri="{FF2B5EF4-FFF2-40B4-BE49-F238E27FC236}">
                <a16:creationId xmlns:a16="http://schemas.microsoft.com/office/drawing/2014/main" id="{15308A03-F90A-4884-A014-548E88CB093E}"/>
              </a:ext>
            </a:extLst>
          </p:cNvPr>
          <p:cNvSpPr txBox="1">
            <a:spLocks noChangeArrowheads="1"/>
          </p:cNvSpPr>
          <p:nvPr/>
        </p:nvSpPr>
        <p:spPr bwMode="auto">
          <a:xfrm>
            <a:off x="7524750" y="3000375"/>
            <a:ext cx="1404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FF0000"/>
                </a:solidFill>
                <a:ea typeface="仿宋_GB2312" panose="02010609030101010101" pitchFamily="49" charset="-122"/>
              </a:rPr>
              <a:t>旧</a:t>
            </a:r>
            <a:r>
              <a:rPr lang="en-US" altLang="zh-CN" sz="2400">
                <a:solidFill>
                  <a:srgbClr val="FF0000"/>
                </a:solidFill>
                <a:ea typeface="仿宋_GB2312" panose="02010609030101010101" pitchFamily="49" charset="-122"/>
              </a:rPr>
              <a:t>P151</a:t>
            </a:r>
            <a:endParaRPr lang="zh-CN" altLang="en-US" sz="2400">
              <a:solidFill>
                <a:srgbClr val="FF0000"/>
              </a:solidFill>
              <a:ea typeface="仿宋_GB2312" panose="0201060903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527CE6-2E80-487C-BDB5-9A65B4D1F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888" y="3249948"/>
            <a:ext cx="5539987" cy="1798638"/>
          </a:xfrm>
          <a:prstGeom prst="rect">
            <a:avLst/>
          </a:prstGeom>
        </p:spPr>
      </p:pic>
      <p:sp>
        <p:nvSpPr>
          <p:cNvPr id="12290" name="Rectangle 2">
            <a:extLst>
              <a:ext uri="{FF2B5EF4-FFF2-40B4-BE49-F238E27FC236}">
                <a16:creationId xmlns:a16="http://schemas.microsoft.com/office/drawing/2014/main" id="{9F0B281D-C1CC-4EE1-8DC1-AEA522DDB505}"/>
              </a:ext>
            </a:extLst>
          </p:cNvPr>
          <p:cNvSpPr>
            <a:spLocks noGrp="1" noChangeArrowheads="1"/>
          </p:cNvSpPr>
          <p:nvPr>
            <p:ph type="title" idx="4294967295"/>
          </p:nvPr>
        </p:nvSpPr>
        <p:spPr>
          <a:xfrm>
            <a:off x="228600" y="228600"/>
            <a:ext cx="8663880" cy="381000"/>
          </a:xfrm>
        </p:spPr>
        <p:txBody>
          <a:bodyPr/>
          <a:lstStyle/>
          <a:p>
            <a:pPr algn="l" eaLnBrk="1" hangingPunct="1"/>
            <a:r>
              <a:rPr lang="en-US" altLang="zh-CN" sz="3200" b="1" dirty="0">
                <a:solidFill>
                  <a:srgbClr val="0000FF"/>
                </a:solidFill>
                <a:ea typeface="仿宋_GB2312" panose="02010609030101010101" pitchFamily="49" charset="-122"/>
              </a:rPr>
              <a:t>4.4.1    </a:t>
            </a:r>
            <a:r>
              <a:rPr lang="zh-CN" altLang="en-US" sz="3200" b="1" dirty="0">
                <a:solidFill>
                  <a:srgbClr val="0000FF"/>
                </a:solidFill>
                <a:ea typeface="仿宋_GB2312" panose="02010609030101010101" pitchFamily="49" charset="-122"/>
              </a:rPr>
              <a:t>振幅稳定的条件（</a:t>
            </a:r>
            <a:r>
              <a:rPr lang="en-US" altLang="zh-CN" sz="3200" b="1" dirty="0">
                <a:solidFill>
                  <a:srgbClr val="00B050"/>
                </a:solidFill>
                <a:ea typeface="仿宋_GB2312" panose="02010609030101010101" pitchFamily="49" charset="-122"/>
              </a:rPr>
              <a:t>P109  </a:t>
            </a:r>
            <a:r>
              <a:rPr lang="en-US" altLang="zh-CN" sz="3200" b="1" dirty="0">
                <a:solidFill>
                  <a:srgbClr val="FF0000"/>
                </a:solidFill>
                <a:ea typeface="仿宋_GB2312" panose="02010609030101010101" pitchFamily="49" charset="-122"/>
              </a:rPr>
              <a:t>P112</a:t>
            </a:r>
            <a:r>
              <a:rPr lang="en-US" altLang="zh-CN" sz="3200" b="1" dirty="0">
                <a:solidFill>
                  <a:srgbClr val="0000FF"/>
                </a:solidFill>
                <a:ea typeface="仿宋_GB2312" panose="02010609030101010101" pitchFamily="49" charset="-122"/>
              </a:rPr>
              <a:t>     P118 </a:t>
            </a:r>
            <a:r>
              <a:rPr lang="zh-CN" altLang="en-US" sz="3200" b="1" dirty="0">
                <a:solidFill>
                  <a:srgbClr val="0000FF"/>
                </a:solidFill>
                <a:ea typeface="仿宋_GB2312" panose="02010609030101010101" pitchFamily="49" charset="-122"/>
              </a:rPr>
              <a:t>）</a:t>
            </a:r>
          </a:p>
        </p:txBody>
      </p:sp>
      <p:graphicFrame>
        <p:nvGraphicFramePr>
          <p:cNvPr id="12291" name="Object 10">
            <a:extLst>
              <a:ext uri="{FF2B5EF4-FFF2-40B4-BE49-F238E27FC236}">
                <a16:creationId xmlns:a16="http://schemas.microsoft.com/office/drawing/2014/main" id="{7DEFC513-0FCB-4AC9-A812-B889D57DA2A8}"/>
              </a:ext>
            </a:extLst>
          </p:cNvPr>
          <p:cNvGraphicFramePr>
            <a:graphicFrameLocks noChangeAspect="1"/>
          </p:cNvGraphicFramePr>
          <p:nvPr/>
        </p:nvGraphicFramePr>
        <p:xfrm>
          <a:off x="1303338" y="1090613"/>
          <a:ext cx="2016125" cy="981075"/>
        </p:xfrm>
        <a:graphic>
          <a:graphicData uri="http://schemas.openxmlformats.org/presentationml/2006/ole">
            <mc:AlternateContent xmlns:mc="http://schemas.openxmlformats.org/markup-compatibility/2006">
              <mc:Choice xmlns:v="urn:schemas-microsoft-com:vml" Requires="v">
                <p:oleObj spid="_x0000_s12478" name="Equation" r:id="rId4" imgW="868828" imgH="388778" progId="Equation.DSMT4">
                  <p:embed/>
                </p:oleObj>
              </mc:Choice>
              <mc:Fallback>
                <p:oleObj name="Equation" r:id="rId4" imgW="868828" imgH="388778"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3338" y="1090613"/>
                        <a:ext cx="2016125"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2" name="Rectangle 15">
            <a:extLst>
              <a:ext uri="{FF2B5EF4-FFF2-40B4-BE49-F238E27FC236}">
                <a16:creationId xmlns:a16="http://schemas.microsoft.com/office/drawing/2014/main" id="{A80EB2B3-8E18-4D2D-8E5E-83148EAB150D}"/>
              </a:ext>
            </a:extLst>
          </p:cNvPr>
          <p:cNvSpPr>
            <a:spLocks noChangeArrowheads="1"/>
          </p:cNvSpPr>
          <p:nvPr/>
        </p:nvSpPr>
        <p:spPr bwMode="auto">
          <a:xfrm>
            <a:off x="250825" y="692150"/>
            <a:ext cx="67500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00"/>
                </a:solidFill>
                <a:ea typeface="仿宋_GB2312" panose="02010609030101010101" pitchFamily="49" charset="-122"/>
              </a:rPr>
              <a:t>所以，从上面的分析看</a:t>
            </a:r>
            <a:r>
              <a:rPr lang="en-US" altLang="zh-CN" sz="2400" dirty="0">
                <a:solidFill>
                  <a:srgbClr val="000000"/>
                </a:solidFill>
                <a:ea typeface="仿宋_GB2312" panose="02010609030101010101" pitchFamily="49" charset="-122"/>
              </a:rPr>
              <a:t>, </a:t>
            </a:r>
            <a:r>
              <a:rPr lang="zh-CN" altLang="en-US" sz="2400" i="1" dirty="0">
                <a:solidFill>
                  <a:srgbClr val="000000"/>
                </a:solidFill>
                <a:ea typeface="仿宋_GB2312" panose="02010609030101010101" pitchFamily="49" charset="-122"/>
              </a:rPr>
              <a:t> </a:t>
            </a:r>
            <a:r>
              <a:rPr lang="en-US" altLang="zh-CN" sz="2400" i="1" dirty="0">
                <a:solidFill>
                  <a:srgbClr val="000000"/>
                </a:solidFill>
                <a:ea typeface="仿宋_GB2312" panose="02010609030101010101" pitchFamily="49" charset="-122"/>
              </a:rPr>
              <a:t>Q</a:t>
            </a:r>
            <a:r>
              <a:rPr lang="zh-CN" altLang="en-US" sz="2400" dirty="0">
                <a:solidFill>
                  <a:srgbClr val="000000"/>
                </a:solidFill>
                <a:ea typeface="仿宋_GB2312" panose="02010609030101010101" pitchFamily="49" charset="-122"/>
              </a:rPr>
              <a:t>点的斜率应满足：</a:t>
            </a:r>
          </a:p>
        </p:txBody>
      </p:sp>
      <p:sp>
        <p:nvSpPr>
          <p:cNvPr id="12293" name="Rectangle 16">
            <a:extLst>
              <a:ext uri="{FF2B5EF4-FFF2-40B4-BE49-F238E27FC236}">
                <a16:creationId xmlns:a16="http://schemas.microsoft.com/office/drawing/2014/main" id="{41BC20C5-DE33-4522-80EB-5A2FCE1CDE8D}"/>
              </a:ext>
            </a:extLst>
          </p:cNvPr>
          <p:cNvSpPr>
            <a:spLocks noChangeArrowheads="1"/>
          </p:cNvSpPr>
          <p:nvPr/>
        </p:nvSpPr>
        <p:spPr bwMode="auto">
          <a:xfrm>
            <a:off x="287338" y="6021388"/>
            <a:ext cx="7740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00"/>
                </a:solidFill>
                <a:ea typeface="仿宋_GB2312" panose="02010609030101010101" pitchFamily="49" charset="-122"/>
              </a:rPr>
              <a:t>称为振幅稳定条件。在这一点是一个稳定的平衡点。</a:t>
            </a:r>
          </a:p>
        </p:txBody>
      </p:sp>
      <p:sp>
        <p:nvSpPr>
          <p:cNvPr id="12294" name="Rectangle 15">
            <a:extLst>
              <a:ext uri="{FF2B5EF4-FFF2-40B4-BE49-F238E27FC236}">
                <a16:creationId xmlns:a16="http://schemas.microsoft.com/office/drawing/2014/main" id="{1D25DD17-6BDA-441C-BF63-D7623E7FA957}"/>
              </a:ext>
            </a:extLst>
          </p:cNvPr>
          <p:cNvSpPr>
            <a:spLocks noChangeArrowheads="1"/>
          </p:cNvSpPr>
          <p:nvPr/>
        </p:nvSpPr>
        <p:spPr bwMode="auto">
          <a:xfrm>
            <a:off x="500063" y="2071688"/>
            <a:ext cx="51514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00"/>
                </a:solidFill>
                <a:ea typeface="仿宋_GB2312" panose="02010609030101010101" pitchFamily="49" charset="-122"/>
              </a:rPr>
              <a:t>即</a:t>
            </a:r>
            <a:r>
              <a:rPr lang="en-US" altLang="zh-CN" sz="2400" i="1" dirty="0">
                <a:solidFill>
                  <a:srgbClr val="000000"/>
                </a:solidFill>
                <a:ea typeface="仿宋_GB2312" panose="02010609030101010101" pitchFamily="49" charset="-122"/>
              </a:rPr>
              <a:t>A</a:t>
            </a:r>
            <a:r>
              <a:rPr lang="zh-CN" altLang="en-US" sz="2400" dirty="0">
                <a:solidFill>
                  <a:srgbClr val="000000"/>
                </a:solidFill>
                <a:ea typeface="仿宋_GB2312" panose="02010609030101010101" pitchFamily="49" charset="-122"/>
              </a:rPr>
              <a:t>～</a:t>
            </a:r>
            <a:r>
              <a:rPr lang="en-US" altLang="zh-CN" sz="2400" i="1" dirty="0">
                <a:solidFill>
                  <a:srgbClr val="000000"/>
                </a:solidFill>
                <a:ea typeface="仿宋_GB2312" panose="02010609030101010101" pitchFamily="49" charset="-122"/>
              </a:rPr>
              <a:t>V</a:t>
            </a:r>
            <a:r>
              <a:rPr lang="en-US" altLang="zh-CN" sz="2400" baseline="-25000" dirty="0">
                <a:solidFill>
                  <a:srgbClr val="000000"/>
                </a:solidFill>
                <a:ea typeface="仿宋_GB2312" panose="02010609030101010101" pitchFamily="49" charset="-122"/>
              </a:rPr>
              <a:t>o</a:t>
            </a:r>
            <a:r>
              <a:rPr lang="en-US" altLang="zh-CN" sz="2400" dirty="0">
                <a:solidFill>
                  <a:srgbClr val="000000"/>
                </a:solidFill>
                <a:ea typeface="仿宋_GB2312" panose="02010609030101010101" pitchFamily="49" charset="-122"/>
              </a:rPr>
              <a:t> (</a:t>
            </a:r>
            <a:r>
              <a:rPr lang="zh-CN" altLang="en-US" sz="2400" dirty="0">
                <a:solidFill>
                  <a:srgbClr val="000000"/>
                </a:solidFill>
                <a:ea typeface="仿宋_GB2312" panose="02010609030101010101" pitchFamily="49" charset="-122"/>
              </a:rPr>
              <a:t>或</a:t>
            </a:r>
            <a:r>
              <a:rPr lang="en-US" altLang="zh-CN" sz="2400" i="1" dirty="0" err="1">
                <a:solidFill>
                  <a:srgbClr val="000000"/>
                </a:solidFill>
                <a:ea typeface="仿宋_GB2312" panose="02010609030101010101" pitchFamily="49" charset="-122"/>
              </a:rPr>
              <a:t>U</a:t>
            </a:r>
            <a:r>
              <a:rPr lang="en-US" altLang="zh-CN" sz="2400" baseline="-25000" dirty="0" err="1">
                <a:solidFill>
                  <a:srgbClr val="000000"/>
                </a:solidFill>
                <a:ea typeface="仿宋_GB2312" panose="02010609030101010101" pitchFamily="49" charset="-122"/>
              </a:rPr>
              <a:t>o</a:t>
            </a:r>
            <a:r>
              <a:rPr lang="en-US" altLang="zh-CN" sz="2400" dirty="0">
                <a:solidFill>
                  <a:srgbClr val="000000"/>
                </a:solidFill>
                <a:ea typeface="仿宋_GB2312" panose="02010609030101010101" pitchFamily="49" charset="-122"/>
              </a:rPr>
              <a:t>)</a:t>
            </a:r>
            <a:r>
              <a:rPr lang="zh-CN" altLang="en-US" sz="2400" dirty="0">
                <a:solidFill>
                  <a:srgbClr val="000000"/>
                </a:solidFill>
                <a:ea typeface="仿宋_GB2312" panose="02010609030101010101" pitchFamily="49" charset="-122"/>
              </a:rPr>
              <a:t>曲线是单调下降的。</a:t>
            </a:r>
          </a:p>
        </p:txBody>
      </p:sp>
      <p:sp>
        <p:nvSpPr>
          <p:cNvPr id="12295" name="Rectangle 15">
            <a:extLst>
              <a:ext uri="{FF2B5EF4-FFF2-40B4-BE49-F238E27FC236}">
                <a16:creationId xmlns:a16="http://schemas.microsoft.com/office/drawing/2014/main" id="{05870982-7501-45C4-9E88-84C4F6B6210B}"/>
              </a:ext>
            </a:extLst>
          </p:cNvPr>
          <p:cNvSpPr>
            <a:spLocks noChangeArrowheads="1"/>
          </p:cNvSpPr>
          <p:nvPr/>
        </p:nvSpPr>
        <p:spPr bwMode="auto">
          <a:xfrm>
            <a:off x="285750" y="2428875"/>
            <a:ext cx="81438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00"/>
                </a:solidFill>
                <a:ea typeface="仿宋_GB2312" panose="02010609030101010101" pitchFamily="49" charset="-122"/>
              </a:rPr>
              <a:t>否则，虽然也有平衡点，但不稳定，如下图，左图的</a:t>
            </a:r>
            <a:r>
              <a:rPr lang="en-US" altLang="zh-CN" sz="2400" dirty="0">
                <a:solidFill>
                  <a:srgbClr val="000000"/>
                </a:solidFill>
                <a:ea typeface="仿宋_GB2312" panose="02010609030101010101" pitchFamily="49" charset="-122"/>
              </a:rPr>
              <a:t>B</a:t>
            </a:r>
            <a:r>
              <a:rPr lang="zh-CN" altLang="en-US" sz="2400" dirty="0">
                <a:solidFill>
                  <a:srgbClr val="000000"/>
                </a:solidFill>
                <a:ea typeface="仿宋_GB2312" panose="02010609030101010101" pitchFamily="49" charset="-122"/>
              </a:rPr>
              <a:t>点。</a:t>
            </a:r>
          </a:p>
        </p:txBody>
      </p:sp>
      <p:sp>
        <p:nvSpPr>
          <p:cNvPr id="12299" name="Text Box 5">
            <a:extLst>
              <a:ext uri="{FF2B5EF4-FFF2-40B4-BE49-F238E27FC236}">
                <a16:creationId xmlns:a16="http://schemas.microsoft.com/office/drawing/2014/main" id="{57932D2C-0774-4F23-B5D0-0A22DB89A4E2}"/>
              </a:ext>
            </a:extLst>
          </p:cNvPr>
          <p:cNvSpPr txBox="1">
            <a:spLocks noChangeArrowheads="1"/>
          </p:cNvSpPr>
          <p:nvPr/>
        </p:nvSpPr>
        <p:spPr bwMode="auto">
          <a:xfrm>
            <a:off x="3075781" y="5048586"/>
            <a:ext cx="256148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B050"/>
                </a:solidFill>
                <a:ea typeface="仿宋_GB2312" panose="02010609030101010101" pitchFamily="49" charset="-122"/>
              </a:rPr>
              <a:t>P109</a:t>
            </a:r>
            <a:r>
              <a:rPr lang="en-US" altLang="zh-CN" sz="2400" dirty="0">
                <a:solidFill>
                  <a:srgbClr val="FF0000"/>
                </a:solidFill>
                <a:ea typeface="仿宋_GB2312" panose="02010609030101010101" pitchFamily="49" charset="-122"/>
              </a:rPr>
              <a:t>  P112   </a:t>
            </a:r>
            <a:r>
              <a:rPr lang="en-US" altLang="zh-CN" sz="2400" dirty="0">
                <a:solidFill>
                  <a:schemeClr val="accent2"/>
                </a:solidFill>
                <a:ea typeface="仿宋_GB2312" panose="02010609030101010101" pitchFamily="49" charset="-122"/>
              </a:rPr>
              <a:t>P118</a:t>
            </a:r>
            <a:r>
              <a:rPr lang="en-US" altLang="zh-CN" sz="2400" dirty="0">
                <a:solidFill>
                  <a:srgbClr val="FF0000"/>
                </a:solidFill>
                <a:ea typeface="仿宋_GB2312" panose="02010609030101010101" pitchFamily="49" charset="-122"/>
              </a:rPr>
              <a:t> </a:t>
            </a:r>
            <a:endParaRPr lang="zh-CN" altLang="en-US" sz="2400" dirty="0">
              <a:solidFill>
                <a:srgbClr val="FF0000"/>
              </a:solidFill>
              <a:ea typeface="仿宋_GB2312" panose="02010609030101010101" pitchFamily="49" charset="-122"/>
            </a:endParaRPr>
          </a:p>
        </p:txBody>
      </p:sp>
    </p:spTree>
  </p:cSld>
  <p:clrMapOvr>
    <a:masterClrMapping/>
  </p:clrMapOvr>
</p:sld>
</file>

<file path=ppt/theme/theme1.xml><?xml version="1.0" encoding="utf-8"?>
<a:theme xmlns:a="http://schemas.openxmlformats.org/drawingml/2006/main" name="新课件">
  <a:themeElements>
    <a:clrScheme name="Office 主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主题">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1" lang="zh-CN" altLang="en-US" sz="2800" b="1" i="0" u="none" strike="noStrike" cap="none" normalizeH="0" baseline="0" smtClean="0">
            <a:ln>
              <a:noFill/>
            </a:ln>
            <a:solidFill>
              <a:srgbClr val="33660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1" lang="zh-CN" altLang="en-US" sz="2800" b="1" i="0" u="none" strike="noStrike" cap="none" normalizeH="0" baseline="0" smtClean="0">
            <a:ln>
              <a:noFill/>
            </a:ln>
            <a:solidFill>
              <a:srgbClr val="336600"/>
            </a:solidFill>
            <a:effectLst/>
            <a:latin typeface="宋体" pitchFamily="2" charset="-122"/>
            <a:ea typeface="宋体" pitchFamily="2" charset="-122"/>
          </a:defRPr>
        </a:defPPr>
      </a:lstStyle>
    </a:lnDef>
  </a:objectDefaults>
  <a:extraClrSchemeLst>
    <a:extraClrScheme>
      <a:clrScheme name="Office 主题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主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11982</TotalTime>
  <Words>7893</Words>
  <Application>Microsoft Office PowerPoint</Application>
  <PresentationFormat>全屏显示(4:3)</PresentationFormat>
  <Paragraphs>657</Paragraphs>
  <Slides>65</Slides>
  <Notes>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65</vt:i4>
      </vt:variant>
    </vt:vector>
  </HeadingPairs>
  <TitlesOfParts>
    <vt:vector size="81" baseType="lpstr">
      <vt:lpstr>Yu Gothic UI Semilight</vt:lpstr>
      <vt:lpstr>仿宋_GB2312</vt:lpstr>
      <vt:lpstr>隶书</vt:lpstr>
      <vt:lpstr>宋体</vt:lpstr>
      <vt:lpstr>Cambria Math</vt:lpstr>
      <vt:lpstr>Monotype Corsiva</vt:lpstr>
      <vt:lpstr>Pristina</vt:lpstr>
      <vt:lpstr>Segoe UI Semibold</vt:lpstr>
      <vt:lpstr>Tahoma</vt:lpstr>
      <vt:lpstr>Times New Roman</vt:lpstr>
      <vt:lpstr>Wingdings</vt:lpstr>
      <vt:lpstr>新课件</vt:lpstr>
      <vt:lpstr>公式</vt:lpstr>
      <vt:lpstr>Equation</vt:lpstr>
      <vt:lpstr>VISIO</vt:lpstr>
      <vt:lpstr>SmartDraw</vt:lpstr>
      <vt:lpstr>4   正弦波振荡器   Oscillator</vt:lpstr>
      <vt:lpstr>4.1 振荡的基本原理  (P105    P108     P114)</vt:lpstr>
      <vt:lpstr>4.2 振荡起振的条件 P106  P110      P116</vt:lpstr>
      <vt:lpstr>4.2  振荡起振的条件 P106  P110      P116</vt:lpstr>
      <vt:lpstr>4.2  振荡起振的条件 P106  P110      P116</vt:lpstr>
      <vt:lpstr>4.3    振荡平衡的条件  (P107    P110)</vt:lpstr>
      <vt:lpstr>4.3    振荡平衡的条件  (P107    P110)</vt:lpstr>
      <vt:lpstr>4.4    振荡器稳定的条件 （P109  P112     P118 ）</vt:lpstr>
      <vt:lpstr>4.4.1    振幅稳定的条件（P109  P112     P118 ）</vt:lpstr>
      <vt:lpstr>4.4.2    相位稳定的条件 （P110    P113     P119</vt:lpstr>
      <vt:lpstr>4.4.2    相位稳定的条件 P110   P113    P119</vt:lpstr>
      <vt:lpstr>4.3.2    相位稳定的条件 P111     P114     P120</vt:lpstr>
      <vt:lpstr>4.4.2    相位稳定的条件P110       P114     P120</vt:lpstr>
      <vt:lpstr>4.4.2    相位稳定的条件 P110   P114   P120</vt:lpstr>
      <vt:lpstr>4.5 反馈型LC振荡器（又称三端式振荡器） P111 P115  P121     “ Three – point”  type oscillators</vt:lpstr>
      <vt:lpstr>4.5.1 构成三端式振荡器的原则（相位判据） P115  P118</vt:lpstr>
      <vt:lpstr>4.5.1 构成三端式振荡器的原则（相位判据）</vt:lpstr>
      <vt:lpstr>4.5.2 电感反馈型LC振荡器（ Hartley电感三端式）                                                                      P116    P122</vt:lpstr>
      <vt:lpstr>4.5.2 电感反馈型LC振荡器（电感三端式）</vt:lpstr>
      <vt:lpstr>4.5.3  电容反馈型LC振荡器（电容三端式）</vt:lpstr>
      <vt:lpstr>4.5.3  电容反馈型LC振荡器（电容三端式）</vt:lpstr>
      <vt:lpstr>4.5.4 高稳定LC振荡器（ Hartley 与  Colpitts 改进版）</vt:lpstr>
      <vt:lpstr>4.5.4 高稳定LC振荡器</vt:lpstr>
      <vt:lpstr>4.5.4 高稳定LC振荡器</vt:lpstr>
      <vt:lpstr>4.5.4 高稳定LC振荡器</vt:lpstr>
      <vt:lpstr>4.5.4 高稳定LC振荡器</vt:lpstr>
      <vt:lpstr>4.5.4 高稳定LC振荡器</vt:lpstr>
      <vt:lpstr>4.5.5 集成振荡器</vt:lpstr>
      <vt:lpstr>4.5 振荡器频率稳定度及稳频方法 P118 P121       P128</vt:lpstr>
      <vt:lpstr>4.5.1 频率稳定度 P118  P121       P128</vt:lpstr>
      <vt:lpstr>4.5.1 频率稳定度 P119 P123       P129</vt:lpstr>
      <vt:lpstr>4.5.1 频率稳定度 P120   P123       P129</vt:lpstr>
      <vt:lpstr>4.5.1 频率稳定度 P120    P121</vt:lpstr>
      <vt:lpstr>4.5.1 频率稳定度  </vt:lpstr>
      <vt:lpstr>4.5.1 频率稳定度</vt:lpstr>
      <vt:lpstr>4.5.2 稳频方法 P120  P123      P130</vt:lpstr>
      <vt:lpstr>4.5.2 稳频方法 P120   P123      P130</vt:lpstr>
      <vt:lpstr>4.5.2 稳频方法 P120  P123      P130</vt:lpstr>
      <vt:lpstr>4.5.2 稳频方法 P120  P123      P130</vt:lpstr>
      <vt:lpstr>4.5.2 稳频方法 P129   P123      P130 </vt:lpstr>
      <vt:lpstr>4.5.2 稳频方法 P120         P123      P130 </vt:lpstr>
      <vt:lpstr>4.6 石英晶体振荡器 （Quartz） Crystal Oscillator   P121      P124     P131</vt:lpstr>
      <vt:lpstr>4.6.1 石英谐振器的性能和等效电路</vt:lpstr>
      <vt:lpstr>4.6.1 石英谐振器的性能和等效电路</vt:lpstr>
      <vt:lpstr>4.6.1 石英谐振器的性能和等效电路 P122  P125   P132</vt:lpstr>
      <vt:lpstr>4.6.1 石英谐振器的性能和等效电路</vt:lpstr>
      <vt:lpstr>4.6.1 石英谐振器的性能和等效电路</vt:lpstr>
      <vt:lpstr>4.6.1 石英谐振器的性能和等效电路</vt:lpstr>
      <vt:lpstr>4.6.2 石英晶体振荡器</vt:lpstr>
      <vt:lpstr>4.6.2 石英晶体振荡器</vt:lpstr>
      <vt:lpstr>4.6.2 石英晶体振荡器</vt:lpstr>
      <vt:lpstr>4.6.2 石英晶体振荡器</vt:lpstr>
      <vt:lpstr>4.6.2 石英晶体振荡器</vt:lpstr>
      <vt:lpstr>4.6.2 石英晶体振荡器</vt:lpstr>
      <vt:lpstr>4.6.2 石英晶体振荡器</vt:lpstr>
      <vt:lpstr>4.6.2 石英晶体振荡器</vt:lpstr>
      <vt:lpstr>4.6.2 石英晶体振荡器</vt:lpstr>
      <vt:lpstr>4.6.2 石英晶体振荡器</vt:lpstr>
      <vt:lpstr>4.6.2 石英晶体振荡器</vt:lpstr>
      <vt:lpstr>4.6.2 石英晶体振荡器</vt:lpstr>
      <vt:lpstr>4.6.3  压控振荡器 Voltage-controlled oscillator               VCO </vt:lpstr>
      <vt:lpstr>4.6.3  压控振荡器 Voltage-controlled oscillator               VCO </vt:lpstr>
      <vt:lpstr>4.6.4  集成电路振荡器</vt:lpstr>
      <vt:lpstr>4.6.4  集成电路振荡器P127   P130   P136</vt:lpstr>
      <vt:lpstr>4.6.4  集成电路振荡器 </vt:lpstr>
    </vt:vector>
  </TitlesOfParts>
  <Company>dlut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Chapter4 正弦波振荡器 oscillators</dc:title>
  <dc:creator>WEIDX</dc:creator>
  <cp:lastModifiedBy>dx wei</cp:lastModifiedBy>
  <cp:revision>1446</cp:revision>
  <dcterms:created xsi:type="dcterms:W3CDTF">2011-10-08T08:28:34Z</dcterms:created>
  <dcterms:modified xsi:type="dcterms:W3CDTF">2020-09-15T16:13:12Z</dcterms:modified>
</cp:coreProperties>
</file>